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 id="2147483665" r:id="rId18"/>
    <p:sldMasterId id="2147483666" r:id="rId19"/>
    <p:sldMasterId id="2147483667" r:id="rId20"/>
    <p:sldMasterId id="2147483668" r:id="rId21"/>
    <p:sldMasterId id="2147483669" r:id="rId22"/>
    <p:sldMasterId id="2147483670" r:id="rId23"/>
    <p:sldMasterId id="2147483671" r:id="rId24"/>
    <p:sldMasterId id="2147483672" r:id="rId25"/>
    <p:sldMasterId id="2147483673" r:id="rId26"/>
    <p:sldMasterId id="2147483674" r:id="rId27"/>
    <p:sldMasterId id="2147483675" r:id="rId28"/>
    <p:sldMasterId id="2147483676" r:id="rId29"/>
    <p:sldMasterId id="2147483677" r:id="rId30"/>
    <p:sldMasterId id="2147483678" r:id="rId31"/>
    <p:sldMasterId id="2147483679" r:id="rId32"/>
    <p:sldMasterId id="2147483680" r:id="rId33"/>
    <p:sldMasterId id="2147483681" r:id="rId34"/>
  </p:sldMasterIdLst>
  <p:sldIdLst>
    <p:sldId id="256" r:id="rId35"/>
    <p:sldId id="257" r:id="rId36"/>
    <p:sldId id="260" r:id="rId37"/>
    <p:sldId id="267" r:id="rId38"/>
    <p:sldId id="268" r:id="rId39"/>
    <p:sldId id="285" r:id="rId40"/>
    <p:sldId id="269" r:id="rId41"/>
    <p:sldId id="270" r:id="rId42"/>
    <p:sldId id="273" r:id="rId43"/>
    <p:sldId id="272" r:id="rId44"/>
    <p:sldId id="274" r:id="rId45"/>
    <p:sldId id="275" r:id="rId46"/>
    <p:sldId id="276" r:id="rId47"/>
    <p:sldId id="277" r:id="rId48"/>
    <p:sldId id="289" r:id="rId49"/>
    <p:sldId id="278" r:id="rId50"/>
    <p:sldId id="279" r:id="rId51"/>
    <p:sldId id="280" r:id="rId52"/>
    <p:sldId id="282" r:id="rId53"/>
    <p:sldId id="283" r:id="rId54"/>
    <p:sldId id="284" r:id="rId55"/>
    <p:sldId id="290" r:id="rId56"/>
    <p:sldId id="291" r:id="rId57"/>
    <p:sldId id="281" r:id="rId58"/>
    <p:sldId id="286" r:id="rId59"/>
    <p:sldId id="287" r:id="rId60"/>
    <p:sldId id="288" r:id="rId61"/>
    <p:sldId id="295" r:id="rId62"/>
    <p:sldId id="296" r:id="rId63"/>
    <p:sldId id="297" r:id="rId64"/>
    <p:sldId id="292" r:id="rId65"/>
    <p:sldId id="293" r:id="rId66"/>
    <p:sldId id="294" r:id="rId67"/>
    <p:sldId id="319" r:id="rId68"/>
    <p:sldId id="320" r:id="rId69"/>
    <p:sldId id="321" r:id="rId70"/>
    <p:sldId id="322" r:id="rId71"/>
    <p:sldId id="323" r:id="rId72"/>
    <p:sldId id="324" r:id="rId73"/>
    <p:sldId id="328" r:id="rId74"/>
    <p:sldId id="298" r:id="rId75"/>
    <p:sldId id="558" r:id="rId76"/>
    <p:sldId id="299" r:id="rId77"/>
    <p:sldId id="301" r:id="rId78"/>
    <p:sldId id="300" r:id="rId79"/>
    <p:sldId id="302" r:id="rId80"/>
    <p:sldId id="303" r:id="rId81"/>
    <p:sldId id="304" r:id="rId82"/>
    <p:sldId id="305" r:id="rId83"/>
    <p:sldId id="306"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4" r:id="rId107"/>
    <p:sldId id="307" r:id="rId108"/>
    <p:sldId id="308" r:id="rId109"/>
    <p:sldId id="311" r:id="rId110"/>
    <p:sldId id="312" r:id="rId111"/>
    <p:sldId id="310" r:id="rId112"/>
    <p:sldId id="309" r:id="rId113"/>
    <p:sldId id="315" r:id="rId114"/>
    <p:sldId id="316" r:id="rId115"/>
    <p:sldId id="325" r:id="rId116"/>
    <p:sldId id="313" r:id="rId117"/>
    <p:sldId id="314" r:id="rId118"/>
    <p:sldId id="317" r:id="rId119"/>
    <p:sldId id="318" r:id="rId120"/>
    <p:sldId id="326" r:id="rId121"/>
    <p:sldId id="327" r:id="rId122"/>
    <p:sldId id="329" r:id="rId123"/>
    <p:sldId id="330" r:id="rId124"/>
    <p:sldId id="331" r:id="rId125"/>
    <p:sldId id="332" r:id="rId126"/>
    <p:sldId id="334" r:id="rId127"/>
    <p:sldId id="335" r:id="rId128"/>
    <p:sldId id="336" r:id="rId129"/>
    <p:sldId id="337" r:id="rId130"/>
    <p:sldId id="339" r:id="rId131"/>
    <p:sldId id="340" r:id="rId132"/>
    <p:sldId id="341" r:id="rId133"/>
    <p:sldId id="342" r:id="rId134"/>
    <p:sldId id="343" r:id="rId135"/>
    <p:sldId id="344" r:id="rId136"/>
    <p:sldId id="346" r:id="rId137"/>
    <p:sldId id="345" r:id="rId138"/>
    <p:sldId id="333" r:id="rId139"/>
    <p:sldId id="347" r:id="rId140"/>
    <p:sldId id="348" r:id="rId141"/>
    <p:sldId id="349" r:id="rId142"/>
    <p:sldId id="350" r:id="rId143"/>
    <p:sldId id="351" r:id="rId144"/>
    <p:sldId id="401" r:id="rId145"/>
    <p:sldId id="430" r:id="rId146"/>
    <p:sldId id="258" r:id="rId147"/>
    <p:sldId id="432" r:id="rId148"/>
    <p:sldId id="433" r:id="rId149"/>
    <p:sldId id="466" r:id="rId150"/>
    <p:sldId id="434" r:id="rId151"/>
    <p:sldId id="435" r:id="rId152"/>
    <p:sldId id="392" r:id="rId153"/>
    <p:sldId id="376" r:id="rId154"/>
    <p:sldId id="377" r:id="rId155"/>
    <p:sldId id="378" r:id="rId156"/>
    <p:sldId id="379" r:id="rId157"/>
    <p:sldId id="380" r:id="rId158"/>
    <p:sldId id="381" r:id="rId159"/>
    <p:sldId id="382" r:id="rId160"/>
    <p:sldId id="383" r:id="rId161"/>
    <p:sldId id="384" r:id="rId162"/>
    <p:sldId id="678" r:id="rId163"/>
    <p:sldId id="634" r:id="rId164"/>
    <p:sldId id="635" r:id="rId165"/>
    <p:sldId id="636" r:id="rId166"/>
    <p:sldId id="637" r:id="rId167"/>
    <p:sldId id="638" r:id="rId168"/>
    <p:sldId id="385" r:id="rId169"/>
    <p:sldId id="386" r:id="rId170"/>
    <p:sldId id="387" r:id="rId171"/>
    <p:sldId id="388" r:id="rId172"/>
    <p:sldId id="389" r:id="rId173"/>
    <p:sldId id="390" r:id="rId174"/>
    <p:sldId id="391" r:id="rId175"/>
    <p:sldId id="393" r:id="rId176"/>
    <p:sldId id="394" r:id="rId177"/>
    <p:sldId id="395" r:id="rId178"/>
    <p:sldId id="396" r:id="rId179"/>
    <p:sldId id="397" r:id="rId180"/>
    <p:sldId id="375" r:id="rId181"/>
    <p:sldId id="398" r:id="rId182"/>
    <p:sldId id="400" r:id="rId183"/>
    <p:sldId id="399" r:id="rId184"/>
    <p:sldId id="402" r:id="rId185"/>
    <p:sldId id="404" r:id="rId186"/>
    <p:sldId id="403" r:id="rId187"/>
    <p:sldId id="674" r:id="rId188"/>
    <p:sldId id="675" r:id="rId189"/>
    <p:sldId id="676" r:id="rId190"/>
    <p:sldId id="677" r:id="rId191"/>
    <p:sldId id="405" r:id="rId192"/>
    <p:sldId id="406" r:id="rId193"/>
    <p:sldId id="407" r:id="rId194"/>
    <p:sldId id="408" r:id="rId195"/>
    <p:sldId id="409" r:id="rId196"/>
    <p:sldId id="410" r:id="rId197"/>
    <p:sldId id="411" r:id="rId198"/>
    <p:sldId id="412" r:id="rId199"/>
    <p:sldId id="413" r:id="rId200"/>
    <p:sldId id="414" r:id="rId201"/>
    <p:sldId id="415" r:id="rId202"/>
    <p:sldId id="416" r:id="rId203"/>
    <p:sldId id="417" r:id="rId204"/>
    <p:sldId id="418" r:id="rId205"/>
    <p:sldId id="419" r:id="rId206"/>
    <p:sldId id="420" r:id="rId207"/>
    <p:sldId id="421" r:id="rId208"/>
    <p:sldId id="422" r:id="rId209"/>
    <p:sldId id="423" r:id="rId210"/>
    <p:sldId id="424" r:id="rId211"/>
    <p:sldId id="425" r:id="rId212"/>
    <p:sldId id="426" r:id="rId213"/>
    <p:sldId id="427" r:id="rId214"/>
    <p:sldId id="428" r:id="rId215"/>
    <p:sldId id="429" r:id="rId216"/>
    <p:sldId id="436" r:id="rId217"/>
    <p:sldId id="437" r:id="rId218"/>
    <p:sldId id="438" r:id="rId219"/>
    <p:sldId id="439" r:id="rId220"/>
    <p:sldId id="441" r:id="rId221"/>
    <p:sldId id="442" r:id="rId222"/>
    <p:sldId id="440" r:id="rId223"/>
    <p:sldId id="443" r:id="rId224"/>
    <p:sldId id="444" r:id="rId225"/>
    <p:sldId id="445" r:id="rId226"/>
    <p:sldId id="446" r:id="rId227"/>
    <p:sldId id="447" r:id="rId228"/>
    <p:sldId id="448" r:id="rId229"/>
    <p:sldId id="449" r:id="rId230"/>
    <p:sldId id="450" r:id="rId231"/>
    <p:sldId id="451" r:id="rId232"/>
    <p:sldId id="452" r:id="rId233"/>
    <p:sldId id="453" r:id="rId234"/>
    <p:sldId id="454" r:id="rId235"/>
    <p:sldId id="455" r:id="rId236"/>
    <p:sldId id="456" r:id="rId237"/>
    <p:sldId id="458" r:id="rId238"/>
    <p:sldId id="459" r:id="rId239"/>
    <p:sldId id="460" r:id="rId240"/>
    <p:sldId id="461" r:id="rId241"/>
    <p:sldId id="462" r:id="rId242"/>
    <p:sldId id="463" r:id="rId243"/>
    <p:sldId id="467" r:id="rId244"/>
    <p:sldId id="468" r:id="rId245"/>
    <p:sldId id="469" r:id="rId246"/>
    <p:sldId id="464" r:id="rId247"/>
    <p:sldId id="465" r:id="rId248"/>
    <p:sldId id="470" r:id="rId249"/>
    <p:sldId id="471" r:id="rId250"/>
    <p:sldId id="472" r:id="rId251"/>
    <p:sldId id="473" r:id="rId252"/>
    <p:sldId id="474" r:id="rId253"/>
    <p:sldId id="475" r:id="rId254"/>
    <p:sldId id="480" r:id="rId255"/>
    <p:sldId id="479" r:id="rId256"/>
    <p:sldId id="476" r:id="rId257"/>
    <p:sldId id="477" r:id="rId258"/>
    <p:sldId id="483" r:id="rId259"/>
    <p:sldId id="484" r:id="rId260"/>
    <p:sldId id="478" r:id="rId261"/>
    <p:sldId id="485" r:id="rId262"/>
    <p:sldId id="486" r:id="rId263"/>
    <p:sldId id="559" r:id="rId264"/>
    <p:sldId id="560" r:id="rId265"/>
    <p:sldId id="561" r:id="rId266"/>
    <p:sldId id="562" r:id="rId267"/>
    <p:sldId id="563" r:id="rId268"/>
    <p:sldId id="564" r:id="rId269"/>
    <p:sldId id="565" r:id="rId270"/>
    <p:sldId id="566" r:id="rId271"/>
    <p:sldId id="567" r:id="rId272"/>
    <p:sldId id="568" r:id="rId273"/>
    <p:sldId id="569" r:id="rId274"/>
    <p:sldId id="570" r:id="rId275"/>
    <p:sldId id="487" r:id="rId276"/>
    <p:sldId id="488" r:id="rId277"/>
    <p:sldId id="489" r:id="rId278"/>
    <p:sldId id="490" r:id="rId279"/>
    <p:sldId id="491" r:id="rId280"/>
    <p:sldId id="492" r:id="rId281"/>
    <p:sldId id="493" r:id="rId282"/>
    <p:sldId id="494" r:id="rId283"/>
    <p:sldId id="495" r:id="rId284"/>
    <p:sldId id="496" r:id="rId285"/>
    <p:sldId id="497" r:id="rId286"/>
    <p:sldId id="498" r:id="rId287"/>
    <p:sldId id="499" r:id="rId288"/>
    <p:sldId id="500" r:id="rId289"/>
    <p:sldId id="501" r:id="rId290"/>
    <p:sldId id="502" r:id="rId291"/>
    <p:sldId id="503" r:id="rId292"/>
    <p:sldId id="504" r:id="rId293"/>
    <p:sldId id="505" r:id="rId294"/>
    <p:sldId id="506" r:id="rId295"/>
    <p:sldId id="507" r:id="rId296"/>
    <p:sldId id="508" r:id="rId297"/>
    <p:sldId id="509" r:id="rId298"/>
    <p:sldId id="510" r:id="rId299"/>
    <p:sldId id="511" r:id="rId300"/>
    <p:sldId id="512" r:id="rId301"/>
    <p:sldId id="513" r:id="rId302"/>
    <p:sldId id="514" r:id="rId303"/>
    <p:sldId id="515" r:id="rId304"/>
    <p:sldId id="481" r:id="rId305"/>
    <p:sldId id="516" r:id="rId306"/>
    <p:sldId id="517" r:id="rId307"/>
    <p:sldId id="518" r:id="rId308"/>
    <p:sldId id="519" r:id="rId309"/>
    <p:sldId id="520" r:id="rId310"/>
    <p:sldId id="521" r:id="rId311"/>
    <p:sldId id="522" r:id="rId312"/>
    <p:sldId id="523" r:id="rId313"/>
    <p:sldId id="524" r:id="rId314"/>
    <p:sldId id="525" r:id="rId315"/>
    <p:sldId id="526" r:id="rId316"/>
    <p:sldId id="527" r:id="rId317"/>
    <p:sldId id="528" r:id="rId318"/>
    <p:sldId id="529" r:id="rId319"/>
    <p:sldId id="530" r:id="rId320"/>
    <p:sldId id="531" r:id="rId321"/>
    <p:sldId id="532" r:id="rId322"/>
    <p:sldId id="533" r:id="rId323"/>
    <p:sldId id="534" r:id="rId324"/>
    <p:sldId id="535" r:id="rId325"/>
    <p:sldId id="536" r:id="rId326"/>
    <p:sldId id="537" r:id="rId327"/>
    <p:sldId id="538" r:id="rId328"/>
    <p:sldId id="539" r:id="rId329"/>
    <p:sldId id="540" r:id="rId330"/>
    <p:sldId id="541" r:id="rId331"/>
    <p:sldId id="542" r:id="rId332"/>
    <p:sldId id="544" r:id="rId333"/>
    <p:sldId id="543" r:id="rId334"/>
    <p:sldId id="545" r:id="rId335"/>
    <p:sldId id="546" r:id="rId336"/>
    <p:sldId id="547" r:id="rId337"/>
    <p:sldId id="548" r:id="rId338"/>
    <p:sldId id="549" r:id="rId339"/>
    <p:sldId id="550" r:id="rId340"/>
    <p:sldId id="551" r:id="rId341"/>
    <p:sldId id="552" r:id="rId342"/>
    <p:sldId id="553" r:id="rId343"/>
    <p:sldId id="554" r:id="rId344"/>
    <p:sldId id="555" r:id="rId345"/>
    <p:sldId id="557" r:id="rId346"/>
    <p:sldId id="629" r:id="rId347"/>
    <p:sldId id="556" r:id="rId348"/>
    <p:sldId id="681" r:id="rId349"/>
    <p:sldId id="682" r:id="rId350"/>
    <p:sldId id="683" r:id="rId351"/>
    <p:sldId id="688" r:id="rId352"/>
    <p:sldId id="689" r:id="rId353"/>
    <p:sldId id="684" r:id="rId354"/>
    <p:sldId id="685" r:id="rId355"/>
    <p:sldId id="686" r:id="rId356"/>
    <p:sldId id="687" r:id="rId357"/>
    <p:sldId id="457" r:id="rId358"/>
    <p:sldId id="571" r:id="rId359"/>
    <p:sldId id="572" r:id="rId360"/>
    <p:sldId id="639" r:id="rId361"/>
    <p:sldId id="640" r:id="rId362"/>
    <p:sldId id="641" r:id="rId363"/>
    <p:sldId id="642" r:id="rId364"/>
    <p:sldId id="643" r:id="rId365"/>
    <p:sldId id="644" r:id="rId366"/>
    <p:sldId id="645" r:id="rId367"/>
    <p:sldId id="646" r:id="rId368"/>
    <p:sldId id="647" r:id="rId369"/>
    <p:sldId id="648" r:id="rId370"/>
    <p:sldId id="649" r:id="rId371"/>
    <p:sldId id="650" r:id="rId372"/>
    <p:sldId id="651" r:id="rId373"/>
    <p:sldId id="652" r:id="rId374"/>
    <p:sldId id="653" r:id="rId375"/>
    <p:sldId id="654" r:id="rId376"/>
    <p:sldId id="655" r:id="rId377"/>
    <p:sldId id="656" r:id="rId378"/>
    <p:sldId id="657" r:id="rId379"/>
    <p:sldId id="658" r:id="rId380"/>
    <p:sldId id="659" r:id="rId381"/>
    <p:sldId id="661" r:id="rId382"/>
    <p:sldId id="660" r:id="rId383"/>
    <p:sldId id="662" r:id="rId384"/>
    <p:sldId id="663" r:id="rId385"/>
    <p:sldId id="664" r:id="rId386"/>
    <p:sldId id="665" r:id="rId387"/>
    <p:sldId id="666" r:id="rId388"/>
    <p:sldId id="667" r:id="rId389"/>
    <p:sldId id="668" r:id="rId390"/>
    <p:sldId id="669" r:id="rId391"/>
    <p:sldId id="670" r:id="rId392"/>
    <p:sldId id="671" r:id="rId393"/>
    <p:sldId id="573" r:id="rId394"/>
    <p:sldId id="574" r:id="rId395"/>
    <p:sldId id="575" r:id="rId396"/>
    <p:sldId id="576" r:id="rId397"/>
    <p:sldId id="577" r:id="rId398"/>
    <p:sldId id="578" r:id="rId399"/>
    <p:sldId id="579" r:id="rId400"/>
    <p:sldId id="580" r:id="rId401"/>
    <p:sldId id="581" r:id="rId402"/>
    <p:sldId id="582" r:id="rId403"/>
    <p:sldId id="583" r:id="rId404"/>
    <p:sldId id="584" r:id="rId405"/>
    <p:sldId id="585" r:id="rId406"/>
    <p:sldId id="586" r:id="rId407"/>
    <p:sldId id="587" r:id="rId408"/>
    <p:sldId id="588" r:id="rId409"/>
    <p:sldId id="589" r:id="rId410"/>
    <p:sldId id="590" r:id="rId411"/>
    <p:sldId id="591" r:id="rId412"/>
    <p:sldId id="592" r:id="rId413"/>
    <p:sldId id="593" r:id="rId414"/>
    <p:sldId id="594" r:id="rId415"/>
    <p:sldId id="595" r:id="rId416"/>
    <p:sldId id="596" r:id="rId417"/>
    <p:sldId id="597" r:id="rId418"/>
    <p:sldId id="615" r:id="rId419"/>
    <p:sldId id="618" r:id="rId420"/>
    <p:sldId id="619" r:id="rId421"/>
    <p:sldId id="620" r:id="rId422"/>
    <p:sldId id="621" r:id="rId423"/>
    <p:sldId id="622" r:id="rId424"/>
    <p:sldId id="623" r:id="rId425"/>
    <p:sldId id="624" r:id="rId426"/>
    <p:sldId id="598" r:id="rId427"/>
    <p:sldId id="599" r:id="rId428"/>
    <p:sldId id="600" r:id="rId429"/>
    <p:sldId id="601" r:id="rId430"/>
    <p:sldId id="602" r:id="rId431"/>
    <p:sldId id="603" r:id="rId432"/>
    <p:sldId id="604" r:id="rId433"/>
    <p:sldId id="605" r:id="rId434"/>
    <p:sldId id="606" r:id="rId435"/>
    <p:sldId id="607" r:id="rId436"/>
    <p:sldId id="612" r:id="rId437"/>
    <p:sldId id="608" r:id="rId438"/>
    <p:sldId id="609" r:id="rId439"/>
    <p:sldId id="610" r:id="rId440"/>
    <p:sldId id="616" r:id="rId441"/>
    <p:sldId id="613" r:id="rId442"/>
    <p:sldId id="614" r:id="rId443"/>
    <p:sldId id="611" r:id="rId444"/>
    <p:sldId id="617" r:id="rId445"/>
    <p:sldId id="482" r:id="rId446"/>
    <p:sldId id="626" r:id="rId447"/>
    <p:sldId id="627" r:id="rId448"/>
    <p:sldId id="672" r:id="rId449"/>
    <p:sldId id="633" r:id="rId450"/>
    <p:sldId id="673" r:id="rId451"/>
    <p:sldId id="679" r:id="rId452"/>
    <p:sldId id="690" r:id="rId453"/>
    <p:sldId id="691" r:id="rId454"/>
    <p:sldId id="625" r:id="rId455"/>
    <p:sldId id="628" r:id="rId456"/>
    <p:sldId id="680" r:id="rId457"/>
    <p:sldId id="630" r:id="rId458"/>
    <p:sldId id="631" r:id="rId459"/>
    <p:sldId id="632" r:id="rId460"/>
  </p:sldIdLst>
  <p:sldSz cx="13004800" cy="9753600"/>
  <p:notesSz cx="6858000" cy="9144000"/>
  <p:defaultTextStyle>
    <a:defPPr>
      <a:defRPr lang="en-US"/>
    </a:defPPr>
    <a:lvl1pPr algn="l" rtl="0" eaLnBrk="0" fontAlgn="base" hangingPunct="0">
      <a:spcBef>
        <a:spcPct val="0"/>
      </a:spcBef>
      <a:spcAft>
        <a:spcPct val="0"/>
      </a:spcAft>
      <a:defRPr sz="2800" kern="1200">
        <a:solidFill>
          <a:srgbClr val="FFFFFF"/>
        </a:solidFill>
        <a:latin typeface="Helvetica Neue" charset="0"/>
        <a:ea typeface="ヒラギノ角ゴ ProN W3" charset="0"/>
        <a:cs typeface="ヒラギノ角ゴ ProN W3" charset="0"/>
        <a:sym typeface="Helvetica Neue" charset="0"/>
      </a:defRPr>
    </a:lvl1pPr>
    <a:lvl2pPr marL="457200" algn="l" rtl="0" eaLnBrk="0" fontAlgn="base" hangingPunct="0">
      <a:spcBef>
        <a:spcPct val="0"/>
      </a:spcBef>
      <a:spcAft>
        <a:spcPct val="0"/>
      </a:spcAft>
      <a:defRPr sz="2800" kern="1200">
        <a:solidFill>
          <a:srgbClr val="FFFFFF"/>
        </a:solidFill>
        <a:latin typeface="Helvetica Neue" charset="0"/>
        <a:ea typeface="ヒラギノ角ゴ ProN W3" charset="0"/>
        <a:cs typeface="ヒラギノ角ゴ ProN W3" charset="0"/>
        <a:sym typeface="Helvetica Neue" charset="0"/>
      </a:defRPr>
    </a:lvl2pPr>
    <a:lvl3pPr marL="914400" algn="l" rtl="0" eaLnBrk="0" fontAlgn="base" hangingPunct="0">
      <a:spcBef>
        <a:spcPct val="0"/>
      </a:spcBef>
      <a:spcAft>
        <a:spcPct val="0"/>
      </a:spcAft>
      <a:defRPr sz="2800" kern="1200">
        <a:solidFill>
          <a:srgbClr val="FFFFFF"/>
        </a:solidFill>
        <a:latin typeface="Helvetica Neue" charset="0"/>
        <a:ea typeface="ヒラギノ角ゴ ProN W3" charset="0"/>
        <a:cs typeface="ヒラギノ角ゴ ProN W3" charset="0"/>
        <a:sym typeface="Helvetica Neue" charset="0"/>
      </a:defRPr>
    </a:lvl3pPr>
    <a:lvl4pPr marL="1371600" algn="l" rtl="0" eaLnBrk="0" fontAlgn="base" hangingPunct="0">
      <a:spcBef>
        <a:spcPct val="0"/>
      </a:spcBef>
      <a:spcAft>
        <a:spcPct val="0"/>
      </a:spcAft>
      <a:defRPr sz="2800" kern="1200">
        <a:solidFill>
          <a:srgbClr val="FFFFFF"/>
        </a:solidFill>
        <a:latin typeface="Helvetica Neue" charset="0"/>
        <a:ea typeface="ヒラギノ角ゴ ProN W3" charset="0"/>
        <a:cs typeface="ヒラギノ角ゴ ProN W3" charset="0"/>
        <a:sym typeface="Helvetica Neue" charset="0"/>
      </a:defRPr>
    </a:lvl4pPr>
    <a:lvl5pPr marL="1828800" algn="l" rtl="0" eaLnBrk="0" fontAlgn="base" hangingPunct="0">
      <a:spcBef>
        <a:spcPct val="0"/>
      </a:spcBef>
      <a:spcAft>
        <a:spcPct val="0"/>
      </a:spcAft>
      <a:defRPr sz="2800" kern="1200">
        <a:solidFill>
          <a:srgbClr val="FFFFFF"/>
        </a:solidFill>
        <a:latin typeface="Helvetica Neue" charset="0"/>
        <a:ea typeface="ヒラギノ角ゴ ProN W3" charset="0"/>
        <a:cs typeface="ヒラギノ角ゴ ProN W3" charset="0"/>
        <a:sym typeface="Helvetica Neue" charset="0"/>
      </a:defRPr>
    </a:lvl5pPr>
    <a:lvl6pPr marL="2286000" algn="l" defTabSz="914400" rtl="0" eaLnBrk="1" latinLnBrk="0" hangingPunct="1">
      <a:defRPr sz="2800" kern="1200">
        <a:solidFill>
          <a:srgbClr val="FFFFFF"/>
        </a:solidFill>
        <a:latin typeface="Helvetica Neue" charset="0"/>
        <a:ea typeface="ヒラギノ角ゴ ProN W3" charset="0"/>
        <a:cs typeface="ヒラギノ角ゴ ProN W3" charset="0"/>
        <a:sym typeface="Helvetica Neue" charset="0"/>
      </a:defRPr>
    </a:lvl6pPr>
    <a:lvl7pPr marL="2743200" algn="l" defTabSz="914400" rtl="0" eaLnBrk="1" latinLnBrk="0" hangingPunct="1">
      <a:defRPr sz="2800" kern="1200">
        <a:solidFill>
          <a:srgbClr val="FFFFFF"/>
        </a:solidFill>
        <a:latin typeface="Helvetica Neue" charset="0"/>
        <a:ea typeface="ヒラギノ角ゴ ProN W3" charset="0"/>
        <a:cs typeface="ヒラギノ角ゴ ProN W3" charset="0"/>
        <a:sym typeface="Helvetica Neue" charset="0"/>
      </a:defRPr>
    </a:lvl7pPr>
    <a:lvl8pPr marL="3200400" algn="l" defTabSz="914400" rtl="0" eaLnBrk="1" latinLnBrk="0" hangingPunct="1">
      <a:defRPr sz="2800" kern="1200">
        <a:solidFill>
          <a:srgbClr val="FFFFFF"/>
        </a:solidFill>
        <a:latin typeface="Helvetica Neue" charset="0"/>
        <a:ea typeface="ヒラギノ角ゴ ProN W3" charset="0"/>
        <a:cs typeface="ヒラギノ角ゴ ProN W3" charset="0"/>
        <a:sym typeface="Helvetica Neue" charset="0"/>
      </a:defRPr>
    </a:lvl8pPr>
    <a:lvl9pPr marL="3657600" algn="l" defTabSz="914400" rtl="0" eaLnBrk="1" latinLnBrk="0" hangingPunct="1">
      <a:defRPr sz="2800" kern="1200">
        <a:solidFill>
          <a:srgbClr val="FFFFFF"/>
        </a:solidFill>
        <a:latin typeface="Helvetica Neue" charset="0"/>
        <a:ea typeface="ヒラギノ角ゴ ProN W3" charset="0"/>
        <a:cs typeface="ヒラギノ角ゴ ProN W3" charset="0"/>
        <a:sym typeface="Helvetica Neue" charset="0"/>
      </a:defRPr>
    </a:lvl9pPr>
  </p:defaultTextStyle>
  <p:extLst>
    <p:ext uri="{EFAFB233-063F-42B5-8137-9DF3F51BA10A}">
      <p15:sldGuideLst xmlns=""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8" d="100"/>
          <a:sy n="48" d="100"/>
        </p:scale>
        <p:origin x="-1434" y="-108"/>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3.xml"/><Relationship Id="rId299" Type="http://schemas.openxmlformats.org/officeDocument/2006/relationships/slide" Target="slides/slide265.xml"/><Relationship Id="rId21" Type="http://schemas.openxmlformats.org/officeDocument/2006/relationships/slideMaster" Target="slideMasters/slideMaster21.xml"/><Relationship Id="rId63" Type="http://schemas.openxmlformats.org/officeDocument/2006/relationships/slide" Target="slides/slide29.xml"/><Relationship Id="rId159" Type="http://schemas.openxmlformats.org/officeDocument/2006/relationships/slide" Target="slides/slide125.xml"/><Relationship Id="rId324" Type="http://schemas.openxmlformats.org/officeDocument/2006/relationships/slide" Target="slides/slide290.xml"/><Relationship Id="rId366" Type="http://schemas.openxmlformats.org/officeDocument/2006/relationships/slide" Target="slides/slide332.xml"/><Relationship Id="rId170" Type="http://schemas.openxmlformats.org/officeDocument/2006/relationships/slide" Target="slides/slide136.xml"/><Relationship Id="rId226" Type="http://schemas.openxmlformats.org/officeDocument/2006/relationships/slide" Target="slides/slide192.xml"/><Relationship Id="rId433" Type="http://schemas.openxmlformats.org/officeDocument/2006/relationships/slide" Target="slides/slide399.xml"/><Relationship Id="rId268" Type="http://schemas.openxmlformats.org/officeDocument/2006/relationships/slide" Target="slides/slide234.xml"/><Relationship Id="rId32" Type="http://schemas.openxmlformats.org/officeDocument/2006/relationships/slideMaster" Target="slideMasters/slideMaster32.xml"/><Relationship Id="rId74" Type="http://schemas.openxmlformats.org/officeDocument/2006/relationships/slide" Target="slides/slide40.xml"/><Relationship Id="rId128" Type="http://schemas.openxmlformats.org/officeDocument/2006/relationships/slide" Target="slides/slide94.xml"/><Relationship Id="rId335" Type="http://schemas.openxmlformats.org/officeDocument/2006/relationships/slide" Target="slides/slide301.xml"/><Relationship Id="rId377" Type="http://schemas.openxmlformats.org/officeDocument/2006/relationships/slide" Target="slides/slide343.xml"/><Relationship Id="rId5" Type="http://schemas.openxmlformats.org/officeDocument/2006/relationships/slideMaster" Target="slideMasters/slideMaster5.xml"/><Relationship Id="rId181" Type="http://schemas.openxmlformats.org/officeDocument/2006/relationships/slide" Target="slides/slide147.xml"/><Relationship Id="rId237" Type="http://schemas.openxmlformats.org/officeDocument/2006/relationships/slide" Target="slides/slide203.xml"/><Relationship Id="rId402" Type="http://schemas.openxmlformats.org/officeDocument/2006/relationships/slide" Target="slides/slide368.xml"/><Relationship Id="rId279" Type="http://schemas.openxmlformats.org/officeDocument/2006/relationships/slide" Target="slides/slide245.xml"/><Relationship Id="rId444" Type="http://schemas.openxmlformats.org/officeDocument/2006/relationships/slide" Target="slides/slide410.xml"/><Relationship Id="rId43" Type="http://schemas.openxmlformats.org/officeDocument/2006/relationships/slide" Target="slides/slide9.xml"/><Relationship Id="rId139" Type="http://schemas.openxmlformats.org/officeDocument/2006/relationships/slide" Target="slides/slide105.xml"/><Relationship Id="rId290" Type="http://schemas.openxmlformats.org/officeDocument/2006/relationships/slide" Target="slides/slide256.xml"/><Relationship Id="rId304" Type="http://schemas.openxmlformats.org/officeDocument/2006/relationships/slide" Target="slides/slide270.xml"/><Relationship Id="rId346" Type="http://schemas.openxmlformats.org/officeDocument/2006/relationships/slide" Target="slides/slide312.xml"/><Relationship Id="rId388" Type="http://schemas.openxmlformats.org/officeDocument/2006/relationships/slide" Target="slides/slide354.xml"/><Relationship Id="rId85" Type="http://schemas.openxmlformats.org/officeDocument/2006/relationships/slide" Target="slides/slide51.xml"/><Relationship Id="rId150" Type="http://schemas.openxmlformats.org/officeDocument/2006/relationships/slide" Target="slides/slide116.xml"/><Relationship Id="rId192" Type="http://schemas.openxmlformats.org/officeDocument/2006/relationships/slide" Target="slides/slide158.xml"/><Relationship Id="rId206" Type="http://schemas.openxmlformats.org/officeDocument/2006/relationships/slide" Target="slides/slide172.xml"/><Relationship Id="rId413" Type="http://schemas.openxmlformats.org/officeDocument/2006/relationships/slide" Target="slides/slide379.xml"/><Relationship Id="rId248" Type="http://schemas.openxmlformats.org/officeDocument/2006/relationships/slide" Target="slides/slide214.xml"/><Relationship Id="rId455" Type="http://schemas.openxmlformats.org/officeDocument/2006/relationships/slide" Target="slides/slide421.xml"/><Relationship Id="rId12" Type="http://schemas.openxmlformats.org/officeDocument/2006/relationships/slideMaster" Target="slideMasters/slideMaster12.xml"/><Relationship Id="rId108" Type="http://schemas.openxmlformats.org/officeDocument/2006/relationships/slide" Target="slides/slide74.xml"/><Relationship Id="rId315" Type="http://schemas.openxmlformats.org/officeDocument/2006/relationships/slide" Target="slides/slide281.xml"/><Relationship Id="rId357" Type="http://schemas.openxmlformats.org/officeDocument/2006/relationships/slide" Target="slides/slide323.xml"/><Relationship Id="rId54" Type="http://schemas.openxmlformats.org/officeDocument/2006/relationships/slide" Target="slides/slide20.xml"/><Relationship Id="rId96" Type="http://schemas.openxmlformats.org/officeDocument/2006/relationships/slide" Target="slides/slide62.xml"/><Relationship Id="rId161" Type="http://schemas.openxmlformats.org/officeDocument/2006/relationships/slide" Target="slides/slide127.xml"/><Relationship Id="rId217" Type="http://schemas.openxmlformats.org/officeDocument/2006/relationships/slide" Target="slides/slide183.xml"/><Relationship Id="rId399" Type="http://schemas.openxmlformats.org/officeDocument/2006/relationships/slide" Target="slides/slide365.xml"/><Relationship Id="rId259" Type="http://schemas.openxmlformats.org/officeDocument/2006/relationships/slide" Target="slides/slide225.xml"/><Relationship Id="rId424" Type="http://schemas.openxmlformats.org/officeDocument/2006/relationships/slide" Target="slides/slide390.xml"/><Relationship Id="rId23" Type="http://schemas.openxmlformats.org/officeDocument/2006/relationships/slideMaster" Target="slideMasters/slideMaster23.xml"/><Relationship Id="rId119" Type="http://schemas.openxmlformats.org/officeDocument/2006/relationships/slide" Target="slides/slide85.xml"/><Relationship Id="rId270" Type="http://schemas.openxmlformats.org/officeDocument/2006/relationships/slide" Target="slides/slide236.xml"/><Relationship Id="rId326" Type="http://schemas.openxmlformats.org/officeDocument/2006/relationships/slide" Target="slides/slide292.xml"/><Relationship Id="rId44" Type="http://schemas.openxmlformats.org/officeDocument/2006/relationships/slide" Target="slides/slide10.xml"/><Relationship Id="rId65" Type="http://schemas.openxmlformats.org/officeDocument/2006/relationships/slide" Target="slides/slide31.xml"/><Relationship Id="rId86" Type="http://schemas.openxmlformats.org/officeDocument/2006/relationships/slide" Target="slides/slide52.xml"/><Relationship Id="rId130" Type="http://schemas.openxmlformats.org/officeDocument/2006/relationships/slide" Target="slides/slide96.xml"/><Relationship Id="rId151" Type="http://schemas.openxmlformats.org/officeDocument/2006/relationships/slide" Target="slides/slide117.xml"/><Relationship Id="rId368" Type="http://schemas.openxmlformats.org/officeDocument/2006/relationships/slide" Target="slides/slide334.xml"/><Relationship Id="rId389" Type="http://schemas.openxmlformats.org/officeDocument/2006/relationships/slide" Target="slides/slide355.xml"/><Relationship Id="rId172" Type="http://schemas.openxmlformats.org/officeDocument/2006/relationships/slide" Target="slides/slide138.xml"/><Relationship Id="rId193" Type="http://schemas.openxmlformats.org/officeDocument/2006/relationships/slide" Target="slides/slide159.xml"/><Relationship Id="rId207" Type="http://schemas.openxmlformats.org/officeDocument/2006/relationships/slide" Target="slides/slide173.xml"/><Relationship Id="rId228" Type="http://schemas.openxmlformats.org/officeDocument/2006/relationships/slide" Target="slides/slide194.xml"/><Relationship Id="rId249" Type="http://schemas.openxmlformats.org/officeDocument/2006/relationships/slide" Target="slides/slide215.xml"/><Relationship Id="rId414" Type="http://schemas.openxmlformats.org/officeDocument/2006/relationships/slide" Target="slides/slide380.xml"/><Relationship Id="rId435" Type="http://schemas.openxmlformats.org/officeDocument/2006/relationships/slide" Target="slides/slide401.xml"/><Relationship Id="rId456" Type="http://schemas.openxmlformats.org/officeDocument/2006/relationships/slide" Target="slides/slide422.xml"/><Relationship Id="rId13" Type="http://schemas.openxmlformats.org/officeDocument/2006/relationships/slideMaster" Target="slideMasters/slideMaster13.xml"/><Relationship Id="rId109" Type="http://schemas.openxmlformats.org/officeDocument/2006/relationships/slide" Target="slides/slide75.xml"/><Relationship Id="rId260" Type="http://schemas.openxmlformats.org/officeDocument/2006/relationships/slide" Target="slides/slide226.xml"/><Relationship Id="rId281" Type="http://schemas.openxmlformats.org/officeDocument/2006/relationships/slide" Target="slides/slide247.xml"/><Relationship Id="rId316" Type="http://schemas.openxmlformats.org/officeDocument/2006/relationships/slide" Target="slides/slide282.xml"/><Relationship Id="rId337" Type="http://schemas.openxmlformats.org/officeDocument/2006/relationships/slide" Target="slides/slide303.xml"/><Relationship Id="rId34" Type="http://schemas.openxmlformats.org/officeDocument/2006/relationships/slideMaster" Target="slideMasters/slideMaster34.xml"/><Relationship Id="rId55" Type="http://schemas.openxmlformats.org/officeDocument/2006/relationships/slide" Target="slides/slide21.xml"/><Relationship Id="rId76" Type="http://schemas.openxmlformats.org/officeDocument/2006/relationships/slide" Target="slides/slide42.xml"/><Relationship Id="rId97" Type="http://schemas.openxmlformats.org/officeDocument/2006/relationships/slide" Target="slides/slide63.xml"/><Relationship Id="rId120" Type="http://schemas.openxmlformats.org/officeDocument/2006/relationships/slide" Target="slides/slide86.xml"/><Relationship Id="rId141" Type="http://schemas.openxmlformats.org/officeDocument/2006/relationships/slide" Target="slides/slide107.xml"/><Relationship Id="rId358" Type="http://schemas.openxmlformats.org/officeDocument/2006/relationships/slide" Target="slides/slide324.xml"/><Relationship Id="rId379" Type="http://schemas.openxmlformats.org/officeDocument/2006/relationships/slide" Target="slides/slide345.xml"/><Relationship Id="rId7" Type="http://schemas.openxmlformats.org/officeDocument/2006/relationships/slideMaster" Target="slideMasters/slideMaster7.xml"/><Relationship Id="rId162" Type="http://schemas.openxmlformats.org/officeDocument/2006/relationships/slide" Target="slides/slide128.xml"/><Relationship Id="rId183" Type="http://schemas.openxmlformats.org/officeDocument/2006/relationships/slide" Target="slides/slide149.xml"/><Relationship Id="rId218" Type="http://schemas.openxmlformats.org/officeDocument/2006/relationships/slide" Target="slides/slide184.xml"/><Relationship Id="rId239" Type="http://schemas.openxmlformats.org/officeDocument/2006/relationships/slide" Target="slides/slide205.xml"/><Relationship Id="rId390" Type="http://schemas.openxmlformats.org/officeDocument/2006/relationships/slide" Target="slides/slide356.xml"/><Relationship Id="rId404" Type="http://schemas.openxmlformats.org/officeDocument/2006/relationships/slide" Target="slides/slide370.xml"/><Relationship Id="rId425" Type="http://schemas.openxmlformats.org/officeDocument/2006/relationships/slide" Target="slides/slide391.xml"/><Relationship Id="rId446" Type="http://schemas.openxmlformats.org/officeDocument/2006/relationships/slide" Target="slides/slide412.xml"/><Relationship Id="rId250" Type="http://schemas.openxmlformats.org/officeDocument/2006/relationships/slide" Target="slides/slide216.xml"/><Relationship Id="rId271" Type="http://schemas.openxmlformats.org/officeDocument/2006/relationships/slide" Target="slides/slide237.xml"/><Relationship Id="rId292" Type="http://schemas.openxmlformats.org/officeDocument/2006/relationships/slide" Target="slides/slide258.xml"/><Relationship Id="rId306" Type="http://schemas.openxmlformats.org/officeDocument/2006/relationships/slide" Target="slides/slide272.xml"/><Relationship Id="rId24" Type="http://schemas.openxmlformats.org/officeDocument/2006/relationships/slideMaster" Target="slideMasters/slideMaster24.xml"/><Relationship Id="rId45" Type="http://schemas.openxmlformats.org/officeDocument/2006/relationships/slide" Target="slides/slide11.xml"/><Relationship Id="rId66" Type="http://schemas.openxmlformats.org/officeDocument/2006/relationships/slide" Target="slides/slide32.xml"/><Relationship Id="rId87" Type="http://schemas.openxmlformats.org/officeDocument/2006/relationships/slide" Target="slides/slide53.xml"/><Relationship Id="rId110" Type="http://schemas.openxmlformats.org/officeDocument/2006/relationships/slide" Target="slides/slide76.xml"/><Relationship Id="rId131" Type="http://schemas.openxmlformats.org/officeDocument/2006/relationships/slide" Target="slides/slide97.xml"/><Relationship Id="rId327" Type="http://schemas.openxmlformats.org/officeDocument/2006/relationships/slide" Target="slides/slide293.xml"/><Relationship Id="rId348" Type="http://schemas.openxmlformats.org/officeDocument/2006/relationships/slide" Target="slides/slide314.xml"/><Relationship Id="rId369" Type="http://schemas.openxmlformats.org/officeDocument/2006/relationships/slide" Target="slides/slide335.xml"/><Relationship Id="rId152" Type="http://schemas.openxmlformats.org/officeDocument/2006/relationships/slide" Target="slides/slide118.xml"/><Relationship Id="rId173" Type="http://schemas.openxmlformats.org/officeDocument/2006/relationships/slide" Target="slides/slide139.xml"/><Relationship Id="rId194" Type="http://schemas.openxmlformats.org/officeDocument/2006/relationships/slide" Target="slides/slide160.xml"/><Relationship Id="rId208" Type="http://schemas.openxmlformats.org/officeDocument/2006/relationships/slide" Target="slides/slide174.xml"/><Relationship Id="rId229" Type="http://schemas.openxmlformats.org/officeDocument/2006/relationships/slide" Target="slides/slide195.xml"/><Relationship Id="rId380" Type="http://schemas.openxmlformats.org/officeDocument/2006/relationships/slide" Target="slides/slide346.xml"/><Relationship Id="rId415" Type="http://schemas.openxmlformats.org/officeDocument/2006/relationships/slide" Target="slides/slide381.xml"/><Relationship Id="rId436" Type="http://schemas.openxmlformats.org/officeDocument/2006/relationships/slide" Target="slides/slide402.xml"/><Relationship Id="rId457" Type="http://schemas.openxmlformats.org/officeDocument/2006/relationships/slide" Target="slides/slide423.xml"/><Relationship Id="rId240" Type="http://schemas.openxmlformats.org/officeDocument/2006/relationships/slide" Target="slides/slide206.xml"/><Relationship Id="rId261" Type="http://schemas.openxmlformats.org/officeDocument/2006/relationships/slide" Target="slides/slide227.xml"/><Relationship Id="rId14" Type="http://schemas.openxmlformats.org/officeDocument/2006/relationships/slideMaster" Target="slideMasters/slideMaster14.xml"/><Relationship Id="rId35" Type="http://schemas.openxmlformats.org/officeDocument/2006/relationships/slide" Target="slides/slide1.xml"/><Relationship Id="rId56" Type="http://schemas.openxmlformats.org/officeDocument/2006/relationships/slide" Target="slides/slide22.xml"/><Relationship Id="rId77" Type="http://schemas.openxmlformats.org/officeDocument/2006/relationships/slide" Target="slides/slide43.xml"/><Relationship Id="rId100" Type="http://schemas.openxmlformats.org/officeDocument/2006/relationships/slide" Target="slides/slide66.xml"/><Relationship Id="rId282" Type="http://schemas.openxmlformats.org/officeDocument/2006/relationships/slide" Target="slides/slide248.xml"/><Relationship Id="rId317" Type="http://schemas.openxmlformats.org/officeDocument/2006/relationships/slide" Target="slides/slide283.xml"/><Relationship Id="rId338" Type="http://schemas.openxmlformats.org/officeDocument/2006/relationships/slide" Target="slides/slide304.xml"/><Relationship Id="rId359" Type="http://schemas.openxmlformats.org/officeDocument/2006/relationships/slide" Target="slides/slide325.xml"/><Relationship Id="rId8" Type="http://schemas.openxmlformats.org/officeDocument/2006/relationships/slideMaster" Target="slideMasters/slideMaster8.xml"/><Relationship Id="rId98" Type="http://schemas.openxmlformats.org/officeDocument/2006/relationships/slide" Target="slides/slide64.xml"/><Relationship Id="rId121" Type="http://schemas.openxmlformats.org/officeDocument/2006/relationships/slide" Target="slides/slide87.xml"/><Relationship Id="rId142" Type="http://schemas.openxmlformats.org/officeDocument/2006/relationships/slide" Target="slides/slide108.xml"/><Relationship Id="rId163" Type="http://schemas.openxmlformats.org/officeDocument/2006/relationships/slide" Target="slides/slide129.xml"/><Relationship Id="rId184" Type="http://schemas.openxmlformats.org/officeDocument/2006/relationships/slide" Target="slides/slide150.xml"/><Relationship Id="rId219" Type="http://schemas.openxmlformats.org/officeDocument/2006/relationships/slide" Target="slides/slide185.xml"/><Relationship Id="rId370" Type="http://schemas.openxmlformats.org/officeDocument/2006/relationships/slide" Target="slides/slide336.xml"/><Relationship Id="rId391" Type="http://schemas.openxmlformats.org/officeDocument/2006/relationships/slide" Target="slides/slide357.xml"/><Relationship Id="rId405" Type="http://schemas.openxmlformats.org/officeDocument/2006/relationships/slide" Target="slides/slide371.xml"/><Relationship Id="rId426" Type="http://schemas.openxmlformats.org/officeDocument/2006/relationships/slide" Target="slides/slide392.xml"/><Relationship Id="rId447" Type="http://schemas.openxmlformats.org/officeDocument/2006/relationships/slide" Target="slides/slide413.xml"/><Relationship Id="rId230" Type="http://schemas.openxmlformats.org/officeDocument/2006/relationships/slide" Target="slides/slide196.xml"/><Relationship Id="rId251" Type="http://schemas.openxmlformats.org/officeDocument/2006/relationships/slide" Target="slides/slide217.xml"/><Relationship Id="rId25" Type="http://schemas.openxmlformats.org/officeDocument/2006/relationships/slideMaster" Target="slideMasters/slideMaster25.xml"/><Relationship Id="rId46" Type="http://schemas.openxmlformats.org/officeDocument/2006/relationships/slide" Target="slides/slide12.xml"/><Relationship Id="rId67" Type="http://schemas.openxmlformats.org/officeDocument/2006/relationships/slide" Target="slides/slide33.xml"/><Relationship Id="rId272" Type="http://schemas.openxmlformats.org/officeDocument/2006/relationships/slide" Target="slides/slide238.xml"/><Relationship Id="rId293" Type="http://schemas.openxmlformats.org/officeDocument/2006/relationships/slide" Target="slides/slide259.xml"/><Relationship Id="rId307" Type="http://schemas.openxmlformats.org/officeDocument/2006/relationships/slide" Target="slides/slide273.xml"/><Relationship Id="rId328" Type="http://schemas.openxmlformats.org/officeDocument/2006/relationships/slide" Target="slides/slide294.xml"/><Relationship Id="rId349" Type="http://schemas.openxmlformats.org/officeDocument/2006/relationships/slide" Target="slides/slide315.xml"/><Relationship Id="rId88" Type="http://schemas.openxmlformats.org/officeDocument/2006/relationships/slide" Target="slides/slide54.xml"/><Relationship Id="rId111" Type="http://schemas.openxmlformats.org/officeDocument/2006/relationships/slide" Target="slides/slide77.xml"/><Relationship Id="rId132" Type="http://schemas.openxmlformats.org/officeDocument/2006/relationships/slide" Target="slides/slide98.xml"/><Relationship Id="rId153" Type="http://schemas.openxmlformats.org/officeDocument/2006/relationships/slide" Target="slides/slide119.xml"/><Relationship Id="rId174" Type="http://schemas.openxmlformats.org/officeDocument/2006/relationships/slide" Target="slides/slide140.xml"/><Relationship Id="rId195" Type="http://schemas.openxmlformats.org/officeDocument/2006/relationships/slide" Target="slides/slide161.xml"/><Relationship Id="rId209" Type="http://schemas.openxmlformats.org/officeDocument/2006/relationships/slide" Target="slides/slide175.xml"/><Relationship Id="rId360" Type="http://schemas.openxmlformats.org/officeDocument/2006/relationships/slide" Target="slides/slide326.xml"/><Relationship Id="rId381" Type="http://schemas.openxmlformats.org/officeDocument/2006/relationships/slide" Target="slides/slide347.xml"/><Relationship Id="rId416" Type="http://schemas.openxmlformats.org/officeDocument/2006/relationships/slide" Target="slides/slide382.xml"/><Relationship Id="rId220" Type="http://schemas.openxmlformats.org/officeDocument/2006/relationships/slide" Target="slides/slide186.xml"/><Relationship Id="rId241" Type="http://schemas.openxmlformats.org/officeDocument/2006/relationships/slide" Target="slides/slide207.xml"/><Relationship Id="rId437" Type="http://schemas.openxmlformats.org/officeDocument/2006/relationships/slide" Target="slides/slide403.xml"/><Relationship Id="rId458" Type="http://schemas.openxmlformats.org/officeDocument/2006/relationships/slide" Target="slides/slide424.xml"/><Relationship Id="rId15" Type="http://schemas.openxmlformats.org/officeDocument/2006/relationships/slideMaster" Target="slideMasters/slideMaster15.xml"/><Relationship Id="rId36" Type="http://schemas.openxmlformats.org/officeDocument/2006/relationships/slide" Target="slides/slide2.xml"/><Relationship Id="rId57" Type="http://schemas.openxmlformats.org/officeDocument/2006/relationships/slide" Target="slides/slide23.xml"/><Relationship Id="rId262" Type="http://schemas.openxmlformats.org/officeDocument/2006/relationships/slide" Target="slides/slide228.xml"/><Relationship Id="rId283" Type="http://schemas.openxmlformats.org/officeDocument/2006/relationships/slide" Target="slides/slide249.xml"/><Relationship Id="rId318" Type="http://schemas.openxmlformats.org/officeDocument/2006/relationships/slide" Target="slides/slide284.xml"/><Relationship Id="rId339" Type="http://schemas.openxmlformats.org/officeDocument/2006/relationships/slide" Target="slides/slide305.xml"/><Relationship Id="rId78" Type="http://schemas.openxmlformats.org/officeDocument/2006/relationships/slide" Target="slides/slide44.xml"/><Relationship Id="rId99" Type="http://schemas.openxmlformats.org/officeDocument/2006/relationships/slide" Target="slides/slide65.xml"/><Relationship Id="rId101" Type="http://schemas.openxmlformats.org/officeDocument/2006/relationships/slide" Target="slides/slide67.xml"/><Relationship Id="rId122" Type="http://schemas.openxmlformats.org/officeDocument/2006/relationships/slide" Target="slides/slide88.xml"/><Relationship Id="rId143" Type="http://schemas.openxmlformats.org/officeDocument/2006/relationships/slide" Target="slides/slide109.xml"/><Relationship Id="rId164" Type="http://schemas.openxmlformats.org/officeDocument/2006/relationships/slide" Target="slides/slide130.xml"/><Relationship Id="rId185" Type="http://schemas.openxmlformats.org/officeDocument/2006/relationships/slide" Target="slides/slide151.xml"/><Relationship Id="rId350" Type="http://schemas.openxmlformats.org/officeDocument/2006/relationships/slide" Target="slides/slide316.xml"/><Relationship Id="rId371" Type="http://schemas.openxmlformats.org/officeDocument/2006/relationships/slide" Target="slides/slide337.xml"/><Relationship Id="rId406" Type="http://schemas.openxmlformats.org/officeDocument/2006/relationships/slide" Target="slides/slide372.xml"/><Relationship Id="rId9" Type="http://schemas.openxmlformats.org/officeDocument/2006/relationships/slideMaster" Target="slideMasters/slideMaster9.xml"/><Relationship Id="rId210" Type="http://schemas.openxmlformats.org/officeDocument/2006/relationships/slide" Target="slides/slide176.xml"/><Relationship Id="rId392" Type="http://schemas.openxmlformats.org/officeDocument/2006/relationships/slide" Target="slides/slide358.xml"/><Relationship Id="rId427" Type="http://schemas.openxmlformats.org/officeDocument/2006/relationships/slide" Target="slides/slide393.xml"/><Relationship Id="rId448" Type="http://schemas.openxmlformats.org/officeDocument/2006/relationships/slide" Target="slides/slide414.xml"/><Relationship Id="rId26" Type="http://schemas.openxmlformats.org/officeDocument/2006/relationships/slideMaster" Target="slideMasters/slideMaster26.xml"/><Relationship Id="rId231" Type="http://schemas.openxmlformats.org/officeDocument/2006/relationships/slide" Target="slides/slide197.xml"/><Relationship Id="rId252" Type="http://schemas.openxmlformats.org/officeDocument/2006/relationships/slide" Target="slides/slide218.xml"/><Relationship Id="rId273" Type="http://schemas.openxmlformats.org/officeDocument/2006/relationships/slide" Target="slides/slide239.xml"/><Relationship Id="rId294" Type="http://schemas.openxmlformats.org/officeDocument/2006/relationships/slide" Target="slides/slide260.xml"/><Relationship Id="rId308" Type="http://schemas.openxmlformats.org/officeDocument/2006/relationships/slide" Target="slides/slide274.xml"/><Relationship Id="rId329" Type="http://schemas.openxmlformats.org/officeDocument/2006/relationships/slide" Target="slides/slide295.xml"/><Relationship Id="rId47" Type="http://schemas.openxmlformats.org/officeDocument/2006/relationships/slide" Target="slides/slide13.xml"/><Relationship Id="rId68" Type="http://schemas.openxmlformats.org/officeDocument/2006/relationships/slide" Target="slides/slide34.xml"/><Relationship Id="rId89" Type="http://schemas.openxmlformats.org/officeDocument/2006/relationships/slide" Target="slides/slide55.xml"/><Relationship Id="rId112" Type="http://schemas.openxmlformats.org/officeDocument/2006/relationships/slide" Target="slides/slide78.xml"/><Relationship Id="rId133" Type="http://schemas.openxmlformats.org/officeDocument/2006/relationships/slide" Target="slides/slide99.xml"/><Relationship Id="rId154" Type="http://schemas.openxmlformats.org/officeDocument/2006/relationships/slide" Target="slides/slide120.xml"/><Relationship Id="rId175" Type="http://schemas.openxmlformats.org/officeDocument/2006/relationships/slide" Target="slides/slide141.xml"/><Relationship Id="rId340" Type="http://schemas.openxmlformats.org/officeDocument/2006/relationships/slide" Target="slides/slide306.xml"/><Relationship Id="rId361" Type="http://schemas.openxmlformats.org/officeDocument/2006/relationships/slide" Target="slides/slide327.xml"/><Relationship Id="rId196" Type="http://schemas.openxmlformats.org/officeDocument/2006/relationships/slide" Target="slides/slide162.xml"/><Relationship Id="rId200" Type="http://schemas.openxmlformats.org/officeDocument/2006/relationships/slide" Target="slides/slide166.xml"/><Relationship Id="rId382" Type="http://schemas.openxmlformats.org/officeDocument/2006/relationships/slide" Target="slides/slide348.xml"/><Relationship Id="rId417" Type="http://schemas.openxmlformats.org/officeDocument/2006/relationships/slide" Target="slides/slide383.xml"/><Relationship Id="rId438" Type="http://schemas.openxmlformats.org/officeDocument/2006/relationships/slide" Target="slides/slide404.xml"/><Relationship Id="rId459" Type="http://schemas.openxmlformats.org/officeDocument/2006/relationships/slide" Target="slides/slide425.xml"/><Relationship Id="rId16" Type="http://schemas.openxmlformats.org/officeDocument/2006/relationships/slideMaster" Target="slideMasters/slideMaster16.xml"/><Relationship Id="rId221" Type="http://schemas.openxmlformats.org/officeDocument/2006/relationships/slide" Target="slides/slide187.xml"/><Relationship Id="rId242" Type="http://schemas.openxmlformats.org/officeDocument/2006/relationships/slide" Target="slides/slide208.xml"/><Relationship Id="rId263" Type="http://schemas.openxmlformats.org/officeDocument/2006/relationships/slide" Target="slides/slide229.xml"/><Relationship Id="rId284" Type="http://schemas.openxmlformats.org/officeDocument/2006/relationships/slide" Target="slides/slide250.xml"/><Relationship Id="rId319" Type="http://schemas.openxmlformats.org/officeDocument/2006/relationships/slide" Target="slides/slide285.xml"/><Relationship Id="rId37" Type="http://schemas.openxmlformats.org/officeDocument/2006/relationships/slide" Target="slides/slide3.xml"/><Relationship Id="rId58" Type="http://schemas.openxmlformats.org/officeDocument/2006/relationships/slide" Target="slides/slide24.xml"/><Relationship Id="rId79" Type="http://schemas.openxmlformats.org/officeDocument/2006/relationships/slide" Target="slides/slide45.xml"/><Relationship Id="rId102" Type="http://schemas.openxmlformats.org/officeDocument/2006/relationships/slide" Target="slides/slide68.xml"/><Relationship Id="rId123" Type="http://schemas.openxmlformats.org/officeDocument/2006/relationships/slide" Target="slides/slide89.xml"/><Relationship Id="rId144" Type="http://schemas.openxmlformats.org/officeDocument/2006/relationships/slide" Target="slides/slide110.xml"/><Relationship Id="rId330" Type="http://schemas.openxmlformats.org/officeDocument/2006/relationships/slide" Target="slides/slide296.xml"/><Relationship Id="rId90" Type="http://schemas.openxmlformats.org/officeDocument/2006/relationships/slide" Target="slides/slide56.xml"/><Relationship Id="rId165" Type="http://schemas.openxmlformats.org/officeDocument/2006/relationships/slide" Target="slides/slide131.xml"/><Relationship Id="rId186" Type="http://schemas.openxmlformats.org/officeDocument/2006/relationships/slide" Target="slides/slide152.xml"/><Relationship Id="rId351" Type="http://schemas.openxmlformats.org/officeDocument/2006/relationships/slide" Target="slides/slide317.xml"/><Relationship Id="rId372" Type="http://schemas.openxmlformats.org/officeDocument/2006/relationships/slide" Target="slides/slide338.xml"/><Relationship Id="rId393" Type="http://schemas.openxmlformats.org/officeDocument/2006/relationships/slide" Target="slides/slide359.xml"/><Relationship Id="rId407" Type="http://schemas.openxmlformats.org/officeDocument/2006/relationships/slide" Target="slides/slide373.xml"/><Relationship Id="rId428" Type="http://schemas.openxmlformats.org/officeDocument/2006/relationships/slide" Target="slides/slide394.xml"/><Relationship Id="rId449" Type="http://schemas.openxmlformats.org/officeDocument/2006/relationships/slide" Target="slides/slide415.xml"/><Relationship Id="rId211" Type="http://schemas.openxmlformats.org/officeDocument/2006/relationships/slide" Target="slides/slide177.xml"/><Relationship Id="rId232" Type="http://schemas.openxmlformats.org/officeDocument/2006/relationships/slide" Target="slides/slide198.xml"/><Relationship Id="rId253" Type="http://schemas.openxmlformats.org/officeDocument/2006/relationships/slide" Target="slides/slide219.xml"/><Relationship Id="rId274" Type="http://schemas.openxmlformats.org/officeDocument/2006/relationships/slide" Target="slides/slide240.xml"/><Relationship Id="rId295" Type="http://schemas.openxmlformats.org/officeDocument/2006/relationships/slide" Target="slides/slide261.xml"/><Relationship Id="rId309" Type="http://schemas.openxmlformats.org/officeDocument/2006/relationships/slide" Target="slides/slide275.xml"/><Relationship Id="rId460" Type="http://schemas.openxmlformats.org/officeDocument/2006/relationships/slide" Target="slides/slide426.xml"/><Relationship Id="rId27" Type="http://schemas.openxmlformats.org/officeDocument/2006/relationships/slideMaster" Target="slideMasters/slideMaster27.xml"/><Relationship Id="rId48" Type="http://schemas.openxmlformats.org/officeDocument/2006/relationships/slide" Target="slides/slide14.xml"/><Relationship Id="rId69" Type="http://schemas.openxmlformats.org/officeDocument/2006/relationships/slide" Target="slides/slide35.xml"/><Relationship Id="rId113" Type="http://schemas.openxmlformats.org/officeDocument/2006/relationships/slide" Target="slides/slide79.xml"/><Relationship Id="rId134" Type="http://schemas.openxmlformats.org/officeDocument/2006/relationships/slide" Target="slides/slide100.xml"/><Relationship Id="rId320" Type="http://schemas.openxmlformats.org/officeDocument/2006/relationships/slide" Target="slides/slide286.xml"/><Relationship Id="rId80" Type="http://schemas.openxmlformats.org/officeDocument/2006/relationships/slide" Target="slides/slide46.xml"/><Relationship Id="rId155" Type="http://schemas.openxmlformats.org/officeDocument/2006/relationships/slide" Target="slides/slide121.xml"/><Relationship Id="rId176" Type="http://schemas.openxmlformats.org/officeDocument/2006/relationships/slide" Target="slides/slide142.xml"/><Relationship Id="rId197" Type="http://schemas.openxmlformats.org/officeDocument/2006/relationships/slide" Target="slides/slide163.xml"/><Relationship Id="rId341" Type="http://schemas.openxmlformats.org/officeDocument/2006/relationships/slide" Target="slides/slide307.xml"/><Relationship Id="rId362" Type="http://schemas.openxmlformats.org/officeDocument/2006/relationships/slide" Target="slides/slide328.xml"/><Relationship Id="rId383" Type="http://schemas.openxmlformats.org/officeDocument/2006/relationships/slide" Target="slides/slide349.xml"/><Relationship Id="rId418" Type="http://schemas.openxmlformats.org/officeDocument/2006/relationships/slide" Target="slides/slide384.xml"/><Relationship Id="rId439" Type="http://schemas.openxmlformats.org/officeDocument/2006/relationships/slide" Target="slides/slide405.xml"/><Relationship Id="rId201" Type="http://schemas.openxmlformats.org/officeDocument/2006/relationships/slide" Target="slides/slide167.xml"/><Relationship Id="rId222" Type="http://schemas.openxmlformats.org/officeDocument/2006/relationships/slide" Target="slides/slide188.xml"/><Relationship Id="rId243" Type="http://schemas.openxmlformats.org/officeDocument/2006/relationships/slide" Target="slides/slide209.xml"/><Relationship Id="rId264" Type="http://schemas.openxmlformats.org/officeDocument/2006/relationships/slide" Target="slides/slide230.xml"/><Relationship Id="rId285" Type="http://schemas.openxmlformats.org/officeDocument/2006/relationships/slide" Target="slides/slide251.xml"/><Relationship Id="rId450" Type="http://schemas.openxmlformats.org/officeDocument/2006/relationships/slide" Target="slides/slide416.xml"/><Relationship Id="rId17" Type="http://schemas.openxmlformats.org/officeDocument/2006/relationships/slideMaster" Target="slideMasters/slideMaster17.xml"/><Relationship Id="rId38" Type="http://schemas.openxmlformats.org/officeDocument/2006/relationships/slide" Target="slides/slide4.xml"/><Relationship Id="rId59" Type="http://schemas.openxmlformats.org/officeDocument/2006/relationships/slide" Target="slides/slide25.xml"/><Relationship Id="rId103" Type="http://schemas.openxmlformats.org/officeDocument/2006/relationships/slide" Target="slides/slide69.xml"/><Relationship Id="rId124" Type="http://schemas.openxmlformats.org/officeDocument/2006/relationships/slide" Target="slides/slide90.xml"/><Relationship Id="rId310" Type="http://schemas.openxmlformats.org/officeDocument/2006/relationships/slide" Target="slides/slide276.xml"/><Relationship Id="rId70" Type="http://schemas.openxmlformats.org/officeDocument/2006/relationships/slide" Target="slides/slide36.xml"/><Relationship Id="rId91" Type="http://schemas.openxmlformats.org/officeDocument/2006/relationships/slide" Target="slides/slide57.xml"/><Relationship Id="rId145" Type="http://schemas.openxmlformats.org/officeDocument/2006/relationships/slide" Target="slides/slide111.xml"/><Relationship Id="rId166" Type="http://schemas.openxmlformats.org/officeDocument/2006/relationships/slide" Target="slides/slide132.xml"/><Relationship Id="rId187" Type="http://schemas.openxmlformats.org/officeDocument/2006/relationships/slide" Target="slides/slide153.xml"/><Relationship Id="rId331" Type="http://schemas.openxmlformats.org/officeDocument/2006/relationships/slide" Target="slides/slide297.xml"/><Relationship Id="rId352" Type="http://schemas.openxmlformats.org/officeDocument/2006/relationships/slide" Target="slides/slide318.xml"/><Relationship Id="rId373" Type="http://schemas.openxmlformats.org/officeDocument/2006/relationships/slide" Target="slides/slide339.xml"/><Relationship Id="rId394" Type="http://schemas.openxmlformats.org/officeDocument/2006/relationships/slide" Target="slides/slide360.xml"/><Relationship Id="rId408" Type="http://schemas.openxmlformats.org/officeDocument/2006/relationships/slide" Target="slides/slide374.xml"/><Relationship Id="rId429" Type="http://schemas.openxmlformats.org/officeDocument/2006/relationships/slide" Target="slides/slide395.xml"/><Relationship Id="rId1" Type="http://schemas.openxmlformats.org/officeDocument/2006/relationships/slideMaster" Target="slideMasters/slideMaster1.xml"/><Relationship Id="rId212" Type="http://schemas.openxmlformats.org/officeDocument/2006/relationships/slide" Target="slides/slide178.xml"/><Relationship Id="rId233" Type="http://schemas.openxmlformats.org/officeDocument/2006/relationships/slide" Target="slides/slide199.xml"/><Relationship Id="rId254" Type="http://schemas.openxmlformats.org/officeDocument/2006/relationships/slide" Target="slides/slide220.xml"/><Relationship Id="rId440" Type="http://schemas.openxmlformats.org/officeDocument/2006/relationships/slide" Target="slides/slide406.xml"/><Relationship Id="rId28" Type="http://schemas.openxmlformats.org/officeDocument/2006/relationships/slideMaster" Target="slideMasters/slideMaster28.xml"/><Relationship Id="rId49" Type="http://schemas.openxmlformats.org/officeDocument/2006/relationships/slide" Target="slides/slide15.xml"/><Relationship Id="rId114" Type="http://schemas.openxmlformats.org/officeDocument/2006/relationships/slide" Target="slides/slide80.xml"/><Relationship Id="rId275" Type="http://schemas.openxmlformats.org/officeDocument/2006/relationships/slide" Target="slides/slide241.xml"/><Relationship Id="rId296" Type="http://schemas.openxmlformats.org/officeDocument/2006/relationships/slide" Target="slides/slide262.xml"/><Relationship Id="rId300" Type="http://schemas.openxmlformats.org/officeDocument/2006/relationships/slide" Target="slides/slide266.xml"/><Relationship Id="rId461" Type="http://schemas.openxmlformats.org/officeDocument/2006/relationships/presProps" Target="presProps.xml"/><Relationship Id="rId60" Type="http://schemas.openxmlformats.org/officeDocument/2006/relationships/slide" Target="slides/slide26.xml"/><Relationship Id="rId81" Type="http://schemas.openxmlformats.org/officeDocument/2006/relationships/slide" Target="slides/slide47.xml"/><Relationship Id="rId135" Type="http://schemas.openxmlformats.org/officeDocument/2006/relationships/slide" Target="slides/slide101.xml"/><Relationship Id="rId156" Type="http://schemas.openxmlformats.org/officeDocument/2006/relationships/slide" Target="slides/slide122.xml"/><Relationship Id="rId177" Type="http://schemas.openxmlformats.org/officeDocument/2006/relationships/slide" Target="slides/slide143.xml"/><Relationship Id="rId198" Type="http://schemas.openxmlformats.org/officeDocument/2006/relationships/slide" Target="slides/slide164.xml"/><Relationship Id="rId321" Type="http://schemas.openxmlformats.org/officeDocument/2006/relationships/slide" Target="slides/slide287.xml"/><Relationship Id="rId342" Type="http://schemas.openxmlformats.org/officeDocument/2006/relationships/slide" Target="slides/slide308.xml"/><Relationship Id="rId363" Type="http://schemas.openxmlformats.org/officeDocument/2006/relationships/slide" Target="slides/slide329.xml"/><Relationship Id="rId384" Type="http://schemas.openxmlformats.org/officeDocument/2006/relationships/slide" Target="slides/slide350.xml"/><Relationship Id="rId419" Type="http://schemas.openxmlformats.org/officeDocument/2006/relationships/slide" Target="slides/slide385.xml"/><Relationship Id="rId202" Type="http://schemas.openxmlformats.org/officeDocument/2006/relationships/slide" Target="slides/slide168.xml"/><Relationship Id="rId223" Type="http://schemas.openxmlformats.org/officeDocument/2006/relationships/slide" Target="slides/slide189.xml"/><Relationship Id="rId244" Type="http://schemas.openxmlformats.org/officeDocument/2006/relationships/slide" Target="slides/slide210.xml"/><Relationship Id="rId430" Type="http://schemas.openxmlformats.org/officeDocument/2006/relationships/slide" Target="slides/slide396.xml"/><Relationship Id="rId18" Type="http://schemas.openxmlformats.org/officeDocument/2006/relationships/slideMaster" Target="slideMasters/slideMaster18.xml"/><Relationship Id="rId39" Type="http://schemas.openxmlformats.org/officeDocument/2006/relationships/slide" Target="slides/slide5.xml"/><Relationship Id="rId265" Type="http://schemas.openxmlformats.org/officeDocument/2006/relationships/slide" Target="slides/slide231.xml"/><Relationship Id="rId286" Type="http://schemas.openxmlformats.org/officeDocument/2006/relationships/slide" Target="slides/slide252.xml"/><Relationship Id="rId451" Type="http://schemas.openxmlformats.org/officeDocument/2006/relationships/slide" Target="slides/slide417.xml"/><Relationship Id="rId50" Type="http://schemas.openxmlformats.org/officeDocument/2006/relationships/slide" Target="slides/slide16.xml"/><Relationship Id="rId104" Type="http://schemas.openxmlformats.org/officeDocument/2006/relationships/slide" Target="slides/slide70.xml"/><Relationship Id="rId125" Type="http://schemas.openxmlformats.org/officeDocument/2006/relationships/slide" Target="slides/slide91.xml"/><Relationship Id="rId146" Type="http://schemas.openxmlformats.org/officeDocument/2006/relationships/slide" Target="slides/slide112.xml"/><Relationship Id="rId167" Type="http://schemas.openxmlformats.org/officeDocument/2006/relationships/slide" Target="slides/slide133.xml"/><Relationship Id="rId188" Type="http://schemas.openxmlformats.org/officeDocument/2006/relationships/slide" Target="slides/slide154.xml"/><Relationship Id="rId311" Type="http://schemas.openxmlformats.org/officeDocument/2006/relationships/slide" Target="slides/slide277.xml"/><Relationship Id="rId332" Type="http://schemas.openxmlformats.org/officeDocument/2006/relationships/slide" Target="slides/slide298.xml"/><Relationship Id="rId353" Type="http://schemas.openxmlformats.org/officeDocument/2006/relationships/slide" Target="slides/slide319.xml"/><Relationship Id="rId374" Type="http://schemas.openxmlformats.org/officeDocument/2006/relationships/slide" Target="slides/slide340.xml"/><Relationship Id="rId395" Type="http://schemas.openxmlformats.org/officeDocument/2006/relationships/slide" Target="slides/slide361.xml"/><Relationship Id="rId409" Type="http://schemas.openxmlformats.org/officeDocument/2006/relationships/slide" Target="slides/slide375.xml"/><Relationship Id="rId71" Type="http://schemas.openxmlformats.org/officeDocument/2006/relationships/slide" Target="slides/slide37.xml"/><Relationship Id="rId92" Type="http://schemas.openxmlformats.org/officeDocument/2006/relationships/slide" Target="slides/slide58.xml"/><Relationship Id="rId213" Type="http://schemas.openxmlformats.org/officeDocument/2006/relationships/slide" Target="slides/slide179.xml"/><Relationship Id="rId234" Type="http://schemas.openxmlformats.org/officeDocument/2006/relationships/slide" Target="slides/slide200.xml"/><Relationship Id="rId420" Type="http://schemas.openxmlformats.org/officeDocument/2006/relationships/slide" Target="slides/slide386.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221.xml"/><Relationship Id="rId276" Type="http://schemas.openxmlformats.org/officeDocument/2006/relationships/slide" Target="slides/slide242.xml"/><Relationship Id="rId297" Type="http://schemas.openxmlformats.org/officeDocument/2006/relationships/slide" Target="slides/slide263.xml"/><Relationship Id="rId441" Type="http://schemas.openxmlformats.org/officeDocument/2006/relationships/slide" Target="slides/slide407.xml"/><Relationship Id="rId462" Type="http://schemas.openxmlformats.org/officeDocument/2006/relationships/viewProps" Target="viewProps.xml"/><Relationship Id="rId40" Type="http://schemas.openxmlformats.org/officeDocument/2006/relationships/slide" Target="slides/slide6.xml"/><Relationship Id="rId115" Type="http://schemas.openxmlformats.org/officeDocument/2006/relationships/slide" Target="slides/slide81.xml"/><Relationship Id="rId136" Type="http://schemas.openxmlformats.org/officeDocument/2006/relationships/slide" Target="slides/slide102.xml"/><Relationship Id="rId157" Type="http://schemas.openxmlformats.org/officeDocument/2006/relationships/slide" Target="slides/slide123.xml"/><Relationship Id="rId178" Type="http://schemas.openxmlformats.org/officeDocument/2006/relationships/slide" Target="slides/slide144.xml"/><Relationship Id="rId301" Type="http://schemas.openxmlformats.org/officeDocument/2006/relationships/slide" Target="slides/slide267.xml"/><Relationship Id="rId322" Type="http://schemas.openxmlformats.org/officeDocument/2006/relationships/slide" Target="slides/slide288.xml"/><Relationship Id="rId343" Type="http://schemas.openxmlformats.org/officeDocument/2006/relationships/slide" Target="slides/slide309.xml"/><Relationship Id="rId364" Type="http://schemas.openxmlformats.org/officeDocument/2006/relationships/slide" Target="slides/slide330.xml"/><Relationship Id="rId61" Type="http://schemas.openxmlformats.org/officeDocument/2006/relationships/slide" Target="slides/slide27.xml"/><Relationship Id="rId82" Type="http://schemas.openxmlformats.org/officeDocument/2006/relationships/slide" Target="slides/slide48.xml"/><Relationship Id="rId199" Type="http://schemas.openxmlformats.org/officeDocument/2006/relationships/slide" Target="slides/slide165.xml"/><Relationship Id="rId203" Type="http://schemas.openxmlformats.org/officeDocument/2006/relationships/slide" Target="slides/slide169.xml"/><Relationship Id="rId385" Type="http://schemas.openxmlformats.org/officeDocument/2006/relationships/slide" Target="slides/slide351.xml"/><Relationship Id="rId19" Type="http://schemas.openxmlformats.org/officeDocument/2006/relationships/slideMaster" Target="slideMasters/slideMaster19.xml"/><Relationship Id="rId224" Type="http://schemas.openxmlformats.org/officeDocument/2006/relationships/slide" Target="slides/slide190.xml"/><Relationship Id="rId245" Type="http://schemas.openxmlformats.org/officeDocument/2006/relationships/slide" Target="slides/slide211.xml"/><Relationship Id="rId266" Type="http://schemas.openxmlformats.org/officeDocument/2006/relationships/slide" Target="slides/slide232.xml"/><Relationship Id="rId287" Type="http://schemas.openxmlformats.org/officeDocument/2006/relationships/slide" Target="slides/slide253.xml"/><Relationship Id="rId410" Type="http://schemas.openxmlformats.org/officeDocument/2006/relationships/slide" Target="slides/slide376.xml"/><Relationship Id="rId431" Type="http://schemas.openxmlformats.org/officeDocument/2006/relationships/slide" Target="slides/slide397.xml"/><Relationship Id="rId452" Type="http://schemas.openxmlformats.org/officeDocument/2006/relationships/slide" Target="slides/slide418.xml"/><Relationship Id="rId30" Type="http://schemas.openxmlformats.org/officeDocument/2006/relationships/slideMaster" Target="slideMasters/slideMaster30.xml"/><Relationship Id="rId105" Type="http://schemas.openxmlformats.org/officeDocument/2006/relationships/slide" Target="slides/slide71.xml"/><Relationship Id="rId126" Type="http://schemas.openxmlformats.org/officeDocument/2006/relationships/slide" Target="slides/slide92.xml"/><Relationship Id="rId147" Type="http://schemas.openxmlformats.org/officeDocument/2006/relationships/slide" Target="slides/slide113.xml"/><Relationship Id="rId168" Type="http://schemas.openxmlformats.org/officeDocument/2006/relationships/slide" Target="slides/slide134.xml"/><Relationship Id="rId312" Type="http://schemas.openxmlformats.org/officeDocument/2006/relationships/slide" Target="slides/slide278.xml"/><Relationship Id="rId333" Type="http://schemas.openxmlformats.org/officeDocument/2006/relationships/slide" Target="slides/slide299.xml"/><Relationship Id="rId354" Type="http://schemas.openxmlformats.org/officeDocument/2006/relationships/slide" Target="slides/slide320.xml"/><Relationship Id="rId51" Type="http://schemas.openxmlformats.org/officeDocument/2006/relationships/slide" Target="slides/slide17.xml"/><Relationship Id="rId72" Type="http://schemas.openxmlformats.org/officeDocument/2006/relationships/slide" Target="slides/slide38.xml"/><Relationship Id="rId93" Type="http://schemas.openxmlformats.org/officeDocument/2006/relationships/slide" Target="slides/slide59.xml"/><Relationship Id="rId189" Type="http://schemas.openxmlformats.org/officeDocument/2006/relationships/slide" Target="slides/slide155.xml"/><Relationship Id="rId375" Type="http://schemas.openxmlformats.org/officeDocument/2006/relationships/slide" Target="slides/slide341.xml"/><Relationship Id="rId396" Type="http://schemas.openxmlformats.org/officeDocument/2006/relationships/slide" Target="slides/slide362.xml"/><Relationship Id="rId3" Type="http://schemas.openxmlformats.org/officeDocument/2006/relationships/slideMaster" Target="slideMasters/slideMaster3.xml"/><Relationship Id="rId214" Type="http://schemas.openxmlformats.org/officeDocument/2006/relationships/slide" Target="slides/slide180.xml"/><Relationship Id="rId235" Type="http://schemas.openxmlformats.org/officeDocument/2006/relationships/slide" Target="slides/slide201.xml"/><Relationship Id="rId256" Type="http://schemas.openxmlformats.org/officeDocument/2006/relationships/slide" Target="slides/slide222.xml"/><Relationship Id="rId277" Type="http://schemas.openxmlformats.org/officeDocument/2006/relationships/slide" Target="slides/slide243.xml"/><Relationship Id="rId298" Type="http://schemas.openxmlformats.org/officeDocument/2006/relationships/slide" Target="slides/slide264.xml"/><Relationship Id="rId400" Type="http://schemas.openxmlformats.org/officeDocument/2006/relationships/slide" Target="slides/slide366.xml"/><Relationship Id="rId421" Type="http://schemas.openxmlformats.org/officeDocument/2006/relationships/slide" Target="slides/slide387.xml"/><Relationship Id="rId442" Type="http://schemas.openxmlformats.org/officeDocument/2006/relationships/slide" Target="slides/slide408.xml"/><Relationship Id="rId463" Type="http://schemas.openxmlformats.org/officeDocument/2006/relationships/theme" Target="theme/theme1.xml"/><Relationship Id="rId116" Type="http://schemas.openxmlformats.org/officeDocument/2006/relationships/slide" Target="slides/slide82.xml"/><Relationship Id="rId137" Type="http://schemas.openxmlformats.org/officeDocument/2006/relationships/slide" Target="slides/slide103.xml"/><Relationship Id="rId158" Type="http://schemas.openxmlformats.org/officeDocument/2006/relationships/slide" Target="slides/slide124.xml"/><Relationship Id="rId302" Type="http://schemas.openxmlformats.org/officeDocument/2006/relationships/slide" Target="slides/slide268.xml"/><Relationship Id="rId323" Type="http://schemas.openxmlformats.org/officeDocument/2006/relationships/slide" Target="slides/slide289.xml"/><Relationship Id="rId344" Type="http://schemas.openxmlformats.org/officeDocument/2006/relationships/slide" Target="slides/slide310.xml"/><Relationship Id="rId20" Type="http://schemas.openxmlformats.org/officeDocument/2006/relationships/slideMaster" Target="slideMasters/slideMaster20.xml"/><Relationship Id="rId41" Type="http://schemas.openxmlformats.org/officeDocument/2006/relationships/slide" Target="slides/slide7.xml"/><Relationship Id="rId62" Type="http://schemas.openxmlformats.org/officeDocument/2006/relationships/slide" Target="slides/slide28.xml"/><Relationship Id="rId83" Type="http://schemas.openxmlformats.org/officeDocument/2006/relationships/slide" Target="slides/slide49.xml"/><Relationship Id="rId179" Type="http://schemas.openxmlformats.org/officeDocument/2006/relationships/slide" Target="slides/slide145.xml"/><Relationship Id="rId365" Type="http://schemas.openxmlformats.org/officeDocument/2006/relationships/slide" Target="slides/slide331.xml"/><Relationship Id="rId386" Type="http://schemas.openxmlformats.org/officeDocument/2006/relationships/slide" Target="slides/slide352.xml"/><Relationship Id="rId190" Type="http://schemas.openxmlformats.org/officeDocument/2006/relationships/slide" Target="slides/slide156.xml"/><Relationship Id="rId204" Type="http://schemas.openxmlformats.org/officeDocument/2006/relationships/slide" Target="slides/slide170.xml"/><Relationship Id="rId225" Type="http://schemas.openxmlformats.org/officeDocument/2006/relationships/slide" Target="slides/slide191.xml"/><Relationship Id="rId246" Type="http://schemas.openxmlformats.org/officeDocument/2006/relationships/slide" Target="slides/slide212.xml"/><Relationship Id="rId267" Type="http://schemas.openxmlformats.org/officeDocument/2006/relationships/slide" Target="slides/slide233.xml"/><Relationship Id="rId288" Type="http://schemas.openxmlformats.org/officeDocument/2006/relationships/slide" Target="slides/slide254.xml"/><Relationship Id="rId411" Type="http://schemas.openxmlformats.org/officeDocument/2006/relationships/slide" Target="slides/slide377.xml"/><Relationship Id="rId432" Type="http://schemas.openxmlformats.org/officeDocument/2006/relationships/slide" Target="slides/slide398.xml"/><Relationship Id="rId453" Type="http://schemas.openxmlformats.org/officeDocument/2006/relationships/slide" Target="slides/slide419.xml"/><Relationship Id="rId106" Type="http://schemas.openxmlformats.org/officeDocument/2006/relationships/slide" Target="slides/slide72.xml"/><Relationship Id="rId127" Type="http://schemas.openxmlformats.org/officeDocument/2006/relationships/slide" Target="slides/slide93.xml"/><Relationship Id="rId313" Type="http://schemas.openxmlformats.org/officeDocument/2006/relationships/slide" Target="slides/slide279.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8.xml"/><Relationship Id="rId73" Type="http://schemas.openxmlformats.org/officeDocument/2006/relationships/slide" Target="slides/slide39.xml"/><Relationship Id="rId94" Type="http://schemas.openxmlformats.org/officeDocument/2006/relationships/slide" Target="slides/slide60.xml"/><Relationship Id="rId148" Type="http://schemas.openxmlformats.org/officeDocument/2006/relationships/slide" Target="slides/slide114.xml"/><Relationship Id="rId169" Type="http://schemas.openxmlformats.org/officeDocument/2006/relationships/slide" Target="slides/slide135.xml"/><Relationship Id="rId334" Type="http://schemas.openxmlformats.org/officeDocument/2006/relationships/slide" Target="slides/slide300.xml"/><Relationship Id="rId355" Type="http://schemas.openxmlformats.org/officeDocument/2006/relationships/slide" Target="slides/slide321.xml"/><Relationship Id="rId376" Type="http://schemas.openxmlformats.org/officeDocument/2006/relationships/slide" Target="slides/slide342.xml"/><Relationship Id="rId397" Type="http://schemas.openxmlformats.org/officeDocument/2006/relationships/slide" Target="slides/slide363.xml"/><Relationship Id="rId4" Type="http://schemas.openxmlformats.org/officeDocument/2006/relationships/slideMaster" Target="slideMasters/slideMaster4.xml"/><Relationship Id="rId180" Type="http://schemas.openxmlformats.org/officeDocument/2006/relationships/slide" Target="slides/slide146.xml"/><Relationship Id="rId215" Type="http://schemas.openxmlformats.org/officeDocument/2006/relationships/slide" Target="slides/slide181.xml"/><Relationship Id="rId236" Type="http://schemas.openxmlformats.org/officeDocument/2006/relationships/slide" Target="slides/slide202.xml"/><Relationship Id="rId257" Type="http://schemas.openxmlformats.org/officeDocument/2006/relationships/slide" Target="slides/slide223.xml"/><Relationship Id="rId278" Type="http://schemas.openxmlformats.org/officeDocument/2006/relationships/slide" Target="slides/slide244.xml"/><Relationship Id="rId401" Type="http://schemas.openxmlformats.org/officeDocument/2006/relationships/slide" Target="slides/slide367.xml"/><Relationship Id="rId422" Type="http://schemas.openxmlformats.org/officeDocument/2006/relationships/slide" Target="slides/slide388.xml"/><Relationship Id="rId443" Type="http://schemas.openxmlformats.org/officeDocument/2006/relationships/slide" Target="slides/slide409.xml"/><Relationship Id="rId464" Type="http://schemas.openxmlformats.org/officeDocument/2006/relationships/tableStyles" Target="tableStyles.xml"/><Relationship Id="rId303" Type="http://schemas.openxmlformats.org/officeDocument/2006/relationships/slide" Target="slides/slide269.xml"/><Relationship Id="rId42" Type="http://schemas.openxmlformats.org/officeDocument/2006/relationships/slide" Target="slides/slide8.xml"/><Relationship Id="rId84" Type="http://schemas.openxmlformats.org/officeDocument/2006/relationships/slide" Target="slides/slide50.xml"/><Relationship Id="rId138" Type="http://schemas.openxmlformats.org/officeDocument/2006/relationships/slide" Target="slides/slide104.xml"/><Relationship Id="rId345" Type="http://schemas.openxmlformats.org/officeDocument/2006/relationships/slide" Target="slides/slide311.xml"/><Relationship Id="rId387" Type="http://schemas.openxmlformats.org/officeDocument/2006/relationships/slide" Target="slides/slide353.xml"/><Relationship Id="rId191" Type="http://schemas.openxmlformats.org/officeDocument/2006/relationships/slide" Target="slides/slide157.xml"/><Relationship Id="rId205" Type="http://schemas.openxmlformats.org/officeDocument/2006/relationships/slide" Target="slides/slide171.xml"/><Relationship Id="rId247" Type="http://schemas.openxmlformats.org/officeDocument/2006/relationships/slide" Target="slides/slide213.xml"/><Relationship Id="rId412" Type="http://schemas.openxmlformats.org/officeDocument/2006/relationships/slide" Target="slides/slide378.xml"/><Relationship Id="rId107" Type="http://schemas.openxmlformats.org/officeDocument/2006/relationships/slide" Target="slides/slide73.xml"/><Relationship Id="rId289" Type="http://schemas.openxmlformats.org/officeDocument/2006/relationships/slide" Target="slides/slide255.xml"/><Relationship Id="rId454" Type="http://schemas.openxmlformats.org/officeDocument/2006/relationships/slide" Target="slides/slide420.xml"/><Relationship Id="rId11" Type="http://schemas.openxmlformats.org/officeDocument/2006/relationships/slideMaster" Target="slideMasters/slideMaster11.xml"/><Relationship Id="rId53" Type="http://schemas.openxmlformats.org/officeDocument/2006/relationships/slide" Target="slides/slide19.xml"/><Relationship Id="rId149" Type="http://schemas.openxmlformats.org/officeDocument/2006/relationships/slide" Target="slides/slide115.xml"/><Relationship Id="rId314" Type="http://schemas.openxmlformats.org/officeDocument/2006/relationships/slide" Target="slides/slide280.xml"/><Relationship Id="rId356" Type="http://schemas.openxmlformats.org/officeDocument/2006/relationships/slide" Target="slides/slide322.xml"/><Relationship Id="rId398" Type="http://schemas.openxmlformats.org/officeDocument/2006/relationships/slide" Target="slides/slide364.xml"/><Relationship Id="rId95" Type="http://schemas.openxmlformats.org/officeDocument/2006/relationships/slide" Target="slides/slide61.xml"/><Relationship Id="rId160" Type="http://schemas.openxmlformats.org/officeDocument/2006/relationships/slide" Target="slides/slide126.xml"/><Relationship Id="rId216" Type="http://schemas.openxmlformats.org/officeDocument/2006/relationships/slide" Target="slides/slide182.xml"/><Relationship Id="rId423" Type="http://schemas.openxmlformats.org/officeDocument/2006/relationships/slide" Target="slides/slide389.xml"/><Relationship Id="rId258" Type="http://schemas.openxmlformats.org/officeDocument/2006/relationships/slide" Target="slides/slide224.xml"/><Relationship Id="rId22" Type="http://schemas.openxmlformats.org/officeDocument/2006/relationships/slideMaster" Target="slideMasters/slideMaster22.xml"/><Relationship Id="rId64" Type="http://schemas.openxmlformats.org/officeDocument/2006/relationships/slide" Target="slides/slide30.xml"/><Relationship Id="rId118" Type="http://schemas.openxmlformats.org/officeDocument/2006/relationships/slide" Target="slides/slide84.xml"/><Relationship Id="rId325" Type="http://schemas.openxmlformats.org/officeDocument/2006/relationships/slide" Target="slides/slide291.xml"/><Relationship Id="rId367" Type="http://schemas.openxmlformats.org/officeDocument/2006/relationships/slide" Target="slides/slide333.xml"/><Relationship Id="rId171" Type="http://schemas.openxmlformats.org/officeDocument/2006/relationships/slide" Target="slides/slide137.xml"/><Relationship Id="rId227" Type="http://schemas.openxmlformats.org/officeDocument/2006/relationships/slide" Target="slides/slide193.xml"/><Relationship Id="rId269" Type="http://schemas.openxmlformats.org/officeDocument/2006/relationships/slide" Target="slides/slide235.xml"/><Relationship Id="rId434" Type="http://schemas.openxmlformats.org/officeDocument/2006/relationships/slide" Target="slides/slide400.xml"/><Relationship Id="rId33" Type="http://schemas.openxmlformats.org/officeDocument/2006/relationships/slideMaster" Target="slideMasters/slideMaster33.xml"/><Relationship Id="rId129" Type="http://schemas.openxmlformats.org/officeDocument/2006/relationships/slide" Target="slides/slide95.xml"/><Relationship Id="rId280" Type="http://schemas.openxmlformats.org/officeDocument/2006/relationships/slide" Target="slides/slide246.xml"/><Relationship Id="rId336" Type="http://schemas.openxmlformats.org/officeDocument/2006/relationships/slide" Target="slides/slide302.xml"/><Relationship Id="rId75" Type="http://schemas.openxmlformats.org/officeDocument/2006/relationships/slide" Target="slides/slide41.xml"/><Relationship Id="rId140" Type="http://schemas.openxmlformats.org/officeDocument/2006/relationships/slide" Target="slides/slide106.xml"/><Relationship Id="rId182" Type="http://schemas.openxmlformats.org/officeDocument/2006/relationships/slide" Target="slides/slide148.xml"/><Relationship Id="rId378" Type="http://schemas.openxmlformats.org/officeDocument/2006/relationships/slide" Target="slides/slide344.xml"/><Relationship Id="rId403" Type="http://schemas.openxmlformats.org/officeDocument/2006/relationships/slide" Target="slides/slide369.xml"/><Relationship Id="rId6" Type="http://schemas.openxmlformats.org/officeDocument/2006/relationships/slideMaster" Target="slideMasters/slideMaster6.xml"/><Relationship Id="rId238" Type="http://schemas.openxmlformats.org/officeDocument/2006/relationships/slide" Target="slides/slide204.xml"/><Relationship Id="rId445" Type="http://schemas.openxmlformats.org/officeDocument/2006/relationships/slide" Target="slides/slide411.xml"/><Relationship Id="rId291" Type="http://schemas.openxmlformats.org/officeDocument/2006/relationships/slide" Target="slides/slide257.xml"/><Relationship Id="rId305" Type="http://schemas.openxmlformats.org/officeDocument/2006/relationships/slide" Target="slides/slide271.xml"/><Relationship Id="rId347" Type="http://schemas.openxmlformats.org/officeDocument/2006/relationships/slide" Target="slides/slide3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image" Target="../media/image163.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41071237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63649268"/>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074489208"/>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14611774"/>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281471077"/>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795197127"/>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278326089"/>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44211186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21987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387779902"/>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1317441"/>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014606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425255088"/>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04966220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554321578"/>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948706918"/>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36130922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109144791"/>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23173095"/>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724339234"/>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52313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938707106"/>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42638233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730643830"/>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290103689"/>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07650" y="965200"/>
            <a:ext cx="11620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921500" y="965200"/>
            <a:ext cx="33337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883588874"/>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131819303"/>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631232848"/>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725450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07845311"/>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42481695"/>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19154997"/>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228036"/>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40043344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39552567"/>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4218005"/>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53200726"/>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07650" y="965200"/>
            <a:ext cx="11620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921500" y="965200"/>
            <a:ext cx="33337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0075663"/>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55280702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3579461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4213076098"/>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98178209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696707444"/>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435064792"/>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3558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15544530"/>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156837902"/>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136272080"/>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34665411"/>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21250" y="965200"/>
            <a:ext cx="11620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33337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4725656"/>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854398784"/>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8305257"/>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545363761"/>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908800" y="3810000"/>
            <a:ext cx="2260600" cy="440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3810000"/>
            <a:ext cx="2260600" cy="440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0183176"/>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96906538"/>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8169815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523933311"/>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99052"/>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87858421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97817792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62683747"/>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14000" y="1536700"/>
            <a:ext cx="1168400" cy="6680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908800" y="1536700"/>
            <a:ext cx="3352800" cy="668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95523454"/>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753925076"/>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48192639"/>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799216063"/>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39775138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5706307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850776804"/>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3305439641"/>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360492"/>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640191436"/>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276572684"/>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991402593"/>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84050022"/>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4133809370"/>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2078170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435312133"/>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22400" y="1536700"/>
            <a:ext cx="2260600" cy="668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1536700"/>
            <a:ext cx="2260600" cy="668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781529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993674175"/>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40909760"/>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327512004"/>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064259"/>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813986689"/>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580588169"/>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62888783"/>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76977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76977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575274904"/>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4041583636"/>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134635012"/>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2811822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871656"/>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22400" y="3810000"/>
            <a:ext cx="2260600" cy="440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3810000"/>
            <a:ext cx="2260600" cy="440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177042434"/>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26544358"/>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42705629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906244"/>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713209929"/>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74916701"/>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214722936"/>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27600" y="1536700"/>
            <a:ext cx="1168400" cy="6680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22400" y="1536700"/>
            <a:ext cx="3352800" cy="668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00945467"/>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500106326"/>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3051168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02720724"/>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910360804"/>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6322552"/>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638769140"/>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2754593676"/>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795996"/>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814186814"/>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721062279"/>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56072825"/>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26968992"/>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08629630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3491542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845357695"/>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862287711"/>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574208956"/>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036558747"/>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479568547"/>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3820970156"/>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49875"/>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811850188"/>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16635979"/>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937479522"/>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721873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79267745"/>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830029454"/>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5838940"/>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383667535"/>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51189606"/>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73127236"/>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2161143456"/>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659799"/>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92055217"/>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951580969"/>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608901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73431964"/>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733449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590330764"/>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825940533"/>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8332845"/>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893917889"/>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996074296"/>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3917829348"/>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212601"/>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975832522"/>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85808888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457067660"/>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65122441"/>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88414255"/>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056448059"/>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05313451"/>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606286976"/>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51482285"/>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00563356"/>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2694803009"/>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60737"/>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98930450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99257535"/>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0518345"/>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44075038"/>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90812933"/>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008291083"/>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452522393"/>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4180515694"/>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65177310"/>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51275024"/>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3792945243"/>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02722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85049814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506518093"/>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2859679"/>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63062609"/>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526923981"/>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951860168"/>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944099121"/>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84978133"/>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39356073"/>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37809842"/>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402006997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238500"/>
            <a:ext cx="49911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3238500"/>
            <a:ext cx="49911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37029283"/>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754803"/>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357505577"/>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578648704"/>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1697610"/>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21250" y="965200"/>
            <a:ext cx="11620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33337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81723299"/>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895430139"/>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91494230"/>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602831384"/>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91239201"/>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2972214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92302624"/>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2925457781"/>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75599"/>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02041248"/>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697607614"/>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8071117"/>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491366084"/>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393821184"/>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87440187"/>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134012085"/>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52733419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734479401"/>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77360654"/>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601559000"/>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341806"/>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099957736"/>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536819418"/>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418836989"/>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26697586"/>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691182763"/>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83736622"/>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420407726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50454"/>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58456652"/>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33701771"/>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612418257"/>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357167"/>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81277985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020540320"/>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156350465"/>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2188429"/>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726274745"/>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84698828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78591493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036233145"/>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64403898"/>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162300"/>
            <a:ext cx="4991100" cy="5626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3162300"/>
            <a:ext cx="4991100" cy="5626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44192056"/>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768641361"/>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4068276891"/>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90783"/>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665146569"/>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968319189"/>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83010981"/>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59450567"/>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05298556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02230206"/>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554532553"/>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71994679"/>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431967895"/>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95645971"/>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1411509715"/>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641767"/>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94084868"/>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41784048"/>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40013167"/>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7575047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73074070"/>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435149418"/>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70506736"/>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65763530"/>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046180855"/>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80636603"/>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2134438219"/>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749930"/>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303778898"/>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922840750"/>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0996956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1231900"/>
            <a:ext cx="2533650" cy="75565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1231900"/>
            <a:ext cx="7448550" cy="7556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327422373"/>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22129976"/>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147547299"/>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242726081"/>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562537665"/>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238500"/>
            <a:ext cx="49911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3238500"/>
            <a:ext cx="49911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42941823"/>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9866784"/>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887691639"/>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362334"/>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430440136"/>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36853249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380807369"/>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50361220"/>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691482235"/>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884037935"/>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91882066"/>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678589011"/>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965200"/>
            <a:ext cx="49911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965200"/>
            <a:ext cx="49911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827900015"/>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98742526"/>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1089539960"/>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821334"/>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02213441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80615640"/>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4059001620"/>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449009128"/>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74090776"/>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731748252"/>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3181761"/>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693881126"/>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5600700"/>
            <a:ext cx="4991100" cy="50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5600700"/>
            <a:ext cx="4991100" cy="50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73839133"/>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99082636"/>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572728533"/>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58482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909640489"/>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425707232"/>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345255879"/>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07628943"/>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3403600"/>
            <a:ext cx="2533650" cy="27051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3403600"/>
            <a:ext cx="7448550" cy="2705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84421864"/>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488701245"/>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36925006"/>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883942226"/>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5295900"/>
            <a:ext cx="4991100" cy="3492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5295900"/>
            <a:ext cx="4991100" cy="3492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917268481"/>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07468503"/>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20895259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467957592"/>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697307"/>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53070004"/>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846861355"/>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85670723"/>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974366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17970970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7463698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0974348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57421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70297373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93694117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333901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39403676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1458304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2563432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79759083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1218242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88768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116383868"/>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880238428"/>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52060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35748229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93763487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38457425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965200"/>
            <a:ext cx="2803525" cy="78200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965200"/>
            <a:ext cx="8261350" cy="78200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3605533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67830562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35702614"/>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89378496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965200"/>
            <a:ext cx="4991100" cy="1511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965200"/>
            <a:ext cx="4991100" cy="1511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10830221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1940129325"/>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96417630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47254728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28849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3175293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32846984"/>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71469077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19573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1957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81118356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80799728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4108971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0674068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941016"/>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91375906"/>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1255120"/>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20306000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07810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25063342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69084381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775474648"/>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965200"/>
            <a:ext cx="2803525" cy="78200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965200"/>
            <a:ext cx="8261350" cy="78200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38952783"/>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808637087"/>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6425220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707100958"/>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54469607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92896515"/>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31846191"/>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08884598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238836"/>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4302703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265766540"/>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334138862"/>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965200"/>
            <a:ext cx="2803525" cy="78200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965200"/>
            <a:ext cx="8261350" cy="78200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95601898"/>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80445757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396719997"/>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81807052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59553558"/>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5295900"/>
            <a:ext cx="4991100" cy="3492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5295900"/>
            <a:ext cx="4991100" cy="3492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41239368"/>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24910045"/>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2727538328"/>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695140"/>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09495129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761018410"/>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99099344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5287956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pn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pn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1.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1.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1.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1.pn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1.pn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1.pn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image" Target="../media/image1.png"/><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image" Target="../media/image1.png"/><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image" Target="../media/image1.png"/><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image" Target="../media/image1.png"/><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image" Target="../media/image1.pn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image" Target="../media/image1.png"/><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image" Target="../media/image1.png"/><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image" Target="../media/image1.png"/><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1.pn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image" Target="../media/image1.png"/><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B3B3B3"/>
            </a:gs>
          </a:gsLst>
          <a:lin ang="5400000" scaled="1"/>
        </a:gradFill>
        <a:effectLst/>
      </p:bgPr>
    </p:bg>
    <p:spTree>
      <p:nvGrpSpPr>
        <p:cNvPr id="1" name=""/>
        <p:cNvGrpSpPr/>
        <p:nvPr/>
      </p:nvGrpSpPr>
      <p:grpSpPr>
        <a:xfrm>
          <a:off x="0" y="0"/>
          <a:ext cx="0" cy="0"/>
          <a:chOff x="0" y="0"/>
          <a:chExt cx="0" cy="0"/>
        </a:xfrm>
      </p:grpSpPr>
      <p:sp>
        <p:nvSpPr>
          <p:cNvPr id="1026" name="Freeform 1"/>
          <p:cNvSpPr>
            <a:spLocks/>
          </p:cNvSpPr>
          <p:nvPr/>
        </p:nvSpPr>
        <p:spPr bwMode="auto">
          <a:xfrm>
            <a:off x="431800" y="431800"/>
            <a:ext cx="12141200" cy="8890000"/>
          </a:xfrm>
          <a:custGeom>
            <a:avLst/>
            <a:gdLst>
              <a:gd name="T0" fmla="*/ 2147483646 w 21600"/>
              <a:gd name="T1" fmla="*/ 0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0 w 21600"/>
              <a:gd name="T11" fmla="*/ 2147483646 h 21600"/>
              <a:gd name="T12" fmla="*/ 2147483646 w 21600"/>
              <a:gd name="T13" fmla="*/ 0 h 21600"/>
              <a:gd name="T14" fmla="*/ 2147483646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333333"/>
              </a:gs>
              <a:gs pos="100000">
                <a:srgbClr val="000000"/>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Tree>
  </p:cSld>
  <p:clrMap bg1="dk2" tx1="lt1" bg2="dk1"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p:txStyles>
    <p:titleStyle>
      <a:lvl1pPr algn="ctr" rtl="0" eaLnBrk="0" fontAlgn="base" hangingPunct="0">
        <a:spcBef>
          <a:spcPct val="0"/>
        </a:spcBef>
        <a:spcAft>
          <a:spcPct val="0"/>
        </a:spcAft>
        <a:defRPr sz="14800" kern="1200">
          <a:solidFill>
            <a:schemeClr val="tx1"/>
          </a:solidFill>
          <a:latin typeface="+mj-lt"/>
          <a:ea typeface="+mj-ea"/>
          <a:cs typeface="+mj-cs"/>
          <a:sym typeface="Helvetica Neue UltraLight" charset="0"/>
        </a:defRPr>
      </a:lvl1pPr>
      <a:lvl2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2pPr>
      <a:lvl3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3pPr>
      <a:lvl4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4pPr>
      <a:lvl5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5pPr>
      <a:lvl6pPr marL="4572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6pPr>
      <a:lvl7pPr marL="9144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1"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0243"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0244"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0245" name="Rectangle 4"/>
          <p:cNvSpPr>
            <a:spLocks noGrp="1" noChangeArrowheads="1"/>
          </p:cNvSpPr>
          <p:nvPr>
            <p:ph type="body" idx="1"/>
          </p:nvPr>
        </p:nvSpPr>
        <p:spPr bwMode="auto">
          <a:xfrm>
            <a:off x="69215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5"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1267"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1268" name="Rectangle 3"/>
          <p:cNvSpPr>
            <a:spLocks noGrp="1" noChangeArrowheads="1"/>
          </p:cNvSpPr>
          <p:nvPr>
            <p:ph type="title"/>
          </p:nvPr>
        </p:nvSpPr>
        <p:spPr bwMode="auto">
          <a:xfrm>
            <a:off x="6921500" y="965200"/>
            <a:ext cx="46482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1269" name="Rectangle 4"/>
          <p:cNvSpPr>
            <a:spLocks noGrp="1" noChangeArrowheads="1"/>
          </p:cNvSpPr>
          <p:nvPr>
            <p:ph type="body" idx="1"/>
          </p:nvPr>
        </p:nvSpPr>
        <p:spPr bwMode="auto">
          <a:xfrm>
            <a:off x="69215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8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2291"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2292" name="Rectangle 3"/>
          <p:cNvSpPr>
            <a:spLocks noGrp="1" noChangeArrowheads="1"/>
          </p:cNvSpPr>
          <p:nvPr>
            <p:ph type="title"/>
          </p:nvPr>
        </p:nvSpPr>
        <p:spPr bwMode="auto">
          <a:xfrm>
            <a:off x="6921500" y="965200"/>
            <a:ext cx="46482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2293" name="Rectangle 4"/>
          <p:cNvSpPr>
            <a:spLocks noGrp="1" noChangeArrowheads="1"/>
          </p:cNvSpPr>
          <p:nvPr>
            <p:ph type="body" idx="1"/>
          </p:nvPr>
        </p:nvSpPr>
        <p:spPr bwMode="auto">
          <a:xfrm>
            <a:off x="69215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3315"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3316" name="Rectangle 3"/>
          <p:cNvSpPr>
            <a:spLocks noGrp="1" noChangeArrowheads="1"/>
          </p:cNvSpPr>
          <p:nvPr>
            <p:ph type="title"/>
          </p:nvPr>
        </p:nvSpPr>
        <p:spPr bwMode="auto">
          <a:xfrm>
            <a:off x="1435100" y="965200"/>
            <a:ext cx="46482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3317" name="Rectangle 4"/>
          <p:cNvSpPr>
            <a:spLocks noGrp="1" noChangeArrowheads="1"/>
          </p:cNvSpPr>
          <p:nvPr>
            <p:ph type="body" idx="1"/>
          </p:nvPr>
        </p:nvSpPr>
        <p:spPr bwMode="auto">
          <a:xfrm>
            <a:off x="14351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4338" name="Picture 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00" y="393700"/>
            <a:ext cx="12217400" cy="896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Freeform 2"/>
          <p:cNvSpPr>
            <a:spLocks/>
          </p:cNvSpPr>
          <p:nvPr/>
        </p:nvSpPr>
        <p:spPr bwMode="auto">
          <a:xfrm>
            <a:off x="6489700" y="1003300"/>
            <a:ext cx="5507038" cy="7747000"/>
          </a:xfrm>
          <a:custGeom>
            <a:avLst/>
            <a:gdLst>
              <a:gd name="T0" fmla="*/ 5856 w 21600"/>
              <a:gd name="T1" fmla="*/ 5 h 21600"/>
              <a:gd name="T2" fmla="*/ 21600 w 21600"/>
              <a:gd name="T3" fmla="*/ 0 h 21600"/>
              <a:gd name="T4" fmla="*/ 21600 w 21600"/>
              <a:gd name="T5" fmla="*/ 17376 h 21600"/>
              <a:gd name="T6" fmla="*/ 15810 w 21600"/>
              <a:gd name="T7" fmla="*/ 21595 h 21600"/>
              <a:gd name="T8" fmla="*/ 22 w 21600"/>
              <a:gd name="T9" fmla="*/ 21600 h 21600"/>
              <a:gd name="T10" fmla="*/ 0 w 21600"/>
              <a:gd name="T11" fmla="*/ 4214 h 21600"/>
              <a:gd name="T12" fmla="*/ 5856 w 21600"/>
              <a:gd name="T13" fmla="*/ 5 h 21600"/>
              <a:gd name="T14" fmla="*/ 5856 w 21600"/>
              <a:gd name="T15" fmla="*/ 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5856" y="5"/>
                </a:moveTo>
                <a:lnTo>
                  <a:pt x="21600" y="0"/>
                </a:lnTo>
                <a:cubicBezTo>
                  <a:pt x="21600" y="0"/>
                  <a:pt x="21600" y="15874"/>
                  <a:pt x="21600" y="17376"/>
                </a:cubicBezTo>
                <a:cubicBezTo>
                  <a:pt x="21600" y="19674"/>
                  <a:pt x="19304" y="21595"/>
                  <a:pt x="15810" y="21595"/>
                </a:cubicBezTo>
                <a:cubicBezTo>
                  <a:pt x="13197" y="21595"/>
                  <a:pt x="22" y="21600"/>
                  <a:pt x="22" y="21600"/>
                </a:cubicBezTo>
                <a:cubicBezTo>
                  <a:pt x="22" y="21600"/>
                  <a:pt x="0" y="5101"/>
                  <a:pt x="0" y="4214"/>
                </a:cubicBezTo>
                <a:cubicBezTo>
                  <a:pt x="0" y="1620"/>
                  <a:pt x="2424" y="5"/>
                  <a:pt x="5856" y="5"/>
                </a:cubicBezTo>
                <a:close/>
                <a:moveTo>
                  <a:pt x="5856" y="5"/>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4340" name="Freeform 3"/>
          <p:cNvSpPr>
            <a:spLocks/>
          </p:cNvSpPr>
          <p:nvPr/>
        </p:nvSpPr>
        <p:spPr bwMode="auto">
          <a:xfrm>
            <a:off x="6489700" y="1003300"/>
            <a:ext cx="5507038" cy="2387600"/>
          </a:xfrm>
          <a:custGeom>
            <a:avLst/>
            <a:gdLst>
              <a:gd name="T0" fmla="*/ 2147483646 w 21600"/>
              <a:gd name="T1" fmla="*/ 21614412 h 21600"/>
              <a:gd name="T2" fmla="*/ 2147483646 w 21600"/>
              <a:gd name="T3" fmla="*/ 0 h 21600"/>
              <a:gd name="T4" fmla="*/ 2147483646 w 21600"/>
              <a:gd name="T5" fmla="*/ 2147483646 h 21600"/>
              <a:gd name="T6" fmla="*/ 0 w 21600"/>
              <a:gd name="T7" fmla="*/ 2147483646 h 21600"/>
              <a:gd name="T8" fmla="*/ 364597785 w 21600"/>
              <a:gd name="T9" fmla="*/ 2147483646 h 21600"/>
              <a:gd name="T10" fmla="*/ 2147483646 w 21600"/>
              <a:gd name="T11" fmla="*/ 21614412 h 21600"/>
              <a:gd name="T12" fmla="*/ 2147483646 w 21600"/>
              <a:gd name="T13" fmla="*/ 21614412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5856" y="16"/>
                </a:moveTo>
                <a:lnTo>
                  <a:pt x="21600" y="0"/>
                </a:lnTo>
                <a:lnTo>
                  <a:pt x="21566" y="21600"/>
                </a:lnTo>
                <a:lnTo>
                  <a:pt x="0" y="21600"/>
                </a:lnTo>
                <a:cubicBezTo>
                  <a:pt x="0" y="21600"/>
                  <a:pt x="22" y="16587"/>
                  <a:pt x="22" y="13707"/>
                </a:cubicBezTo>
                <a:cubicBezTo>
                  <a:pt x="22" y="5289"/>
                  <a:pt x="2424" y="16"/>
                  <a:pt x="5856" y="16"/>
                </a:cubicBezTo>
                <a:close/>
                <a:moveTo>
                  <a:pt x="5856" y="16"/>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4341" name="Rectangle 4"/>
          <p:cNvSpPr>
            <a:spLocks noGrp="1" noChangeArrowheads="1"/>
          </p:cNvSpPr>
          <p:nvPr>
            <p:ph type="title"/>
          </p:nvPr>
        </p:nvSpPr>
        <p:spPr bwMode="auto">
          <a:xfrm>
            <a:off x="6908800" y="1536700"/>
            <a:ext cx="4673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4342" name="Rectangle 5"/>
          <p:cNvSpPr>
            <a:spLocks noGrp="1" noChangeArrowheads="1"/>
          </p:cNvSpPr>
          <p:nvPr>
            <p:ph type="body" idx="1"/>
          </p:nvPr>
        </p:nvSpPr>
        <p:spPr bwMode="auto">
          <a:xfrm>
            <a:off x="6908800" y="3810000"/>
            <a:ext cx="4673600" cy="440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5362" name="Picture 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00" y="393700"/>
            <a:ext cx="12217400" cy="896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Freeform 2"/>
          <p:cNvSpPr>
            <a:spLocks/>
          </p:cNvSpPr>
          <p:nvPr/>
        </p:nvSpPr>
        <p:spPr bwMode="auto">
          <a:xfrm>
            <a:off x="6489700" y="1003300"/>
            <a:ext cx="5507038" cy="7747000"/>
          </a:xfrm>
          <a:custGeom>
            <a:avLst/>
            <a:gdLst>
              <a:gd name="T0" fmla="*/ 5856 w 21600"/>
              <a:gd name="T1" fmla="*/ 5 h 21600"/>
              <a:gd name="T2" fmla="*/ 21600 w 21600"/>
              <a:gd name="T3" fmla="*/ 0 h 21600"/>
              <a:gd name="T4" fmla="*/ 21600 w 21600"/>
              <a:gd name="T5" fmla="*/ 17376 h 21600"/>
              <a:gd name="T6" fmla="*/ 15810 w 21600"/>
              <a:gd name="T7" fmla="*/ 21595 h 21600"/>
              <a:gd name="T8" fmla="*/ 22 w 21600"/>
              <a:gd name="T9" fmla="*/ 21600 h 21600"/>
              <a:gd name="T10" fmla="*/ 0 w 21600"/>
              <a:gd name="T11" fmla="*/ 4214 h 21600"/>
              <a:gd name="T12" fmla="*/ 5856 w 21600"/>
              <a:gd name="T13" fmla="*/ 5 h 21600"/>
              <a:gd name="T14" fmla="*/ 5856 w 21600"/>
              <a:gd name="T15" fmla="*/ 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5856" y="5"/>
                </a:moveTo>
                <a:lnTo>
                  <a:pt x="21600" y="0"/>
                </a:lnTo>
                <a:cubicBezTo>
                  <a:pt x="21600" y="0"/>
                  <a:pt x="21600" y="15874"/>
                  <a:pt x="21600" y="17376"/>
                </a:cubicBezTo>
                <a:cubicBezTo>
                  <a:pt x="21600" y="19674"/>
                  <a:pt x="19304" y="21595"/>
                  <a:pt x="15810" y="21595"/>
                </a:cubicBezTo>
                <a:cubicBezTo>
                  <a:pt x="13197" y="21595"/>
                  <a:pt x="22" y="21600"/>
                  <a:pt x="22" y="21600"/>
                </a:cubicBezTo>
                <a:cubicBezTo>
                  <a:pt x="22" y="21600"/>
                  <a:pt x="0" y="5101"/>
                  <a:pt x="0" y="4214"/>
                </a:cubicBezTo>
                <a:cubicBezTo>
                  <a:pt x="0" y="1620"/>
                  <a:pt x="2424" y="5"/>
                  <a:pt x="5856" y="5"/>
                </a:cubicBezTo>
                <a:close/>
                <a:moveTo>
                  <a:pt x="5856" y="5"/>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Tree>
  </p:cSld>
  <p:clrMap bg1="dk2" tx1="lt1" bg2="dk1"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6386" name="Picture 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00" y="393700"/>
            <a:ext cx="12217400" cy="896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Freeform 2"/>
          <p:cNvSpPr>
            <a:spLocks/>
          </p:cNvSpPr>
          <p:nvPr/>
        </p:nvSpPr>
        <p:spPr bwMode="auto">
          <a:xfrm>
            <a:off x="1003300" y="1003300"/>
            <a:ext cx="5507038" cy="7747000"/>
          </a:xfrm>
          <a:custGeom>
            <a:avLst/>
            <a:gdLst>
              <a:gd name="T0" fmla="*/ 5856 w 21600"/>
              <a:gd name="T1" fmla="*/ 5 h 21600"/>
              <a:gd name="T2" fmla="*/ 21600 w 21600"/>
              <a:gd name="T3" fmla="*/ 0 h 21600"/>
              <a:gd name="T4" fmla="*/ 21600 w 21600"/>
              <a:gd name="T5" fmla="*/ 17376 h 21600"/>
              <a:gd name="T6" fmla="*/ 15810 w 21600"/>
              <a:gd name="T7" fmla="*/ 21595 h 21600"/>
              <a:gd name="T8" fmla="*/ 22 w 21600"/>
              <a:gd name="T9" fmla="*/ 21600 h 21600"/>
              <a:gd name="T10" fmla="*/ 0 w 21600"/>
              <a:gd name="T11" fmla="*/ 4214 h 21600"/>
              <a:gd name="T12" fmla="*/ 5856 w 21600"/>
              <a:gd name="T13" fmla="*/ 5 h 21600"/>
              <a:gd name="T14" fmla="*/ 5856 w 21600"/>
              <a:gd name="T15" fmla="*/ 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5856" y="5"/>
                </a:moveTo>
                <a:lnTo>
                  <a:pt x="21600" y="0"/>
                </a:lnTo>
                <a:cubicBezTo>
                  <a:pt x="21600" y="0"/>
                  <a:pt x="21600" y="15874"/>
                  <a:pt x="21600" y="17376"/>
                </a:cubicBezTo>
                <a:cubicBezTo>
                  <a:pt x="21600" y="19674"/>
                  <a:pt x="19304" y="21595"/>
                  <a:pt x="15810" y="21595"/>
                </a:cubicBezTo>
                <a:cubicBezTo>
                  <a:pt x="13197" y="21595"/>
                  <a:pt x="22" y="21600"/>
                  <a:pt x="22" y="21600"/>
                </a:cubicBezTo>
                <a:cubicBezTo>
                  <a:pt x="22" y="21600"/>
                  <a:pt x="0" y="5101"/>
                  <a:pt x="0" y="4214"/>
                </a:cubicBezTo>
                <a:cubicBezTo>
                  <a:pt x="0" y="1620"/>
                  <a:pt x="2424" y="5"/>
                  <a:pt x="5856" y="5"/>
                </a:cubicBezTo>
                <a:close/>
                <a:moveTo>
                  <a:pt x="5856" y="5"/>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6388" name="Rectangle 3"/>
          <p:cNvSpPr>
            <a:spLocks noGrp="1" noChangeArrowheads="1"/>
          </p:cNvSpPr>
          <p:nvPr>
            <p:ph type="body" idx="1"/>
          </p:nvPr>
        </p:nvSpPr>
        <p:spPr bwMode="auto">
          <a:xfrm>
            <a:off x="1422400" y="1536700"/>
            <a:ext cx="4673600" cy="668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7410" name="Picture 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00" y="393700"/>
            <a:ext cx="12217400" cy="896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Freeform 2"/>
          <p:cNvSpPr>
            <a:spLocks/>
          </p:cNvSpPr>
          <p:nvPr/>
        </p:nvSpPr>
        <p:spPr bwMode="auto">
          <a:xfrm>
            <a:off x="1003300" y="1003300"/>
            <a:ext cx="5507038" cy="7747000"/>
          </a:xfrm>
          <a:custGeom>
            <a:avLst/>
            <a:gdLst>
              <a:gd name="T0" fmla="*/ 5856 w 21600"/>
              <a:gd name="T1" fmla="*/ 5 h 21600"/>
              <a:gd name="T2" fmla="*/ 21600 w 21600"/>
              <a:gd name="T3" fmla="*/ 0 h 21600"/>
              <a:gd name="T4" fmla="*/ 21600 w 21600"/>
              <a:gd name="T5" fmla="*/ 17376 h 21600"/>
              <a:gd name="T6" fmla="*/ 15810 w 21600"/>
              <a:gd name="T7" fmla="*/ 21595 h 21600"/>
              <a:gd name="T8" fmla="*/ 22 w 21600"/>
              <a:gd name="T9" fmla="*/ 21600 h 21600"/>
              <a:gd name="T10" fmla="*/ 0 w 21600"/>
              <a:gd name="T11" fmla="*/ 4214 h 21600"/>
              <a:gd name="T12" fmla="*/ 5856 w 21600"/>
              <a:gd name="T13" fmla="*/ 5 h 21600"/>
              <a:gd name="T14" fmla="*/ 5856 w 21600"/>
              <a:gd name="T15" fmla="*/ 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5856" y="5"/>
                </a:moveTo>
                <a:lnTo>
                  <a:pt x="21600" y="0"/>
                </a:lnTo>
                <a:cubicBezTo>
                  <a:pt x="21600" y="0"/>
                  <a:pt x="21600" y="15874"/>
                  <a:pt x="21600" y="17376"/>
                </a:cubicBezTo>
                <a:cubicBezTo>
                  <a:pt x="21600" y="19674"/>
                  <a:pt x="19304" y="21595"/>
                  <a:pt x="15810" y="21595"/>
                </a:cubicBezTo>
                <a:cubicBezTo>
                  <a:pt x="13197" y="21595"/>
                  <a:pt x="22" y="21600"/>
                  <a:pt x="22" y="21600"/>
                </a:cubicBezTo>
                <a:cubicBezTo>
                  <a:pt x="22" y="21600"/>
                  <a:pt x="0" y="5101"/>
                  <a:pt x="0" y="4214"/>
                </a:cubicBezTo>
                <a:cubicBezTo>
                  <a:pt x="0" y="1620"/>
                  <a:pt x="2424" y="5"/>
                  <a:pt x="5856" y="5"/>
                </a:cubicBezTo>
                <a:close/>
                <a:moveTo>
                  <a:pt x="5856" y="5"/>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7412" name="Freeform 3"/>
          <p:cNvSpPr>
            <a:spLocks/>
          </p:cNvSpPr>
          <p:nvPr/>
        </p:nvSpPr>
        <p:spPr bwMode="auto">
          <a:xfrm>
            <a:off x="1003300" y="1003300"/>
            <a:ext cx="5507038" cy="2387600"/>
          </a:xfrm>
          <a:custGeom>
            <a:avLst/>
            <a:gdLst>
              <a:gd name="T0" fmla="*/ 2147483646 w 21600"/>
              <a:gd name="T1" fmla="*/ 21614412 h 21600"/>
              <a:gd name="T2" fmla="*/ 2147483646 w 21600"/>
              <a:gd name="T3" fmla="*/ 0 h 21600"/>
              <a:gd name="T4" fmla="*/ 2147483646 w 21600"/>
              <a:gd name="T5" fmla="*/ 2147483646 h 21600"/>
              <a:gd name="T6" fmla="*/ 0 w 21600"/>
              <a:gd name="T7" fmla="*/ 2147483646 h 21600"/>
              <a:gd name="T8" fmla="*/ 364597785 w 21600"/>
              <a:gd name="T9" fmla="*/ 2147483646 h 21600"/>
              <a:gd name="T10" fmla="*/ 2147483646 w 21600"/>
              <a:gd name="T11" fmla="*/ 21614412 h 21600"/>
              <a:gd name="T12" fmla="*/ 2147483646 w 21600"/>
              <a:gd name="T13" fmla="*/ 21614412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5856" y="16"/>
                </a:moveTo>
                <a:lnTo>
                  <a:pt x="21600" y="0"/>
                </a:lnTo>
                <a:lnTo>
                  <a:pt x="21566" y="21600"/>
                </a:lnTo>
                <a:lnTo>
                  <a:pt x="0" y="21600"/>
                </a:lnTo>
                <a:cubicBezTo>
                  <a:pt x="0" y="21600"/>
                  <a:pt x="22" y="16587"/>
                  <a:pt x="22" y="13707"/>
                </a:cubicBezTo>
                <a:cubicBezTo>
                  <a:pt x="22" y="5289"/>
                  <a:pt x="2424" y="16"/>
                  <a:pt x="5856" y="16"/>
                </a:cubicBezTo>
                <a:close/>
                <a:moveTo>
                  <a:pt x="5856" y="16"/>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7413" name="Rectangle 4"/>
          <p:cNvSpPr>
            <a:spLocks noGrp="1" noChangeArrowheads="1"/>
          </p:cNvSpPr>
          <p:nvPr>
            <p:ph type="title"/>
          </p:nvPr>
        </p:nvSpPr>
        <p:spPr bwMode="auto">
          <a:xfrm>
            <a:off x="1422400" y="1536700"/>
            <a:ext cx="4673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7414" name="Rectangle 5"/>
          <p:cNvSpPr>
            <a:spLocks noGrp="1" noChangeArrowheads="1"/>
          </p:cNvSpPr>
          <p:nvPr>
            <p:ph type="body" idx="1"/>
          </p:nvPr>
        </p:nvSpPr>
        <p:spPr bwMode="auto">
          <a:xfrm>
            <a:off x="1422400" y="3810000"/>
            <a:ext cx="4673600" cy="440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8435" name="Rectangle 2"/>
          <p:cNvSpPr>
            <a:spLocks noGrp="1" noChangeArrowheads="1"/>
          </p:cNvSpPr>
          <p:nvPr>
            <p:ph type="body" idx="1"/>
          </p:nvPr>
        </p:nvSpPr>
        <p:spPr bwMode="auto">
          <a:xfrm>
            <a:off x="69215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457"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9459" name="Rectangle 2"/>
          <p:cNvSpPr>
            <a:spLocks noGrp="1" noChangeArrowheads="1"/>
          </p:cNvSpPr>
          <p:nvPr>
            <p:ph type="body" idx="1"/>
          </p:nvPr>
        </p:nvSpPr>
        <p:spPr bwMode="auto">
          <a:xfrm>
            <a:off x="14351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3B3B3"/>
            </a:gs>
            <a:gs pos="100000">
              <a:srgbClr val="E6E6E6"/>
            </a:gs>
          </a:gsLst>
          <a:lin ang="5400000" scaled="1"/>
        </a:gradFill>
        <a:effectLst/>
      </p:bgPr>
    </p:bg>
    <p:spTree>
      <p:nvGrpSpPr>
        <p:cNvPr id="1" name=""/>
        <p:cNvGrpSpPr/>
        <p:nvPr/>
      </p:nvGrpSpPr>
      <p:grpSpPr>
        <a:xfrm>
          <a:off x="0" y="0"/>
          <a:ext cx="0" cy="0"/>
          <a:chOff x="0" y="0"/>
          <a:chExt cx="0" cy="0"/>
        </a:xfrm>
      </p:grpSpPr>
      <p:sp>
        <p:nvSpPr>
          <p:cNvPr id="204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7F7F7F"/>
              </a:gs>
              <a:gs pos="100000">
                <a:srgbClr val="191919"/>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051"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333333"/>
              </a:gs>
              <a:gs pos="100000">
                <a:srgbClr val="000000"/>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Tree>
  </p:cSld>
  <p:clrMap bg1="dk2" tx1="lt1" bg2="dk1"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81"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0483" name="Rectangle 2"/>
          <p:cNvSpPr>
            <a:spLocks noGrp="1" noChangeArrowheads="1"/>
          </p:cNvSpPr>
          <p:nvPr>
            <p:ph type="body" idx="1"/>
          </p:nvPr>
        </p:nvSpPr>
        <p:spPr bwMode="auto">
          <a:xfrm>
            <a:off x="69215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1505"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1507" name="Rectangle 2"/>
          <p:cNvSpPr>
            <a:spLocks noGrp="1" noChangeArrowheads="1"/>
          </p:cNvSpPr>
          <p:nvPr>
            <p:ph type="body" idx="1"/>
          </p:nvPr>
        </p:nvSpPr>
        <p:spPr bwMode="auto">
          <a:xfrm>
            <a:off x="69215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252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2531" name="Rectangle 2"/>
          <p:cNvSpPr>
            <a:spLocks noGrp="1" noChangeArrowheads="1"/>
          </p:cNvSpPr>
          <p:nvPr>
            <p:ph type="body" idx="1"/>
          </p:nvPr>
        </p:nvSpPr>
        <p:spPr bwMode="auto">
          <a:xfrm>
            <a:off x="14351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355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3555" name="Rectangle 2"/>
          <p:cNvSpPr>
            <a:spLocks noGrp="1" noChangeArrowheads="1"/>
          </p:cNvSpPr>
          <p:nvPr>
            <p:ph type="body" idx="1"/>
          </p:nvPr>
        </p:nvSpPr>
        <p:spPr bwMode="auto">
          <a:xfrm>
            <a:off x="14351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4577"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4579"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24580" name="Rectangle 3"/>
          <p:cNvSpPr>
            <a:spLocks noGrp="1" noChangeArrowheads="1"/>
          </p:cNvSpPr>
          <p:nvPr>
            <p:ph type="title"/>
          </p:nvPr>
        </p:nvSpPr>
        <p:spPr bwMode="auto">
          <a:xfrm>
            <a:off x="1435100" y="965200"/>
            <a:ext cx="46482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24581" name="Rectangle 4"/>
          <p:cNvSpPr>
            <a:spLocks noGrp="1" noChangeArrowheads="1"/>
          </p:cNvSpPr>
          <p:nvPr>
            <p:ph type="body" idx="1"/>
          </p:nvPr>
        </p:nvSpPr>
        <p:spPr bwMode="auto">
          <a:xfrm>
            <a:off x="14351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5601"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5603"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25604"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25605" name="Rectangle 4"/>
          <p:cNvSpPr>
            <a:spLocks noGrp="1" noChangeArrowheads="1"/>
          </p:cNvSpPr>
          <p:nvPr>
            <p:ph type="body" idx="1"/>
          </p:nvPr>
        </p:nvSpPr>
        <p:spPr bwMode="auto">
          <a:xfrm>
            <a:off x="1435100" y="7366000"/>
            <a:ext cx="101346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6625"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6627"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26628"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26629" name="Rectangle 4"/>
          <p:cNvSpPr>
            <a:spLocks noGrp="1" noChangeArrowheads="1"/>
          </p:cNvSpPr>
          <p:nvPr>
            <p:ph type="body" idx="1"/>
          </p:nvPr>
        </p:nvSpPr>
        <p:spPr bwMode="auto">
          <a:xfrm>
            <a:off x="1435100" y="7366000"/>
            <a:ext cx="101346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4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7651"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27652"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27653" name="Rectangle 4"/>
          <p:cNvSpPr>
            <a:spLocks noGrp="1" noChangeArrowheads="1"/>
          </p:cNvSpPr>
          <p:nvPr>
            <p:ph type="body" idx="1"/>
          </p:nvPr>
        </p:nvSpPr>
        <p:spPr bwMode="auto">
          <a:xfrm>
            <a:off x="1435100" y="7366000"/>
            <a:ext cx="101346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867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8675" name="Rectangle 2"/>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28676" name="Rectangle 3"/>
          <p:cNvSpPr>
            <a:spLocks noGrp="1" noChangeArrowheads="1"/>
          </p:cNvSpPr>
          <p:nvPr>
            <p:ph type="body" idx="1"/>
          </p:nvPr>
        </p:nvSpPr>
        <p:spPr bwMode="auto">
          <a:xfrm>
            <a:off x="1435100" y="3162300"/>
            <a:ext cx="10134600" cy="562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3075"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3076" name="Rectangle 3"/>
          <p:cNvSpPr>
            <a:spLocks noGrp="1" noChangeArrowheads="1"/>
          </p:cNvSpPr>
          <p:nvPr>
            <p:ph type="title"/>
          </p:nvPr>
        </p:nvSpPr>
        <p:spPr bwMode="auto">
          <a:xfrm>
            <a:off x="1435100" y="12319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3077" name="Rectangle 4"/>
          <p:cNvSpPr>
            <a:spLocks noGrp="1" noChangeArrowheads="1"/>
          </p:cNvSpPr>
          <p:nvPr>
            <p:ph type="body" idx="1"/>
          </p:nvPr>
        </p:nvSpPr>
        <p:spPr bwMode="auto">
          <a:xfrm>
            <a:off x="1435100" y="3238500"/>
            <a:ext cx="101346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21"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Tree>
  </p:cSld>
  <p:clrMap bg1="dk2" tx1="lt1" bg2="dk1" tx2="lt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1745"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30723"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30724"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30725" name="Rectangle 4"/>
          <p:cNvSpPr>
            <a:spLocks noGrp="1" noChangeArrowheads="1"/>
          </p:cNvSpPr>
          <p:nvPr>
            <p:ph type="body" idx="1"/>
          </p:nvPr>
        </p:nvSpPr>
        <p:spPr bwMode="auto">
          <a:xfrm>
            <a:off x="1435100" y="3238500"/>
            <a:ext cx="101346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276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31747" name="Rectangle 2"/>
          <p:cNvSpPr>
            <a:spLocks noGrp="1" noChangeArrowheads="1"/>
          </p:cNvSpPr>
          <p:nvPr>
            <p:ph type="body" idx="1"/>
          </p:nvPr>
        </p:nvSpPr>
        <p:spPr bwMode="auto">
          <a:xfrm>
            <a:off x="1435100" y="965200"/>
            <a:ext cx="101346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3800"/>
        </a:spcBef>
        <a:spcAft>
          <a:spcPct val="0"/>
        </a:spcAft>
        <a:buSzPct val="93000"/>
        <a:buChar char="•"/>
        <a:defRPr sz="36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3800"/>
        </a:spcBef>
        <a:spcAft>
          <a:spcPct val="0"/>
        </a:spcAft>
        <a:buSzPct val="93000"/>
        <a:buChar char="•"/>
        <a:defRPr sz="36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3800"/>
        </a:spcBef>
        <a:spcAft>
          <a:spcPct val="0"/>
        </a:spcAft>
        <a:buSzPct val="93000"/>
        <a:buChar char="•"/>
        <a:defRPr sz="36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3800"/>
        </a:spcBef>
        <a:spcAft>
          <a:spcPct val="0"/>
        </a:spcAft>
        <a:buSzPct val="93000"/>
        <a:buChar char="•"/>
        <a:defRPr sz="36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3800"/>
        </a:spcBef>
        <a:spcAft>
          <a:spcPct val="0"/>
        </a:spcAft>
        <a:buSzPct val="93000"/>
        <a:buChar char="•"/>
        <a:defRPr sz="36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2770" name="Freeform 1"/>
          <p:cNvSpPr>
            <a:spLocks/>
          </p:cNvSpPr>
          <p:nvPr/>
        </p:nvSpPr>
        <p:spPr bwMode="auto">
          <a:xfrm>
            <a:off x="431800" y="431800"/>
            <a:ext cx="12141200" cy="8890000"/>
          </a:xfrm>
          <a:custGeom>
            <a:avLst/>
            <a:gdLst>
              <a:gd name="T0" fmla="*/ 2147483646 w 21600"/>
              <a:gd name="T1" fmla="*/ 0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0 w 21600"/>
              <a:gd name="T11" fmla="*/ 2147483646 h 21600"/>
              <a:gd name="T12" fmla="*/ 2147483646 w 21600"/>
              <a:gd name="T13" fmla="*/ 0 h 21600"/>
              <a:gd name="T14" fmla="*/ 2147483646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32771" name="Rectangle 2"/>
          <p:cNvSpPr>
            <a:spLocks noGrp="1" noChangeArrowheads="1"/>
          </p:cNvSpPr>
          <p:nvPr>
            <p:ph type="title"/>
          </p:nvPr>
        </p:nvSpPr>
        <p:spPr bwMode="auto">
          <a:xfrm>
            <a:off x="1435100" y="3403600"/>
            <a:ext cx="10134600" cy="227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32772" name="Rectangle 3"/>
          <p:cNvSpPr>
            <a:spLocks noGrp="1" noChangeArrowheads="1"/>
          </p:cNvSpPr>
          <p:nvPr>
            <p:ph type="body" idx="1"/>
          </p:nvPr>
        </p:nvSpPr>
        <p:spPr bwMode="auto">
          <a:xfrm>
            <a:off x="1435100" y="5600700"/>
            <a:ext cx="10134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ransition/>
  <p:txStyles>
    <p:titleStyle>
      <a:lvl1pPr algn="ctr" rtl="0" eaLnBrk="0" fontAlgn="base" hangingPunct="0">
        <a:spcBef>
          <a:spcPct val="0"/>
        </a:spcBef>
        <a:spcAft>
          <a:spcPct val="0"/>
        </a:spcAft>
        <a:defRPr sz="14800" kern="1200">
          <a:solidFill>
            <a:schemeClr val="tx1"/>
          </a:solidFill>
          <a:latin typeface="+mj-lt"/>
          <a:ea typeface="+mj-ea"/>
          <a:cs typeface="+mj-cs"/>
          <a:sym typeface="Helvetica Neue UltraLight" charset="0"/>
        </a:defRPr>
      </a:lvl1pPr>
      <a:lvl2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2pPr>
      <a:lvl3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3pPr>
      <a:lvl4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4pPr>
      <a:lvl5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5pPr>
      <a:lvl6pPr marL="4572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6pPr>
      <a:lvl7pPr marL="9144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4817"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33795" name="Freeform 2"/>
          <p:cNvSpPr>
            <a:spLocks/>
          </p:cNvSpPr>
          <p:nvPr/>
        </p:nvSpPr>
        <p:spPr bwMode="auto">
          <a:xfrm>
            <a:off x="431800" y="431800"/>
            <a:ext cx="12141200" cy="44450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600"/>
                </a:lnTo>
                <a:cubicBezTo>
                  <a:pt x="0" y="21600"/>
                  <a:pt x="0" y="10926"/>
                  <a:pt x="0" y="9150"/>
                </a:cubicBezTo>
                <a:cubicBezTo>
                  <a:pt x="0" y="3961"/>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33796" name="Rectangle 3"/>
          <p:cNvSpPr>
            <a:spLocks noGrp="1" noChangeArrowheads="1"/>
          </p:cNvSpPr>
          <p:nvPr>
            <p:ph type="title"/>
          </p:nvPr>
        </p:nvSpPr>
        <p:spPr bwMode="auto">
          <a:xfrm>
            <a:off x="1435100" y="965200"/>
            <a:ext cx="10134600" cy="368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33797" name="Rectangle 4"/>
          <p:cNvSpPr>
            <a:spLocks noGrp="1" noChangeArrowheads="1"/>
          </p:cNvSpPr>
          <p:nvPr>
            <p:ph type="body" idx="1"/>
          </p:nvPr>
        </p:nvSpPr>
        <p:spPr bwMode="auto">
          <a:xfrm>
            <a:off x="1435100" y="5295900"/>
            <a:ext cx="10134600" cy="349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7"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4099"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4100"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4101" name="Rectangle 4"/>
          <p:cNvSpPr>
            <a:spLocks noGrp="1" noChangeArrowheads="1"/>
          </p:cNvSpPr>
          <p:nvPr>
            <p:ph type="body" idx="1"/>
          </p:nvPr>
        </p:nvSpPr>
        <p:spPr bwMode="auto">
          <a:xfrm>
            <a:off x="14351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1"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5123"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5124"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Tree>
  </p:cSld>
  <p:clrMap bg1="dk2" tx1="lt1" bg2="dk1"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5"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6147"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6148" name="Rectangle 3"/>
          <p:cNvSpPr>
            <a:spLocks noGrp="1" noChangeArrowheads="1"/>
          </p:cNvSpPr>
          <p:nvPr>
            <p:ph type="body" idx="1"/>
          </p:nvPr>
        </p:nvSpPr>
        <p:spPr bwMode="auto">
          <a:xfrm>
            <a:off x="1435100" y="965200"/>
            <a:ext cx="10134600"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6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7171"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7172"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Tree>
  </p:cSld>
  <p:clrMap bg1="dk2" tx1="lt1" bg2="dk1"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8195" name="Freeform 2"/>
          <p:cNvSpPr>
            <a:spLocks/>
          </p:cNvSpPr>
          <p:nvPr/>
        </p:nvSpPr>
        <p:spPr bwMode="auto">
          <a:xfrm>
            <a:off x="431800" y="431800"/>
            <a:ext cx="12141200" cy="44450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600"/>
                </a:lnTo>
                <a:cubicBezTo>
                  <a:pt x="0" y="21600"/>
                  <a:pt x="0" y="10926"/>
                  <a:pt x="0" y="9150"/>
                </a:cubicBezTo>
                <a:cubicBezTo>
                  <a:pt x="0" y="3961"/>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8196" name="Rectangle 3"/>
          <p:cNvSpPr>
            <a:spLocks noGrp="1" noChangeArrowheads="1"/>
          </p:cNvSpPr>
          <p:nvPr>
            <p:ph type="title"/>
          </p:nvPr>
        </p:nvSpPr>
        <p:spPr bwMode="auto">
          <a:xfrm>
            <a:off x="1435100" y="965200"/>
            <a:ext cx="10134600" cy="368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Tree>
  </p:cSld>
  <p:clrMap bg1="dk2" tx1="lt1" bg2="dk1"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7"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9219" name="Rectangle 2"/>
          <p:cNvSpPr>
            <a:spLocks noGrp="1" noChangeArrowheads="1"/>
          </p:cNvSpPr>
          <p:nvPr>
            <p:ph type="body" idx="1"/>
          </p:nvPr>
        </p:nvSpPr>
        <p:spPr bwMode="auto">
          <a:xfrm>
            <a:off x="1435100" y="5295900"/>
            <a:ext cx="10134600" cy="349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hyperlink" Target="http://www.youtube.com/watch?v=fSPzMva9_CE"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1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21.png"/><Relationship Id="rId4" Type="http://schemas.openxmlformats.org/officeDocument/2006/relationships/image" Target="../media/image120.png"/></Relationships>
</file>

<file path=ppt/slides/_rels/slide2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2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2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2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2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3.xml"/><Relationship Id="rId4" Type="http://schemas.openxmlformats.org/officeDocument/2006/relationships/image" Target="../media/image136.png"/></Relationships>
</file>

<file path=ppt/slides/_rels/slide2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www.tc.gc.ca/Publications/en/TP12881/PDF/HR/TP12881E.pdf"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30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3.xml"/><Relationship Id="rId4" Type="http://schemas.openxmlformats.org/officeDocument/2006/relationships/image" Target="../media/image145.png"/></Relationships>
</file>

<file path=ppt/slides/_rels/slide3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3.xml"/><Relationship Id="rId4" Type="http://schemas.openxmlformats.org/officeDocument/2006/relationships/image" Target="../media/image148.png"/></Relationships>
</file>

<file path=ppt/slides/_rels/slide3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3.xml"/></Relationships>
</file>

<file path=ppt/slides/_rels/slide3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3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3.xml.rels><?xml version="1.0" encoding="UTF-8" standalone="yes"?>
<Relationships xmlns="http://schemas.openxmlformats.org/package/2006/relationships"><Relationship Id="rId3" Type="http://schemas.openxmlformats.org/officeDocument/2006/relationships/image" Target="../media/image158.jpeg"/><Relationship Id="rId7" Type="http://schemas.openxmlformats.org/officeDocument/2006/relationships/image" Target="../media/image160.png"/><Relationship Id="rId2" Type="http://schemas.openxmlformats.org/officeDocument/2006/relationships/hyperlink" Target="http://www.tc.gc.ca/CivilAviation/publications/tp14371/menu.htm" TargetMode="External"/><Relationship Id="rId1" Type="http://schemas.openxmlformats.org/officeDocument/2006/relationships/slideLayout" Target="../slideLayouts/slideLayout13.xml"/><Relationship Id="rId6" Type="http://schemas.openxmlformats.org/officeDocument/2006/relationships/hyperlink" Target="http://flightplanning.navcanada.ca" TargetMode="External"/><Relationship Id="rId5" Type="http://schemas.openxmlformats.org/officeDocument/2006/relationships/image" Target="../media/image159.png"/><Relationship Id="rId4" Type="http://schemas.openxmlformats.org/officeDocument/2006/relationships/hyperlink" Target="http://navcanada.ca/NavCanada.asp?Language=en&amp;Content=ContentDefinitionFiles\Services\AWS\default.xml" TargetMode="External"/></Relationships>
</file>

<file path=ppt/slides/_rels/slide33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3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3.xml"/></Relationships>
</file>

<file path=ppt/slides/_rels/slide3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64.png"/><Relationship Id="rId5" Type="http://schemas.openxmlformats.org/officeDocument/2006/relationships/oleObject" Target="../embeddings/oleObject3.bin"/><Relationship Id="rId4" Type="http://schemas.openxmlformats.org/officeDocument/2006/relationships/image" Target="../media/image163.png"/></Relationships>
</file>

<file path=ppt/slides/_rels/slide34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3.xml"/></Relationships>
</file>

<file path=ppt/slides/_rels/slide3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3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3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38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39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3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3.xml"/></Relationships>
</file>

<file path=ppt/slides/_rels/slide4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21.xml.rels><?xml version="1.0" encoding="UTF-8" standalone="yes"?>
<Relationships xmlns="http://schemas.openxmlformats.org/package/2006/relationships"><Relationship Id="rId3" Type="http://schemas.openxmlformats.org/officeDocument/2006/relationships/hyperlink" Target="http://www.navcanada.ca/ContentDefinitionFiles/Publications/NOTAM/NOTAM_Manual_en.pdf"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8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8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4820" name="Rectangle 3"/>
          <p:cNvSpPr>
            <a:spLocks/>
          </p:cNvSpPr>
          <p:nvPr/>
        </p:nvSpPr>
        <p:spPr bwMode="auto">
          <a:xfrm>
            <a:off x="1562100" y="3340100"/>
            <a:ext cx="101346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12000">
                <a:solidFill>
                  <a:schemeClr val="tx1"/>
                </a:solidFill>
                <a:latin typeface="Helvetica Neue Medium" charset="0"/>
                <a:ea typeface="Helvetica Neue Medium" charset="0"/>
                <a:cs typeface="Helvetica Neue Medium" charset="0"/>
                <a:sym typeface="Helvetica Neue Medium" charset="0"/>
              </a:rPr>
              <a:t>weather </a:t>
            </a:r>
            <a:r>
              <a:rPr lang="en-US" sz="12000">
                <a:solidFill>
                  <a:schemeClr val="tx1"/>
                </a:solidFill>
                <a:latin typeface="Helvetica Neue UltraLight" charset="0"/>
                <a:ea typeface="Helvetica Neue UltraLight" charset="0"/>
                <a:cs typeface="Helvetica Neue UltraLight" charset="0"/>
                <a:sym typeface="Helvetica Neue UltraLight" charset="0"/>
              </a:rPr>
              <a:t>to fly</a:t>
            </a:r>
          </a:p>
        </p:txBody>
      </p:sp>
      <p:sp>
        <p:nvSpPr>
          <p:cNvPr id="34821" name="Rectangle 4"/>
          <p:cNvSpPr>
            <a:spLocks/>
          </p:cNvSpPr>
          <p:nvPr/>
        </p:nvSpPr>
        <p:spPr bwMode="auto">
          <a:xfrm>
            <a:off x="1562100" y="5372100"/>
            <a:ext cx="101346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120000"/>
              </a:lnSpc>
              <a:spcBef>
                <a:spcPts val="2800"/>
              </a:spcBef>
            </a:pPr>
            <a:r>
              <a:rPr lang="en-US">
                <a:solidFill>
                  <a:schemeClr val="tx1"/>
                </a:solidFill>
                <a:ea typeface="Helvetica Neue" charset="0"/>
                <a:cs typeface="Helvetica Neue" charset="0"/>
              </a:rPr>
              <a:t>meteorology for the commercial pilot</a:t>
            </a:r>
          </a:p>
          <a:p>
            <a:pPr algn="ctr" eaLnBrk="1" hangingPunct="1">
              <a:lnSpc>
                <a:spcPct val="120000"/>
              </a:lnSpc>
              <a:spcBef>
                <a:spcPts val="2800"/>
              </a:spcBef>
            </a:pPr>
            <a:endParaRPr lang="en-US" sz="3600">
              <a:solidFill>
                <a:schemeClr val="tx1"/>
              </a:solidFill>
              <a:latin typeface="Helvetica Neue UltraLight" charset="0"/>
              <a:ea typeface="Helvetica Neue UltraLight" charset="0"/>
              <a:cs typeface="Helvetica Neue UltraLight" charset="0"/>
              <a:sym typeface="Helvetica Neue UltraLight" charset="0"/>
            </a:endParaRPr>
          </a:p>
          <a:p>
            <a:pPr algn="ctr" eaLnBrk="1" hangingPunct="1">
              <a:lnSpc>
                <a:spcPct val="120000"/>
              </a:lnSpc>
              <a:spcBef>
                <a:spcPts val="2800"/>
              </a:spcBef>
            </a:pPr>
            <a:endParaRPr lang="en-US" sz="2400">
              <a:solidFill>
                <a:schemeClr val="tx1"/>
              </a:solidFill>
              <a:latin typeface="Helvetica Neue Light" charset="0"/>
              <a:ea typeface="Helvetica Neue Light" charset="0"/>
              <a:cs typeface="Helvetica Neue Light" charset="0"/>
              <a:sym typeface="Helvetica Neue Light" charset="0"/>
            </a:endParaRPr>
          </a:p>
          <a:p>
            <a:pPr algn="r" eaLnBrk="1" hangingPunct="1">
              <a:lnSpc>
                <a:spcPct val="120000"/>
              </a:lnSpc>
              <a:spcBef>
                <a:spcPts val="2800"/>
              </a:spcBef>
            </a:pPr>
            <a:endParaRPr lang="en-US" sz="2400">
              <a:solidFill>
                <a:schemeClr val="tx1"/>
              </a:solidFill>
              <a:latin typeface="Helvetica Neue Light" charset="0"/>
              <a:ea typeface="Helvetica Neue Light" charset="0"/>
              <a:cs typeface="Helvetica Neue Light" charset="0"/>
              <a:sym typeface="Helvetica Neue Light" charset="0"/>
            </a:endParaRPr>
          </a:p>
          <a:p>
            <a:pPr algn="r" eaLnBrk="1" hangingPunct="1">
              <a:lnSpc>
                <a:spcPct val="120000"/>
              </a:lnSpc>
              <a:spcBef>
                <a:spcPts val="2800"/>
              </a:spcBef>
            </a:pPr>
            <a:endParaRPr lang="en-US" sz="2400">
              <a:solidFill>
                <a:schemeClr val="tx1"/>
              </a:solidFill>
              <a:latin typeface="Helvetica Neue Light" charset="0"/>
              <a:ea typeface="Helvetica Neue Light" charset="0"/>
              <a:cs typeface="Helvetica Neue Light" charset="0"/>
              <a:sym typeface="Helvetica Neue Light" charset="0"/>
            </a:endParaRPr>
          </a:p>
          <a:p>
            <a:pPr algn="ctr" eaLnBrk="1" hangingPunct="1">
              <a:lnSpc>
                <a:spcPct val="120000"/>
              </a:lnSpc>
              <a:spcBef>
                <a:spcPts val="2800"/>
              </a:spcBef>
            </a:pPr>
            <a:endParaRPr lang="en-US" sz="2400">
              <a:solidFill>
                <a:schemeClr val="tx1"/>
              </a:solidFill>
              <a:ea typeface="Helvetica Neue" charset="0"/>
              <a:cs typeface="Helvetica Neue"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081" name="Rectangle 1"/>
          <p:cNvSpPr>
            <a:spLocks noGrp="1" noChangeArrowheads="1"/>
          </p:cNvSpPr>
          <p:nvPr>
            <p:ph type="body" idx="1"/>
          </p:nvPr>
        </p:nvSpPr>
        <p:spPr bwMode="auto">
          <a:xfrm>
            <a:off x="1435100" y="3238500"/>
            <a:ext cx="95885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28000’ deep over the poles, 54000’ deep over the equator</a:t>
            </a:r>
          </a:p>
          <a:p>
            <a:pPr eaLnBrk="1" hangingPunct="1">
              <a:buSzPct val="62000"/>
              <a:buFontTx/>
              <a:buBlip>
                <a:blip r:embed="rId2"/>
              </a:buBlip>
            </a:pPr>
            <a:r>
              <a:rPr lang="en-US" smtClean="0"/>
              <a:t>pressure, density and temperature all decrease as we ascend into the troposphere</a:t>
            </a:r>
          </a:p>
          <a:p>
            <a:pPr eaLnBrk="1" hangingPunct="1">
              <a:buSzPct val="62000"/>
              <a:buFontTx/>
              <a:buBlip>
                <a:blip r:embed="rId2"/>
              </a:buBlip>
            </a:pPr>
            <a:r>
              <a:rPr lang="en-US" smtClean="0"/>
              <a:t>most visible weather occurs in the troposphere</a:t>
            </a:r>
          </a:p>
        </p:txBody>
      </p:sp>
      <p:sp>
        <p:nvSpPr>
          <p:cNvPr id="440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0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037" name="Rectangle 4"/>
          <p:cNvSpPr>
            <a:spLocks noGrp="1" noChangeArrowheads="1"/>
          </p:cNvSpPr>
          <p:nvPr>
            <p:ph type="title"/>
          </p:nvPr>
        </p:nvSpPr>
        <p:spPr bwMode="auto">
          <a:xfrm>
            <a:off x="558800" y="558800"/>
            <a:ext cx="11684000" cy="217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troposphere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60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608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60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1" grpId="0" build="p" bldLvl="5"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619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619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8243" name="Picture 3"/>
          <p:cNvPicPr>
            <a:picLocks noChangeAspect="1" noChangeArrowheads="1"/>
          </p:cNvPicPr>
          <p:nvPr/>
        </p:nvPicPr>
        <p:blipFill>
          <a:blip r:embed="rId2"/>
          <a:srcRect/>
          <a:stretch>
            <a:fillRect/>
          </a:stretch>
        </p:blipFill>
        <p:spPr bwMode="auto">
          <a:xfrm>
            <a:off x="1330325" y="4114800"/>
            <a:ext cx="10328275" cy="4165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8244" name="Freeform 4"/>
          <p:cNvSpPr>
            <a:spLocks/>
          </p:cNvSpPr>
          <p:nvPr/>
        </p:nvSpPr>
        <p:spPr bwMode="auto">
          <a:xfrm>
            <a:off x="1981200" y="4694238"/>
            <a:ext cx="9398000" cy="3413125"/>
          </a:xfrm>
          <a:custGeom>
            <a:avLst/>
            <a:gdLst>
              <a:gd name="T0" fmla="*/ 2147483646 w 21568"/>
              <a:gd name="T1" fmla="*/ 2147483646 h 21569"/>
              <a:gd name="T2" fmla="*/ 2147483646 w 21568"/>
              <a:gd name="T3" fmla="*/ 2147483646 h 21569"/>
              <a:gd name="T4" fmla="*/ 2147483646 w 21568"/>
              <a:gd name="T5" fmla="*/ 2147483646 h 21569"/>
              <a:gd name="T6" fmla="*/ 2147483646 w 21568"/>
              <a:gd name="T7" fmla="*/ 2147483646 h 21569"/>
              <a:gd name="T8" fmla="*/ 2147483646 w 21568"/>
              <a:gd name="T9" fmla="*/ 2147483646 h 21569"/>
              <a:gd name="T10" fmla="*/ 2147483646 w 21568"/>
              <a:gd name="T11" fmla="*/ 2147483646 h 21569"/>
              <a:gd name="T12" fmla="*/ 2147483646 w 21568"/>
              <a:gd name="T13" fmla="*/ 2147483646 h 21569"/>
              <a:gd name="T14" fmla="*/ 2147483646 w 21568"/>
              <a:gd name="T15" fmla="*/ 2048594844 h 21569"/>
              <a:gd name="T16" fmla="*/ 2147483646 w 21568"/>
              <a:gd name="T17" fmla="*/ 776633498 h 21569"/>
              <a:gd name="T18" fmla="*/ 2147483646 w 21568"/>
              <a:gd name="T19" fmla="*/ 138674720 h 21569"/>
              <a:gd name="T20" fmla="*/ 2147483646 w 21568"/>
              <a:gd name="T21" fmla="*/ 138674720 h 21569"/>
              <a:gd name="T22" fmla="*/ 2147483646 w 21568"/>
              <a:gd name="T23" fmla="*/ 776633498 h 21569"/>
              <a:gd name="T24" fmla="*/ 2147483646 w 21568"/>
              <a:gd name="T25" fmla="*/ 2147483646 h 21569"/>
              <a:gd name="T26" fmla="*/ 2147483646 w 21568"/>
              <a:gd name="T27" fmla="*/ 2147483646 h 21569"/>
              <a:gd name="T28" fmla="*/ 2147483646 w 21568"/>
              <a:gd name="T29" fmla="*/ 2147483646 h 21569"/>
              <a:gd name="T30" fmla="*/ 2147483646 w 21568"/>
              <a:gd name="T31" fmla="*/ 2147483646 h 21569"/>
              <a:gd name="T32" fmla="*/ 2147483646 w 21568"/>
              <a:gd name="T33" fmla="*/ 2147483646 h 21569"/>
              <a:gd name="T34" fmla="*/ 2147483646 w 21568"/>
              <a:gd name="T35" fmla="*/ 2147483646 h 21569"/>
              <a:gd name="T36" fmla="*/ 2147483646 w 21568"/>
              <a:gd name="T37" fmla="*/ 2147483646 h 21569"/>
              <a:gd name="T38" fmla="*/ 2147483646 w 21568"/>
              <a:gd name="T39" fmla="*/ 2147483646 h 21569"/>
              <a:gd name="T40" fmla="*/ 2147483646 w 21568"/>
              <a:gd name="T41" fmla="*/ 2147483646 h 21569"/>
              <a:gd name="T42" fmla="*/ 2147483646 w 21568"/>
              <a:gd name="T43" fmla="*/ 2147483646 h 21569"/>
              <a:gd name="T44" fmla="*/ 2147483646 w 21568"/>
              <a:gd name="T45" fmla="*/ 2147483646 h 21569"/>
              <a:gd name="T46" fmla="*/ 2147483646 w 21568"/>
              <a:gd name="T47" fmla="*/ 2147483646 h 21569"/>
              <a:gd name="T48" fmla="*/ 2147483646 w 21568"/>
              <a:gd name="T49" fmla="*/ 2147483646 h 21569"/>
              <a:gd name="T50" fmla="*/ 2147483646 w 21568"/>
              <a:gd name="T51" fmla="*/ 2147483646 h 21569"/>
              <a:gd name="T52" fmla="*/ 2147483646 w 21568"/>
              <a:gd name="T53" fmla="*/ 2147483646 h 21569"/>
              <a:gd name="T54" fmla="*/ 2147483646 w 21568"/>
              <a:gd name="T55" fmla="*/ 2147483646 h 21569"/>
              <a:gd name="T56" fmla="*/ 2147483646 w 21568"/>
              <a:gd name="T57" fmla="*/ 2147483646 h 21569"/>
              <a:gd name="T58" fmla="*/ 2147483646 w 21568"/>
              <a:gd name="T59" fmla="*/ 2147483646 h 21569"/>
              <a:gd name="T60" fmla="*/ 2147483646 w 21568"/>
              <a:gd name="T61" fmla="*/ 2147483646 h 21569"/>
              <a:gd name="T62" fmla="*/ 2147483646 w 21568"/>
              <a:gd name="T63" fmla="*/ 2147483646 h 21569"/>
              <a:gd name="T64" fmla="*/ 2147483646 w 21568"/>
              <a:gd name="T65" fmla="*/ 2147483646 h 21569"/>
              <a:gd name="T66" fmla="*/ 2147483646 w 21568"/>
              <a:gd name="T67" fmla="*/ 2147483646 h 21569"/>
              <a:gd name="T68" fmla="*/ 2147483646 w 21568"/>
              <a:gd name="T69" fmla="*/ 2147483646 h 21569"/>
              <a:gd name="T70" fmla="*/ 2147483646 w 21568"/>
              <a:gd name="T71" fmla="*/ 2147483646 h 21569"/>
              <a:gd name="T72" fmla="*/ 2147483646 w 21568"/>
              <a:gd name="T73" fmla="*/ 2147483646 h 21569"/>
              <a:gd name="T74" fmla="*/ 2147483646 w 21568"/>
              <a:gd name="T75" fmla="*/ 2147483646 h 21569"/>
              <a:gd name="T76" fmla="*/ 2147483646 w 21568"/>
              <a:gd name="T77" fmla="*/ 2147483646 h 21569"/>
              <a:gd name="T78" fmla="*/ 2147483646 w 21568"/>
              <a:gd name="T79" fmla="*/ 2147483646 h 21569"/>
              <a:gd name="T80" fmla="*/ 2147483646 w 21568"/>
              <a:gd name="T81" fmla="*/ 2147483646 h 21569"/>
              <a:gd name="T82" fmla="*/ 2147483646 w 21568"/>
              <a:gd name="T83" fmla="*/ 2147483646 h 21569"/>
              <a:gd name="T84" fmla="*/ 2147483646 w 21568"/>
              <a:gd name="T85" fmla="*/ 2147483646 h 21569"/>
              <a:gd name="T86" fmla="*/ 2147483646 w 21568"/>
              <a:gd name="T87" fmla="*/ 2147483646 h 21569"/>
              <a:gd name="T88" fmla="*/ 2147483646 w 21568"/>
              <a:gd name="T89" fmla="*/ 2147483646 h 21569"/>
              <a:gd name="T90" fmla="*/ 2147483646 w 21568"/>
              <a:gd name="T91" fmla="*/ 2147483646 h 21569"/>
              <a:gd name="T92" fmla="*/ 2147483646 w 21568"/>
              <a:gd name="T93" fmla="*/ 2147483646 h 21569"/>
              <a:gd name="T94" fmla="*/ 2147483646 w 21568"/>
              <a:gd name="T95" fmla="*/ 2147483646 h 21569"/>
              <a:gd name="T96" fmla="*/ 2147483646 w 21568"/>
              <a:gd name="T97" fmla="*/ 2147483646 h 21569"/>
              <a:gd name="T98" fmla="*/ 2147483646 w 21568"/>
              <a:gd name="T99" fmla="*/ 2147483646 h 215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568" h="21569">
                <a:moveTo>
                  <a:pt x="1483" y="7166"/>
                </a:moveTo>
                <a:cubicBezTo>
                  <a:pt x="1300" y="7034"/>
                  <a:pt x="1117" y="7005"/>
                  <a:pt x="929" y="6765"/>
                </a:cubicBezTo>
                <a:cubicBezTo>
                  <a:pt x="731" y="6510"/>
                  <a:pt x="590" y="6224"/>
                  <a:pt x="434" y="5802"/>
                </a:cubicBezTo>
                <a:cubicBezTo>
                  <a:pt x="256" y="5322"/>
                  <a:pt x="89" y="4927"/>
                  <a:pt x="26" y="4277"/>
                </a:cubicBezTo>
                <a:cubicBezTo>
                  <a:pt x="-23" y="3778"/>
                  <a:pt x="-4" y="3288"/>
                  <a:pt x="84" y="2832"/>
                </a:cubicBezTo>
                <a:cubicBezTo>
                  <a:pt x="173" y="2367"/>
                  <a:pt x="333" y="2179"/>
                  <a:pt x="492" y="1869"/>
                </a:cubicBezTo>
                <a:cubicBezTo>
                  <a:pt x="681" y="1499"/>
                  <a:pt x="830" y="1217"/>
                  <a:pt x="1046" y="986"/>
                </a:cubicBezTo>
                <a:cubicBezTo>
                  <a:pt x="1317" y="694"/>
                  <a:pt x="1547" y="670"/>
                  <a:pt x="1833" y="504"/>
                </a:cubicBezTo>
                <a:cubicBezTo>
                  <a:pt x="2044" y="381"/>
                  <a:pt x="2202" y="263"/>
                  <a:pt x="2416" y="183"/>
                </a:cubicBezTo>
                <a:cubicBezTo>
                  <a:pt x="2699" y="76"/>
                  <a:pt x="2917" y="52"/>
                  <a:pt x="3203" y="22"/>
                </a:cubicBezTo>
                <a:cubicBezTo>
                  <a:pt x="3435" y="-1"/>
                  <a:pt x="3612" y="-13"/>
                  <a:pt x="3844" y="22"/>
                </a:cubicBezTo>
                <a:cubicBezTo>
                  <a:pt x="4035" y="52"/>
                  <a:pt x="4184" y="49"/>
                  <a:pt x="4369" y="183"/>
                </a:cubicBezTo>
                <a:cubicBezTo>
                  <a:pt x="4679" y="408"/>
                  <a:pt x="4911" y="684"/>
                  <a:pt x="5185" y="1146"/>
                </a:cubicBezTo>
                <a:cubicBezTo>
                  <a:pt x="5395" y="1502"/>
                  <a:pt x="5548" y="1836"/>
                  <a:pt x="5710" y="2350"/>
                </a:cubicBezTo>
                <a:cubicBezTo>
                  <a:pt x="5815" y="2685"/>
                  <a:pt x="5888" y="2978"/>
                  <a:pt x="5943" y="3394"/>
                </a:cubicBezTo>
                <a:cubicBezTo>
                  <a:pt x="5993" y="3779"/>
                  <a:pt x="5990" y="4107"/>
                  <a:pt x="6001" y="4517"/>
                </a:cubicBezTo>
                <a:cubicBezTo>
                  <a:pt x="6014" y="5011"/>
                  <a:pt x="6024" y="5392"/>
                  <a:pt x="6001" y="5882"/>
                </a:cubicBezTo>
                <a:cubicBezTo>
                  <a:pt x="5980" y="6329"/>
                  <a:pt x="5957" y="6683"/>
                  <a:pt x="5884" y="7086"/>
                </a:cubicBezTo>
                <a:cubicBezTo>
                  <a:pt x="5778" y="7677"/>
                  <a:pt x="5646" y="8061"/>
                  <a:pt x="5476" y="8531"/>
                </a:cubicBezTo>
                <a:cubicBezTo>
                  <a:pt x="5344" y="8897"/>
                  <a:pt x="5211" y="9076"/>
                  <a:pt x="5068" y="9414"/>
                </a:cubicBezTo>
                <a:cubicBezTo>
                  <a:pt x="4892" y="9830"/>
                  <a:pt x="4728" y="10088"/>
                  <a:pt x="4602" y="10618"/>
                </a:cubicBezTo>
                <a:cubicBezTo>
                  <a:pt x="4431" y="11336"/>
                  <a:pt x="4332" y="12011"/>
                  <a:pt x="4310" y="12865"/>
                </a:cubicBezTo>
                <a:cubicBezTo>
                  <a:pt x="4293" y="13569"/>
                  <a:pt x="4337" y="14166"/>
                  <a:pt x="4456" y="14791"/>
                </a:cubicBezTo>
                <a:cubicBezTo>
                  <a:pt x="4583" y="15459"/>
                  <a:pt x="4762" y="15856"/>
                  <a:pt x="4981" y="16317"/>
                </a:cubicBezTo>
                <a:cubicBezTo>
                  <a:pt x="5266" y="16914"/>
                  <a:pt x="5521" y="17239"/>
                  <a:pt x="5855" y="17601"/>
                </a:cubicBezTo>
                <a:cubicBezTo>
                  <a:pt x="6201" y="17975"/>
                  <a:pt x="6484" y="18088"/>
                  <a:pt x="6846" y="18323"/>
                </a:cubicBezTo>
                <a:cubicBezTo>
                  <a:pt x="7456" y="18719"/>
                  <a:pt x="7920" y="18993"/>
                  <a:pt x="8537" y="19286"/>
                </a:cubicBezTo>
                <a:cubicBezTo>
                  <a:pt x="8916" y="19466"/>
                  <a:pt x="9207" y="19523"/>
                  <a:pt x="9586" y="19688"/>
                </a:cubicBezTo>
                <a:cubicBezTo>
                  <a:pt x="10191" y="19949"/>
                  <a:pt x="10642" y="20243"/>
                  <a:pt x="11248" y="20490"/>
                </a:cubicBezTo>
                <a:cubicBezTo>
                  <a:pt x="11595" y="20632"/>
                  <a:pt x="11860" y="20699"/>
                  <a:pt x="12210" y="20811"/>
                </a:cubicBezTo>
                <a:cubicBezTo>
                  <a:pt x="12770" y="20992"/>
                  <a:pt x="13193" y="21152"/>
                  <a:pt x="13754" y="21293"/>
                </a:cubicBezTo>
                <a:cubicBezTo>
                  <a:pt x="14208" y="21407"/>
                  <a:pt x="14552" y="21490"/>
                  <a:pt x="15008" y="21534"/>
                </a:cubicBezTo>
                <a:cubicBezTo>
                  <a:pt x="15441" y="21575"/>
                  <a:pt x="15770" y="21587"/>
                  <a:pt x="16203" y="21534"/>
                </a:cubicBezTo>
                <a:cubicBezTo>
                  <a:pt x="16797" y="21461"/>
                  <a:pt x="17247" y="21362"/>
                  <a:pt x="17835" y="21133"/>
                </a:cubicBezTo>
                <a:cubicBezTo>
                  <a:pt x="18272" y="20962"/>
                  <a:pt x="18601" y="20777"/>
                  <a:pt x="19030" y="20490"/>
                </a:cubicBezTo>
                <a:cubicBezTo>
                  <a:pt x="19544" y="20147"/>
                  <a:pt x="19979" y="20102"/>
                  <a:pt x="20429" y="19367"/>
                </a:cubicBezTo>
                <a:cubicBezTo>
                  <a:pt x="20748" y="18847"/>
                  <a:pt x="20958" y="18221"/>
                  <a:pt x="21158" y="17360"/>
                </a:cubicBezTo>
                <a:cubicBezTo>
                  <a:pt x="21387" y="16374"/>
                  <a:pt x="21549" y="15471"/>
                  <a:pt x="21566" y="14310"/>
                </a:cubicBezTo>
                <a:cubicBezTo>
                  <a:pt x="21577" y="13565"/>
                  <a:pt x="21516" y="12915"/>
                  <a:pt x="21362" y="12303"/>
                </a:cubicBezTo>
                <a:cubicBezTo>
                  <a:pt x="21112" y="11309"/>
                  <a:pt x="20766" y="10860"/>
                  <a:pt x="20371" y="10297"/>
                </a:cubicBezTo>
                <a:cubicBezTo>
                  <a:pt x="19927" y="9664"/>
                  <a:pt x="19548" y="9394"/>
                  <a:pt x="19059" y="9093"/>
                </a:cubicBezTo>
                <a:cubicBezTo>
                  <a:pt x="18541" y="8772"/>
                  <a:pt x="18133" y="8614"/>
                  <a:pt x="17602" y="8611"/>
                </a:cubicBezTo>
                <a:cubicBezTo>
                  <a:pt x="17145" y="8609"/>
                  <a:pt x="16650" y="8846"/>
                  <a:pt x="16203" y="9093"/>
                </a:cubicBezTo>
                <a:cubicBezTo>
                  <a:pt x="15766" y="9333"/>
                  <a:pt x="15373" y="9318"/>
                  <a:pt x="15008" y="10618"/>
                </a:cubicBezTo>
                <a:cubicBezTo>
                  <a:pt x="14828" y="11257"/>
                  <a:pt x="14644" y="12522"/>
                  <a:pt x="14658" y="13347"/>
                </a:cubicBezTo>
                <a:cubicBezTo>
                  <a:pt x="14674" y="14312"/>
                  <a:pt x="14716" y="15353"/>
                  <a:pt x="14950" y="15915"/>
                </a:cubicBezTo>
                <a:cubicBezTo>
                  <a:pt x="15126" y="16341"/>
                  <a:pt x="15332" y="16431"/>
                  <a:pt x="15562" y="16638"/>
                </a:cubicBezTo>
                <a:cubicBezTo>
                  <a:pt x="16005" y="17038"/>
                  <a:pt x="16352" y="17294"/>
                  <a:pt x="16815" y="17440"/>
                </a:cubicBezTo>
                <a:cubicBezTo>
                  <a:pt x="17182" y="17556"/>
                  <a:pt x="17466" y="17509"/>
                  <a:pt x="17835" y="17440"/>
                </a:cubicBezTo>
                <a:cubicBezTo>
                  <a:pt x="18229" y="17367"/>
                  <a:pt x="18558" y="17171"/>
                  <a:pt x="18914" y="17039"/>
                </a:cubicBezTo>
              </a:path>
            </a:pathLst>
          </a:custGeom>
          <a:noFill/>
          <a:ln w="50800" cap="flat">
            <a:solidFill>
              <a:srgbClr val="D90B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sp>
        <p:nvSpPr>
          <p:cNvPr id="13619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aloft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38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9265" name="Rectangle 1"/>
          <p:cNvSpPr>
            <a:spLocks noGrp="1" noChangeArrowheads="1"/>
          </p:cNvSpPr>
          <p:nvPr>
            <p:ph type="body" idx="1"/>
          </p:nvPr>
        </p:nvSpPr>
        <p:spPr bwMode="auto">
          <a:xfrm>
            <a:off x="1346200" y="2679700"/>
            <a:ext cx="9779000" cy="567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increase in coriolis leads to lesser influence on the wind by the pressure gradient force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result is more of an apparent deflection to the right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is a veering wind</a:t>
            </a:r>
            <a:endParaRPr lang="en-US" smtClean="0">
              <a:latin typeface="Helvetica" panose="020B0604020202020204" pitchFamily="34" charset="0"/>
              <a:sym typeface="Helvetica" panose="020B0604020202020204" pitchFamily="34" charset="0"/>
            </a:endParaRPr>
          </a:p>
        </p:txBody>
      </p:sp>
      <p:sp>
        <p:nvSpPr>
          <p:cNvPr id="1372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72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926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722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aloft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926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926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392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5" grpId="0" build="p" bldLvl="5"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82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82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40291" name="Picture 3"/>
          <p:cNvPicPr>
            <a:picLocks noChangeAspect="1" noChangeArrowheads="1"/>
          </p:cNvPicPr>
          <p:nvPr/>
        </p:nvPicPr>
        <p:blipFill>
          <a:blip r:embed="rId2"/>
          <a:srcRect/>
          <a:stretch>
            <a:fillRect/>
          </a:stretch>
        </p:blipFill>
        <p:spPr bwMode="auto">
          <a:xfrm>
            <a:off x="3032125" y="5867400"/>
            <a:ext cx="6202363" cy="2501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0292" name="Freeform 4"/>
          <p:cNvSpPr>
            <a:spLocks/>
          </p:cNvSpPr>
          <p:nvPr/>
        </p:nvSpPr>
        <p:spPr bwMode="auto">
          <a:xfrm>
            <a:off x="3422650" y="6215063"/>
            <a:ext cx="5645150" cy="2049462"/>
          </a:xfrm>
          <a:custGeom>
            <a:avLst/>
            <a:gdLst>
              <a:gd name="T0" fmla="*/ 2147483646 w 21568"/>
              <a:gd name="T1" fmla="*/ 2147483646 h 21569"/>
              <a:gd name="T2" fmla="*/ 2147483646 w 21568"/>
              <a:gd name="T3" fmla="*/ 2147483646 h 21569"/>
              <a:gd name="T4" fmla="*/ 2147483646 w 21568"/>
              <a:gd name="T5" fmla="*/ 2147483646 h 21569"/>
              <a:gd name="T6" fmla="*/ 466186056 w 21568"/>
              <a:gd name="T7" fmla="*/ 2147483646 h 21569"/>
              <a:gd name="T8" fmla="*/ 1506181927 w 21568"/>
              <a:gd name="T9" fmla="*/ 2147483646 h 21569"/>
              <a:gd name="T10" fmla="*/ 2147483646 w 21568"/>
              <a:gd name="T11" fmla="*/ 1614545811 h 21569"/>
              <a:gd name="T12" fmla="*/ 2147483646 w 21568"/>
              <a:gd name="T13" fmla="*/ 857029441 h 21569"/>
              <a:gd name="T14" fmla="*/ 2147483646 w 21568"/>
              <a:gd name="T15" fmla="*/ 443529270 h 21569"/>
              <a:gd name="T16" fmla="*/ 2147483646 w 21568"/>
              <a:gd name="T17" fmla="*/ 168148337 h 21569"/>
              <a:gd name="T18" fmla="*/ 2147483646 w 21568"/>
              <a:gd name="T19" fmla="*/ 30029098 h 21569"/>
              <a:gd name="T20" fmla="*/ 2147483646 w 21568"/>
              <a:gd name="T21" fmla="*/ 30029098 h 21569"/>
              <a:gd name="T22" fmla="*/ 2147483646 w 21568"/>
              <a:gd name="T23" fmla="*/ 168148337 h 21569"/>
              <a:gd name="T24" fmla="*/ 2147483646 w 21568"/>
              <a:gd name="T25" fmla="*/ 994291040 h 21569"/>
              <a:gd name="T26" fmla="*/ 2147483646 w 21568"/>
              <a:gd name="T27" fmla="*/ 2027188342 h 21569"/>
              <a:gd name="T28" fmla="*/ 2147483646 w 21568"/>
              <a:gd name="T29" fmla="*/ 2147483646 h 21569"/>
              <a:gd name="T30" fmla="*/ 2147483646 w 21568"/>
              <a:gd name="T31" fmla="*/ 2147483646 h 21569"/>
              <a:gd name="T32" fmla="*/ 2147483646 w 21568"/>
              <a:gd name="T33" fmla="*/ 2147483646 h 21569"/>
              <a:gd name="T34" fmla="*/ 2147483646 w 21568"/>
              <a:gd name="T35" fmla="*/ 2147483646 h 21569"/>
              <a:gd name="T36" fmla="*/ 2147483646 w 21568"/>
              <a:gd name="T37" fmla="*/ 2147483646 h 21569"/>
              <a:gd name="T38" fmla="*/ 2147483646 w 21568"/>
              <a:gd name="T39" fmla="*/ 2147483646 h 21569"/>
              <a:gd name="T40" fmla="*/ 2147483646 w 21568"/>
              <a:gd name="T41" fmla="*/ 2147483646 h 21569"/>
              <a:gd name="T42" fmla="*/ 2147483646 w 21568"/>
              <a:gd name="T43" fmla="*/ 2147483646 h 21569"/>
              <a:gd name="T44" fmla="*/ 2147483646 w 21568"/>
              <a:gd name="T45" fmla="*/ 2147483646 h 21569"/>
              <a:gd name="T46" fmla="*/ 2147483646 w 21568"/>
              <a:gd name="T47" fmla="*/ 2147483646 h 21569"/>
              <a:gd name="T48" fmla="*/ 2147483646 w 21568"/>
              <a:gd name="T49" fmla="*/ 2147483646 h 21569"/>
              <a:gd name="T50" fmla="*/ 2147483646 w 21568"/>
              <a:gd name="T51" fmla="*/ 2147483646 h 21569"/>
              <a:gd name="T52" fmla="*/ 2147483646 w 21568"/>
              <a:gd name="T53" fmla="*/ 2147483646 h 21569"/>
              <a:gd name="T54" fmla="*/ 2147483646 w 21568"/>
              <a:gd name="T55" fmla="*/ 2147483646 h 21569"/>
              <a:gd name="T56" fmla="*/ 2147483646 w 21568"/>
              <a:gd name="T57" fmla="*/ 2147483646 h 21569"/>
              <a:gd name="T58" fmla="*/ 2147483646 w 21568"/>
              <a:gd name="T59" fmla="*/ 2147483646 h 21569"/>
              <a:gd name="T60" fmla="*/ 2147483646 w 21568"/>
              <a:gd name="T61" fmla="*/ 2147483646 h 21569"/>
              <a:gd name="T62" fmla="*/ 2147483646 w 21568"/>
              <a:gd name="T63" fmla="*/ 2147483646 h 21569"/>
              <a:gd name="T64" fmla="*/ 2147483646 w 21568"/>
              <a:gd name="T65" fmla="*/ 2147483646 h 21569"/>
              <a:gd name="T66" fmla="*/ 2147483646 w 21568"/>
              <a:gd name="T67" fmla="*/ 2147483646 h 21569"/>
              <a:gd name="T68" fmla="*/ 2147483646 w 21568"/>
              <a:gd name="T69" fmla="*/ 2147483646 h 21569"/>
              <a:gd name="T70" fmla="*/ 2147483646 w 21568"/>
              <a:gd name="T71" fmla="*/ 2147483646 h 21569"/>
              <a:gd name="T72" fmla="*/ 2147483646 w 21568"/>
              <a:gd name="T73" fmla="*/ 2147483646 h 21569"/>
              <a:gd name="T74" fmla="*/ 2147483646 w 21568"/>
              <a:gd name="T75" fmla="*/ 2147483646 h 21569"/>
              <a:gd name="T76" fmla="*/ 2147483646 w 21568"/>
              <a:gd name="T77" fmla="*/ 2147483646 h 21569"/>
              <a:gd name="T78" fmla="*/ 2147483646 w 21568"/>
              <a:gd name="T79" fmla="*/ 2147483646 h 21569"/>
              <a:gd name="T80" fmla="*/ 2147483646 w 21568"/>
              <a:gd name="T81" fmla="*/ 2147483646 h 21569"/>
              <a:gd name="T82" fmla="*/ 2147483646 w 21568"/>
              <a:gd name="T83" fmla="*/ 2147483646 h 21569"/>
              <a:gd name="T84" fmla="*/ 2147483646 w 21568"/>
              <a:gd name="T85" fmla="*/ 2147483646 h 21569"/>
              <a:gd name="T86" fmla="*/ 2147483646 w 21568"/>
              <a:gd name="T87" fmla="*/ 2147483646 h 21569"/>
              <a:gd name="T88" fmla="*/ 2147483646 w 21568"/>
              <a:gd name="T89" fmla="*/ 2147483646 h 21569"/>
              <a:gd name="T90" fmla="*/ 2147483646 w 21568"/>
              <a:gd name="T91" fmla="*/ 2147483646 h 21569"/>
              <a:gd name="T92" fmla="*/ 2147483646 w 21568"/>
              <a:gd name="T93" fmla="*/ 2147483646 h 21569"/>
              <a:gd name="T94" fmla="*/ 2147483646 w 21568"/>
              <a:gd name="T95" fmla="*/ 2147483646 h 21569"/>
              <a:gd name="T96" fmla="*/ 2147483646 w 21568"/>
              <a:gd name="T97" fmla="*/ 2147483646 h 21569"/>
              <a:gd name="T98" fmla="*/ 2147483646 w 21568"/>
              <a:gd name="T99" fmla="*/ 2147483646 h 215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568" h="21569">
                <a:moveTo>
                  <a:pt x="1483" y="7166"/>
                </a:moveTo>
                <a:cubicBezTo>
                  <a:pt x="1300" y="7034"/>
                  <a:pt x="1117" y="7005"/>
                  <a:pt x="929" y="6765"/>
                </a:cubicBezTo>
                <a:cubicBezTo>
                  <a:pt x="731" y="6510"/>
                  <a:pt x="590" y="6224"/>
                  <a:pt x="434" y="5802"/>
                </a:cubicBezTo>
                <a:cubicBezTo>
                  <a:pt x="256" y="5322"/>
                  <a:pt x="89" y="4927"/>
                  <a:pt x="26" y="4277"/>
                </a:cubicBezTo>
                <a:cubicBezTo>
                  <a:pt x="-23" y="3778"/>
                  <a:pt x="-4" y="3288"/>
                  <a:pt x="84" y="2832"/>
                </a:cubicBezTo>
                <a:cubicBezTo>
                  <a:pt x="173" y="2367"/>
                  <a:pt x="333" y="2179"/>
                  <a:pt x="492" y="1869"/>
                </a:cubicBezTo>
                <a:cubicBezTo>
                  <a:pt x="681" y="1499"/>
                  <a:pt x="830" y="1217"/>
                  <a:pt x="1046" y="986"/>
                </a:cubicBezTo>
                <a:cubicBezTo>
                  <a:pt x="1317" y="694"/>
                  <a:pt x="1547" y="670"/>
                  <a:pt x="1833" y="504"/>
                </a:cubicBezTo>
                <a:cubicBezTo>
                  <a:pt x="2044" y="381"/>
                  <a:pt x="2202" y="263"/>
                  <a:pt x="2416" y="183"/>
                </a:cubicBezTo>
                <a:cubicBezTo>
                  <a:pt x="2699" y="76"/>
                  <a:pt x="2917" y="52"/>
                  <a:pt x="3203" y="22"/>
                </a:cubicBezTo>
                <a:cubicBezTo>
                  <a:pt x="3435" y="-1"/>
                  <a:pt x="3612" y="-13"/>
                  <a:pt x="3844" y="22"/>
                </a:cubicBezTo>
                <a:cubicBezTo>
                  <a:pt x="4035" y="52"/>
                  <a:pt x="4184" y="49"/>
                  <a:pt x="4369" y="183"/>
                </a:cubicBezTo>
                <a:cubicBezTo>
                  <a:pt x="4679" y="408"/>
                  <a:pt x="4911" y="684"/>
                  <a:pt x="5185" y="1146"/>
                </a:cubicBezTo>
                <a:cubicBezTo>
                  <a:pt x="5395" y="1502"/>
                  <a:pt x="5548" y="1836"/>
                  <a:pt x="5710" y="2350"/>
                </a:cubicBezTo>
                <a:cubicBezTo>
                  <a:pt x="5815" y="2685"/>
                  <a:pt x="5888" y="2978"/>
                  <a:pt x="5943" y="3394"/>
                </a:cubicBezTo>
                <a:cubicBezTo>
                  <a:pt x="5993" y="3779"/>
                  <a:pt x="5990" y="4107"/>
                  <a:pt x="6001" y="4517"/>
                </a:cubicBezTo>
                <a:cubicBezTo>
                  <a:pt x="6014" y="5011"/>
                  <a:pt x="6024" y="5392"/>
                  <a:pt x="6001" y="5882"/>
                </a:cubicBezTo>
                <a:cubicBezTo>
                  <a:pt x="5980" y="6329"/>
                  <a:pt x="5957" y="6683"/>
                  <a:pt x="5884" y="7086"/>
                </a:cubicBezTo>
                <a:cubicBezTo>
                  <a:pt x="5778" y="7677"/>
                  <a:pt x="5646" y="8061"/>
                  <a:pt x="5476" y="8531"/>
                </a:cubicBezTo>
                <a:cubicBezTo>
                  <a:pt x="5344" y="8897"/>
                  <a:pt x="5211" y="9076"/>
                  <a:pt x="5068" y="9414"/>
                </a:cubicBezTo>
                <a:cubicBezTo>
                  <a:pt x="4892" y="9830"/>
                  <a:pt x="4728" y="10088"/>
                  <a:pt x="4602" y="10618"/>
                </a:cubicBezTo>
                <a:cubicBezTo>
                  <a:pt x="4431" y="11336"/>
                  <a:pt x="4332" y="12011"/>
                  <a:pt x="4310" y="12865"/>
                </a:cubicBezTo>
                <a:cubicBezTo>
                  <a:pt x="4293" y="13569"/>
                  <a:pt x="4337" y="14166"/>
                  <a:pt x="4456" y="14791"/>
                </a:cubicBezTo>
                <a:cubicBezTo>
                  <a:pt x="4583" y="15459"/>
                  <a:pt x="4762" y="15856"/>
                  <a:pt x="4981" y="16317"/>
                </a:cubicBezTo>
                <a:cubicBezTo>
                  <a:pt x="5266" y="16914"/>
                  <a:pt x="5521" y="17239"/>
                  <a:pt x="5855" y="17601"/>
                </a:cubicBezTo>
                <a:cubicBezTo>
                  <a:pt x="6201" y="17975"/>
                  <a:pt x="6484" y="18088"/>
                  <a:pt x="6846" y="18323"/>
                </a:cubicBezTo>
                <a:cubicBezTo>
                  <a:pt x="7456" y="18719"/>
                  <a:pt x="7920" y="18993"/>
                  <a:pt x="8537" y="19286"/>
                </a:cubicBezTo>
                <a:cubicBezTo>
                  <a:pt x="8916" y="19466"/>
                  <a:pt x="9207" y="19523"/>
                  <a:pt x="9586" y="19688"/>
                </a:cubicBezTo>
                <a:cubicBezTo>
                  <a:pt x="10191" y="19949"/>
                  <a:pt x="10642" y="20243"/>
                  <a:pt x="11248" y="20490"/>
                </a:cubicBezTo>
                <a:cubicBezTo>
                  <a:pt x="11595" y="20632"/>
                  <a:pt x="11860" y="20699"/>
                  <a:pt x="12210" y="20811"/>
                </a:cubicBezTo>
                <a:cubicBezTo>
                  <a:pt x="12770" y="20992"/>
                  <a:pt x="13193" y="21152"/>
                  <a:pt x="13754" y="21293"/>
                </a:cubicBezTo>
                <a:cubicBezTo>
                  <a:pt x="14208" y="21407"/>
                  <a:pt x="14552" y="21490"/>
                  <a:pt x="15008" y="21534"/>
                </a:cubicBezTo>
                <a:cubicBezTo>
                  <a:pt x="15441" y="21575"/>
                  <a:pt x="15770" y="21587"/>
                  <a:pt x="16203" y="21534"/>
                </a:cubicBezTo>
                <a:cubicBezTo>
                  <a:pt x="16797" y="21461"/>
                  <a:pt x="17247" y="21362"/>
                  <a:pt x="17835" y="21133"/>
                </a:cubicBezTo>
                <a:cubicBezTo>
                  <a:pt x="18272" y="20962"/>
                  <a:pt x="18601" y="20777"/>
                  <a:pt x="19030" y="20490"/>
                </a:cubicBezTo>
                <a:cubicBezTo>
                  <a:pt x="19544" y="20147"/>
                  <a:pt x="19979" y="20102"/>
                  <a:pt x="20429" y="19367"/>
                </a:cubicBezTo>
                <a:cubicBezTo>
                  <a:pt x="20748" y="18847"/>
                  <a:pt x="20958" y="18221"/>
                  <a:pt x="21158" y="17360"/>
                </a:cubicBezTo>
                <a:cubicBezTo>
                  <a:pt x="21387" y="16374"/>
                  <a:pt x="21549" y="15471"/>
                  <a:pt x="21566" y="14310"/>
                </a:cubicBezTo>
                <a:cubicBezTo>
                  <a:pt x="21577" y="13565"/>
                  <a:pt x="21516" y="12915"/>
                  <a:pt x="21362" y="12303"/>
                </a:cubicBezTo>
                <a:cubicBezTo>
                  <a:pt x="21112" y="11309"/>
                  <a:pt x="20766" y="10860"/>
                  <a:pt x="20371" y="10297"/>
                </a:cubicBezTo>
                <a:cubicBezTo>
                  <a:pt x="19927" y="9664"/>
                  <a:pt x="19548" y="9394"/>
                  <a:pt x="19059" y="9093"/>
                </a:cubicBezTo>
                <a:cubicBezTo>
                  <a:pt x="18541" y="8772"/>
                  <a:pt x="18133" y="8614"/>
                  <a:pt x="17602" y="8611"/>
                </a:cubicBezTo>
                <a:cubicBezTo>
                  <a:pt x="17145" y="8609"/>
                  <a:pt x="16650" y="8846"/>
                  <a:pt x="16203" y="9093"/>
                </a:cubicBezTo>
                <a:cubicBezTo>
                  <a:pt x="15766" y="9333"/>
                  <a:pt x="15373" y="9318"/>
                  <a:pt x="15008" y="10618"/>
                </a:cubicBezTo>
                <a:cubicBezTo>
                  <a:pt x="14828" y="11257"/>
                  <a:pt x="14644" y="12522"/>
                  <a:pt x="14658" y="13347"/>
                </a:cubicBezTo>
                <a:cubicBezTo>
                  <a:pt x="14674" y="14312"/>
                  <a:pt x="14716" y="15353"/>
                  <a:pt x="14950" y="15915"/>
                </a:cubicBezTo>
                <a:cubicBezTo>
                  <a:pt x="15126" y="16341"/>
                  <a:pt x="15332" y="16431"/>
                  <a:pt x="15562" y="16638"/>
                </a:cubicBezTo>
                <a:cubicBezTo>
                  <a:pt x="16005" y="17038"/>
                  <a:pt x="16352" y="17294"/>
                  <a:pt x="16815" y="17440"/>
                </a:cubicBezTo>
                <a:cubicBezTo>
                  <a:pt x="17182" y="17556"/>
                  <a:pt x="17466" y="17509"/>
                  <a:pt x="17835" y="17440"/>
                </a:cubicBezTo>
                <a:cubicBezTo>
                  <a:pt x="18229" y="17367"/>
                  <a:pt x="18558" y="17171"/>
                  <a:pt x="18914" y="17039"/>
                </a:cubicBezTo>
              </a:path>
            </a:pathLst>
          </a:custGeom>
          <a:noFill/>
          <a:ln w="50800" cap="flat">
            <a:solidFill>
              <a:srgbClr val="D90B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pic>
        <p:nvPicPr>
          <p:cNvPr id="140293" name="Picture 5"/>
          <p:cNvPicPr>
            <a:picLocks noChangeAspect="1" noChangeArrowheads="1"/>
          </p:cNvPicPr>
          <p:nvPr/>
        </p:nvPicPr>
        <p:blipFill>
          <a:blip r:embed="rId2"/>
          <a:srcRect/>
          <a:stretch>
            <a:fillRect/>
          </a:stretch>
        </p:blipFill>
        <p:spPr bwMode="auto">
          <a:xfrm>
            <a:off x="3289300" y="3157538"/>
            <a:ext cx="5676900" cy="2290762"/>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0294" name="Freeform 6"/>
          <p:cNvSpPr>
            <a:spLocks/>
          </p:cNvSpPr>
          <p:nvPr/>
        </p:nvSpPr>
        <p:spPr bwMode="auto">
          <a:xfrm>
            <a:off x="3406775" y="2968625"/>
            <a:ext cx="4386263" cy="1690688"/>
          </a:xfrm>
          <a:custGeom>
            <a:avLst/>
            <a:gdLst>
              <a:gd name="T0" fmla="*/ 2147483646 w 21573"/>
              <a:gd name="T1" fmla="*/ 2147483646 h 21572"/>
              <a:gd name="T2" fmla="*/ 2147483646 w 21573"/>
              <a:gd name="T3" fmla="*/ 2147483646 h 21572"/>
              <a:gd name="T4" fmla="*/ 2147483646 w 21573"/>
              <a:gd name="T5" fmla="*/ 2147483646 h 21572"/>
              <a:gd name="T6" fmla="*/ 2147483646 w 21573"/>
              <a:gd name="T7" fmla="*/ 2147483646 h 21572"/>
              <a:gd name="T8" fmla="*/ 353041816 w 21573"/>
              <a:gd name="T9" fmla="*/ 2147483646 h 21572"/>
              <a:gd name="T10" fmla="*/ 638782462 w 21573"/>
              <a:gd name="T11" fmla="*/ 2147483646 h 21572"/>
              <a:gd name="T12" fmla="*/ 2147483646 w 21573"/>
              <a:gd name="T13" fmla="*/ 1937213619 h 21572"/>
              <a:gd name="T14" fmla="*/ 2147483646 w 21573"/>
              <a:gd name="T15" fmla="*/ 1336408217 h 21572"/>
              <a:gd name="T16" fmla="*/ 2147483646 w 21573"/>
              <a:gd name="T17" fmla="*/ 907464244 h 21572"/>
              <a:gd name="T18" fmla="*/ 2147483646 w 21573"/>
              <a:gd name="T19" fmla="*/ 435682350 h 21572"/>
              <a:gd name="T20" fmla="*/ 2147483646 w 21573"/>
              <a:gd name="T21" fmla="*/ 92432559 h 21572"/>
              <a:gd name="T22" fmla="*/ 2147483646 w 21573"/>
              <a:gd name="T23" fmla="*/ 6259198 h 21572"/>
              <a:gd name="T24" fmla="*/ 2147483646 w 21573"/>
              <a:gd name="T25" fmla="*/ 135276593 h 21572"/>
              <a:gd name="T26" fmla="*/ 2147483646 w 21573"/>
              <a:gd name="T27" fmla="*/ 435682350 h 21572"/>
              <a:gd name="T28" fmla="*/ 2147483646 w 21573"/>
              <a:gd name="T29" fmla="*/ 778926029 h 21572"/>
              <a:gd name="T30" fmla="*/ 2147483646 w 21573"/>
              <a:gd name="T31" fmla="*/ 1250714036 h 21572"/>
              <a:gd name="T32" fmla="*/ 2147483646 w 21573"/>
              <a:gd name="T33" fmla="*/ 2147483646 h 21572"/>
              <a:gd name="T34" fmla="*/ 2147483646 w 21573"/>
              <a:gd name="T35" fmla="*/ 2147483646 h 21572"/>
              <a:gd name="T36" fmla="*/ 2147483646 w 21573"/>
              <a:gd name="T37" fmla="*/ 2147483646 h 21572"/>
              <a:gd name="T38" fmla="*/ 2147483646 w 21573"/>
              <a:gd name="T39" fmla="*/ 2147483646 h 21572"/>
              <a:gd name="T40" fmla="*/ 2147483646 w 21573"/>
              <a:gd name="T41" fmla="*/ 2147483646 h 21572"/>
              <a:gd name="T42" fmla="*/ 2147483646 w 21573"/>
              <a:gd name="T43" fmla="*/ 2147483646 h 21572"/>
              <a:gd name="T44" fmla="*/ 2147483646 w 21573"/>
              <a:gd name="T45" fmla="*/ 2147483646 h 21572"/>
              <a:gd name="T46" fmla="*/ 2147483646 w 21573"/>
              <a:gd name="T47" fmla="*/ 2147483646 h 21572"/>
              <a:gd name="T48" fmla="*/ 2147483646 w 21573"/>
              <a:gd name="T49" fmla="*/ 2147483646 h 21572"/>
              <a:gd name="T50" fmla="*/ 2147483646 w 21573"/>
              <a:gd name="T51" fmla="*/ 2147483646 h 21572"/>
              <a:gd name="T52" fmla="*/ 2147483646 w 21573"/>
              <a:gd name="T53" fmla="*/ 2147483646 h 21572"/>
              <a:gd name="T54" fmla="*/ 2147483646 w 21573"/>
              <a:gd name="T55" fmla="*/ 2147483646 h 21572"/>
              <a:gd name="T56" fmla="*/ 2147483646 w 21573"/>
              <a:gd name="T57" fmla="*/ 2147483646 h 215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573" h="21572">
                <a:moveTo>
                  <a:pt x="1931" y="11053"/>
                </a:moveTo>
                <a:cubicBezTo>
                  <a:pt x="1761" y="10964"/>
                  <a:pt x="1598" y="10924"/>
                  <a:pt x="1415" y="10785"/>
                </a:cubicBezTo>
                <a:cubicBezTo>
                  <a:pt x="1185" y="10610"/>
                  <a:pt x="1011" y="10444"/>
                  <a:pt x="797" y="10161"/>
                </a:cubicBezTo>
                <a:cubicBezTo>
                  <a:pt x="613" y="9917"/>
                  <a:pt x="456" y="9751"/>
                  <a:pt x="317" y="9359"/>
                </a:cubicBezTo>
                <a:cubicBezTo>
                  <a:pt x="174" y="8959"/>
                  <a:pt x="89" y="8552"/>
                  <a:pt x="42" y="8022"/>
                </a:cubicBezTo>
                <a:cubicBezTo>
                  <a:pt x="-27" y="7242"/>
                  <a:pt x="-7" y="6567"/>
                  <a:pt x="76" y="5794"/>
                </a:cubicBezTo>
                <a:cubicBezTo>
                  <a:pt x="152" y="5088"/>
                  <a:pt x="284" y="4600"/>
                  <a:pt x="454" y="4011"/>
                </a:cubicBezTo>
                <a:cubicBezTo>
                  <a:pt x="602" y="3501"/>
                  <a:pt x="749" y="3186"/>
                  <a:pt x="935" y="2763"/>
                </a:cubicBezTo>
                <a:cubicBezTo>
                  <a:pt x="1088" y="2414"/>
                  <a:pt x="1206" y="2145"/>
                  <a:pt x="1381" y="1872"/>
                </a:cubicBezTo>
                <a:cubicBezTo>
                  <a:pt x="1639" y="1470"/>
                  <a:pt x="1965" y="1159"/>
                  <a:pt x="2549" y="892"/>
                </a:cubicBezTo>
                <a:cubicBezTo>
                  <a:pt x="3099" y="640"/>
                  <a:pt x="3991" y="179"/>
                  <a:pt x="4540" y="179"/>
                </a:cubicBezTo>
                <a:cubicBezTo>
                  <a:pt x="5176" y="179"/>
                  <a:pt x="5656" y="-13"/>
                  <a:pt x="6292" y="0"/>
                </a:cubicBezTo>
                <a:cubicBezTo>
                  <a:pt x="6965" y="15"/>
                  <a:pt x="7477" y="79"/>
                  <a:pt x="8146" y="268"/>
                </a:cubicBezTo>
                <a:cubicBezTo>
                  <a:pt x="8685" y="420"/>
                  <a:pt x="9095" y="571"/>
                  <a:pt x="9623" y="892"/>
                </a:cubicBezTo>
                <a:cubicBezTo>
                  <a:pt x="9952" y="1092"/>
                  <a:pt x="10199" y="1292"/>
                  <a:pt x="10515" y="1605"/>
                </a:cubicBezTo>
                <a:cubicBezTo>
                  <a:pt x="10823" y="1909"/>
                  <a:pt x="11049" y="2189"/>
                  <a:pt x="11340" y="2585"/>
                </a:cubicBezTo>
                <a:cubicBezTo>
                  <a:pt x="11814" y="3232"/>
                  <a:pt x="12157" y="3804"/>
                  <a:pt x="12610" y="4546"/>
                </a:cubicBezTo>
                <a:cubicBezTo>
                  <a:pt x="13028" y="5230"/>
                  <a:pt x="13351" y="5728"/>
                  <a:pt x="13743" y="6507"/>
                </a:cubicBezTo>
                <a:cubicBezTo>
                  <a:pt x="14164" y="7342"/>
                  <a:pt x="14463" y="8045"/>
                  <a:pt x="14842" y="9003"/>
                </a:cubicBezTo>
                <a:cubicBezTo>
                  <a:pt x="15171" y="9832"/>
                  <a:pt x="15406" y="10499"/>
                  <a:pt x="15701" y="11409"/>
                </a:cubicBezTo>
                <a:cubicBezTo>
                  <a:pt x="16044" y="12467"/>
                  <a:pt x="15981" y="12143"/>
                  <a:pt x="16285" y="13281"/>
                </a:cubicBezTo>
                <a:cubicBezTo>
                  <a:pt x="16485" y="14033"/>
                  <a:pt x="16636" y="14663"/>
                  <a:pt x="16834" y="15420"/>
                </a:cubicBezTo>
                <a:cubicBezTo>
                  <a:pt x="16999" y="16051"/>
                  <a:pt x="17085" y="16387"/>
                  <a:pt x="17246" y="17024"/>
                </a:cubicBezTo>
                <a:cubicBezTo>
                  <a:pt x="17341" y="17400"/>
                  <a:pt x="17771" y="18780"/>
                  <a:pt x="17899" y="19074"/>
                </a:cubicBezTo>
                <a:cubicBezTo>
                  <a:pt x="18129" y="19605"/>
                  <a:pt x="18330" y="19931"/>
                  <a:pt x="18620" y="20233"/>
                </a:cubicBezTo>
                <a:cubicBezTo>
                  <a:pt x="18854" y="20477"/>
                  <a:pt x="19031" y="20664"/>
                  <a:pt x="19272" y="20857"/>
                </a:cubicBezTo>
                <a:cubicBezTo>
                  <a:pt x="19567" y="21092"/>
                  <a:pt x="19793" y="21248"/>
                  <a:pt x="20096" y="21392"/>
                </a:cubicBezTo>
                <a:cubicBezTo>
                  <a:pt x="20306" y="21491"/>
                  <a:pt x="20467" y="21559"/>
                  <a:pt x="20680" y="21570"/>
                </a:cubicBezTo>
                <a:cubicBezTo>
                  <a:pt x="21005" y="21587"/>
                  <a:pt x="21278" y="21451"/>
                  <a:pt x="21573" y="21392"/>
                </a:cubicBezTo>
              </a:path>
            </a:pathLst>
          </a:custGeom>
          <a:noFill/>
          <a:ln w="50800" cap="flat">
            <a:solidFill>
              <a:srgbClr val="D90B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sp>
        <p:nvSpPr>
          <p:cNvPr id="138248" name="Rectangle 7"/>
          <p:cNvSpPr>
            <a:spLocks/>
          </p:cNvSpPr>
          <p:nvPr/>
        </p:nvSpPr>
        <p:spPr bwMode="auto">
          <a:xfrm>
            <a:off x="4089400" y="4914900"/>
            <a:ext cx="12049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surface</a:t>
            </a:r>
          </a:p>
        </p:txBody>
      </p:sp>
      <p:sp>
        <p:nvSpPr>
          <p:cNvPr id="138249" name="Rectangle 8"/>
          <p:cNvSpPr>
            <a:spLocks/>
          </p:cNvSpPr>
          <p:nvPr/>
        </p:nvSpPr>
        <p:spPr bwMode="auto">
          <a:xfrm>
            <a:off x="4330700" y="8318500"/>
            <a:ext cx="7175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aloft</a:t>
            </a:r>
          </a:p>
        </p:txBody>
      </p:sp>
      <p:sp>
        <p:nvSpPr>
          <p:cNvPr id="138250" name="Rectangle 9"/>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surfaceandaloft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wipe(left)">
                                      <p:cBhvr>
                                        <p:cTn id="7" dur="500"/>
                                        <p:tgtEl>
                                          <p:spTgt spid="1402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292"/>
                                        </p:tgtEl>
                                        <p:attrNameLst>
                                          <p:attrName>style.visibility</p:attrName>
                                        </p:attrNameLst>
                                      </p:cBhvr>
                                      <p:to>
                                        <p:strVal val="visible"/>
                                      </p:to>
                                    </p:set>
                                    <p:animEffect transition="in" filter="wipe(left)">
                                      <p:cBhvr>
                                        <p:cTn id="12" dur="500"/>
                                        <p:tgtEl>
                                          <p:spTgt spid="140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animBg="1"/>
      <p:bldP spid="140294"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1313" name="Rectangle 1"/>
          <p:cNvSpPr>
            <a:spLocks noGrp="1" noChangeArrowheads="1"/>
          </p:cNvSpPr>
          <p:nvPr>
            <p:ph type="body" idx="1"/>
          </p:nvPr>
        </p:nvSpPr>
        <p:spPr bwMode="auto">
          <a:xfrm>
            <a:off x="1346200" y="2679700"/>
            <a:ext cx="9779000" cy="567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during a descent from aloft to the surface, the wind is seen to decrease in intensity and back</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during a climb from the surface to aloft, the wind is seen to increase in intensity and veer</a:t>
            </a:r>
            <a:endParaRPr lang="en-US" smtClean="0">
              <a:latin typeface="Helvetica" panose="020B0604020202020204" pitchFamily="34" charset="0"/>
              <a:sym typeface="Helvetica" panose="020B0604020202020204" pitchFamily="34" charset="0"/>
            </a:endParaRPr>
          </a:p>
        </p:txBody>
      </p:sp>
      <p:sp>
        <p:nvSpPr>
          <p:cNvPr id="1392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92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41316"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927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surfaceandaloft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4131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413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3" grpId="0" build="p" bldLvl="5"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02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02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2339"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global temperature differences create global atmospheric circulation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large scale prevailing winds, such as the northeastern trade winds in the tropics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pressure gradient force, coriolis force, centrifugal force all need to be considered</a:t>
            </a:r>
          </a:p>
        </p:txBody>
      </p:sp>
      <p:sp>
        <p:nvSpPr>
          <p:cNvPr id="14029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circulation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233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423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42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13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13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43363" name="Picture 3"/>
          <p:cNvPicPr>
            <a:picLocks noChangeArrowheads="1"/>
          </p:cNvPicPr>
          <p:nvPr/>
        </p:nvPicPr>
        <p:blipFill>
          <a:blip r:embed="rId2"/>
          <a:srcRect/>
          <a:stretch>
            <a:fillRect/>
          </a:stretch>
        </p:blipFill>
        <p:spPr bwMode="auto">
          <a:xfrm>
            <a:off x="5918200" y="3160713"/>
            <a:ext cx="5245100" cy="4940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43364" name="Picture 4"/>
          <p:cNvPicPr>
            <a:picLocks noChangeArrowheads="1"/>
          </p:cNvPicPr>
          <p:nvPr/>
        </p:nvPicPr>
        <p:blipFill>
          <a:blip r:embed="rId3"/>
          <a:srcRect/>
          <a:stretch>
            <a:fillRect/>
          </a:stretch>
        </p:blipFill>
        <p:spPr bwMode="auto">
          <a:xfrm>
            <a:off x="1941513" y="3155950"/>
            <a:ext cx="3022600" cy="4940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13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circulation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23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23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4387" name="Rectangle 3"/>
          <p:cNvSpPr>
            <a:spLocks/>
          </p:cNvSpPr>
          <p:nvPr/>
        </p:nvSpPr>
        <p:spPr bwMode="auto">
          <a:xfrm>
            <a:off x="1612900" y="3035300"/>
            <a:ext cx="9779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blows on shore during the day due to the convective circulation cycle started as warm air rises over the warmer land surface</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44388" name="Picture 4"/>
          <p:cNvPicPr>
            <a:picLocks noChangeArrowheads="1"/>
          </p:cNvPicPr>
          <p:nvPr/>
        </p:nvPicPr>
        <p:blipFill>
          <a:blip r:embed="rId3"/>
          <a:srcRect/>
          <a:stretch>
            <a:fillRect/>
          </a:stretch>
        </p:blipFill>
        <p:spPr bwMode="auto">
          <a:xfrm>
            <a:off x="2538413" y="4940300"/>
            <a:ext cx="7924800" cy="2971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23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seabreeze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43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33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33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45411" name="Picture 3"/>
          <p:cNvPicPr>
            <a:picLocks noChangeArrowheads="1"/>
          </p:cNvPicPr>
          <p:nvPr/>
        </p:nvPicPr>
        <p:blipFill>
          <a:blip r:embed="rId2"/>
          <a:srcRect/>
          <a:stretch>
            <a:fillRect/>
          </a:stretch>
        </p:blipFill>
        <p:spPr bwMode="auto">
          <a:xfrm>
            <a:off x="2576513" y="5168900"/>
            <a:ext cx="7835900" cy="2743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5412" name="Rectangle 4"/>
          <p:cNvSpPr>
            <a:spLocks/>
          </p:cNvSpPr>
          <p:nvPr/>
        </p:nvSpPr>
        <p:spPr bwMode="auto">
          <a:xfrm>
            <a:off x="1612900" y="3035300"/>
            <a:ext cx="9779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blows off shore during the night due to the convective circulation cycle started as warm air rises over the warmer water surface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4336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landbreeze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54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2"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43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43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6435" name="Rectangle 3"/>
          <p:cNvSpPr>
            <a:spLocks/>
          </p:cNvSpPr>
          <p:nvPr/>
        </p:nvSpPr>
        <p:spPr bwMode="auto">
          <a:xfrm>
            <a:off x="1612900" y="2832100"/>
            <a:ext cx="9779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blows down mountain slopes into valleys at night as the surface of the slopes are cooled</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46436" name="Picture 4"/>
          <p:cNvPicPr>
            <a:picLocks noChangeArrowheads="1"/>
          </p:cNvPicPr>
          <p:nvPr/>
        </p:nvPicPr>
        <p:blipFill>
          <a:blip r:embed="rId3"/>
          <a:srcRect/>
          <a:stretch>
            <a:fillRect/>
          </a:stretch>
        </p:blipFill>
        <p:spPr bwMode="auto">
          <a:xfrm>
            <a:off x="3370263" y="4692650"/>
            <a:ext cx="6261100" cy="3454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439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katabatic</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64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541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541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7459" name="Rectangle 3"/>
          <p:cNvSpPr>
            <a:spLocks/>
          </p:cNvSpPr>
          <p:nvPr/>
        </p:nvSpPr>
        <p:spPr bwMode="auto">
          <a:xfrm>
            <a:off x="1612900" y="2832100"/>
            <a:ext cx="9779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rises up mountain slopes out of valleys during the day as the surface of the slopes are heated</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47460" name="Picture 4"/>
          <p:cNvPicPr>
            <a:picLocks noChangeArrowheads="1"/>
          </p:cNvPicPr>
          <p:nvPr/>
        </p:nvPicPr>
        <p:blipFill>
          <a:blip r:embed="rId3"/>
          <a:srcRect/>
          <a:stretch>
            <a:fillRect/>
          </a:stretch>
        </p:blipFill>
        <p:spPr bwMode="auto">
          <a:xfrm>
            <a:off x="3263900" y="4670425"/>
            <a:ext cx="6464300" cy="3594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541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anabatic</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74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7105" name="Rectangle 1"/>
          <p:cNvSpPr>
            <a:spLocks noGrp="1" noChangeArrowheads="1"/>
          </p:cNvSpPr>
          <p:nvPr>
            <p:ph type="body" idx="1"/>
          </p:nvPr>
        </p:nvSpPr>
        <p:spPr bwMode="auto">
          <a:xfrm>
            <a:off x="1155700" y="3390900"/>
            <a:ext cx="105664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a ‘pause’ is a boundary between atmopsheric divisions</a:t>
            </a:r>
          </a:p>
          <a:p>
            <a:pPr eaLnBrk="1" hangingPunct="1">
              <a:buSzPct val="62000"/>
              <a:buFontTx/>
              <a:buBlip>
                <a:blip r:embed="rId2"/>
              </a:buBlip>
            </a:pPr>
            <a:r>
              <a:rPr lang="en-US" smtClean="0"/>
              <a:t>the </a:t>
            </a:r>
            <a:r>
              <a:rPr lang="en-US" b="1" smtClean="0"/>
              <a:t>tropopause</a:t>
            </a:r>
            <a:r>
              <a:rPr lang="en-US" smtClean="0"/>
              <a:t> divides the troposphere and the stratosphere above</a:t>
            </a:r>
          </a:p>
          <a:p>
            <a:pPr eaLnBrk="1" hangingPunct="1">
              <a:buSzPct val="62000"/>
              <a:buFontTx/>
              <a:buBlip>
                <a:blip r:embed="rId2"/>
              </a:buBlip>
            </a:pPr>
            <a:r>
              <a:rPr lang="en-US" smtClean="0"/>
              <a:t>characterized by a lowest temperature of -56°C</a:t>
            </a:r>
          </a:p>
        </p:txBody>
      </p:sp>
      <p:sp>
        <p:nvSpPr>
          <p:cNvPr id="450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0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061" name="Rectangle 4"/>
          <p:cNvSpPr>
            <a:spLocks noGrp="1" noChangeArrowheads="1"/>
          </p:cNvSpPr>
          <p:nvPr>
            <p:ph type="title"/>
          </p:nvPr>
        </p:nvSpPr>
        <p:spPr bwMode="auto">
          <a:xfrm>
            <a:off x="558800" y="571500"/>
            <a:ext cx="9474200" cy="217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tropopause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71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710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71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5" grpId="0" build="p" bldLvl="5"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64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64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8483" name="Rectangle 3"/>
          <p:cNvSpPr>
            <a:spLocks/>
          </p:cNvSpPr>
          <p:nvPr/>
        </p:nvSpPr>
        <p:spPr bwMode="auto">
          <a:xfrm>
            <a:off x="1066800" y="4419600"/>
            <a:ext cx="42418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blows down glacial slopes much like a katabatic wind due to the cold dense air cooled by the glacier</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48484" name="Picture 4"/>
          <p:cNvPicPr>
            <a:picLocks noChangeArrowheads="1"/>
          </p:cNvPicPr>
          <p:nvPr/>
        </p:nvPicPr>
        <p:blipFill>
          <a:blip r:embed="rId3"/>
          <a:srcRect/>
          <a:stretch>
            <a:fillRect/>
          </a:stretch>
        </p:blipFill>
        <p:spPr bwMode="auto">
          <a:xfrm>
            <a:off x="5705475" y="3714750"/>
            <a:ext cx="6261100" cy="4318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643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glacial</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84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74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74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9507"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gust</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a rapid and irregular fluctuation in the movement of air caused commonly by mechanical turbulence and convection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squall</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a sudden increase in wind strength of a greater intensity than a gust, usually caused by thunderstorm passage</a:t>
            </a:r>
          </a:p>
        </p:txBody>
      </p:sp>
      <p:sp>
        <p:nvSpPr>
          <p:cNvPr id="14746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shift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9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49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84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84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8484" name="Rectangle 3"/>
          <p:cNvSpPr>
            <a:spLocks noGrp="1" noChangeArrowheads="1"/>
          </p:cNvSpPr>
          <p:nvPr>
            <p:ph type="title"/>
          </p:nvPr>
        </p:nvSpPr>
        <p:spPr bwMode="auto">
          <a:xfrm>
            <a:off x="1435100" y="3403600"/>
            <a:ext cx="10134600" cy="2273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mtClean="0"/>
              <a:t>day</a:t>
            </a:r>
            <a:r>
              <a:rPr lang="en-US" smtClean="0">
                <a:latin typeface="Helvetica Neue" charset="0"/>
                <a:ea typeface="Helvetica Neue" charset="0"/>
                <a:cs typeface="Helvetica Neue" charset="0"/>
                <a:sym typeface="Helvetica Neue" charset="0"/>
              </a:rPr>
              <a:t>2</a:t>
            </a:r>
            <a:endParaRPr lang="en-US" smtClean="0">
              <a:latin typeface="Helvetica Neue" charset="0"/>
              <a:sym typeface="Helvetica Neue" charset="0"/>
            </a:endParaRPr>
          </a:p>
        </p:txBody>
      </p:sp>
      <p:sp>
        <p:nvSpPr>
          <p:cNvPr id="148485" name="Rectangle 4"/>
          <p:cNvSpPr>
            <a:spLocks noGrp="1" noChangeArrowheads="1"/>
          </p:cNvSpPr>
          <p:nvPr>
            <p:ph type="body" idx="1"/>
          </p:nvPr>
        </p:nvSpPr>
        <p:spPr bwMode="auto">
          <a:xfrm>
            <a:off x="1435100" y="5600700"/>
            <a:ext cx="10134600" cy="50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eaLnBrk="1" hangingPunct="1"/>
            <a:r>
              <a:rPr lang="en-US" smtClean="0"/>
              <a:t> met theory continuation, air masses, fronts</a:t>
            </a:r>
          </a:p>
        </p:txBody>
      </p:sp>
    </p:spTree>
  </p:cSld>
  <p:clrMapOvr>
    <a:masterClrMapping/>
  </p:clrMapOvr>
  <p:transition spd="med">
    <p:dissolv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95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95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9508" name="Rectangle 3"/>
          <p:cNvSpPr>
            <a:spLocks noGrp="1" noChangeArrowheads="1"/>
          </p:cNvSpPr>
          <p:nvPr>
            <p:ph type="body" idx="1"/>
          </p:nvPr>
        </p:nvSpPr>
        <p:spPr bwMode="auto">
          <a:xfrm>
            <a:off x="1638300" y="4330700"/>
            <a:ext cx="9715500" cy="223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eaLnBrk="1" hangingPunct="1"/>
            <a:r>
              <a:rPr lang="en-US" b="1" smtClean="0"/>
              <a:t>USING ALL AVAILABLE INFORMATION, WHAT IS THE DENSITY ALTITUDE (DALT) AT CALGARY INTERNATIONAL AIRPORT THIS MORNING, AT 1500Z?</a:t>
            </a:r>
            <a:endParaRPr lang="en-US" b="1" smtClean="0">
              <a:ea typeface="ヒラギノ角ゴ ProN W6" charset="0"/>
              <a:cs typeface="ヒラギノ角ゴ ProN W6" charset="0"/>
            </a:endParaRPr>
          </a:p>
        </p:txBody>
      </p:sp>
    </p:spTree>
  </p:cSld>
  <p:clrMapOvr>
    <a:masterClrMapping/>
  </p:clrMapOvr>
  <p:transition spd="slow">
    <p:dissolv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05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05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52579"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wind shear</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the tearing effect that can be experienced along the border of two zones which have different wind speeds and intensities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shear may severely impact aircraft performance, especially critical during take-off and landing</a:t>
            </a:r>
          </a:p>
        </p:txBody>
      </p:sp>
      <p:sp>
        <p:nvSpPr>
          <p:cNvPr id="1505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shear</a:t>
            </a:r>
            <a:endParaRPr lang="en-US" sz="4800" b="1" smtClean="0">
              <a:latin typeface="Helvetica Neue Medium" charset="0"/>
              <a:sym typeface="Helvetica Neue Medium" charset="0"/>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525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525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15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15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53603"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increased performance wind shear</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encountered with an increase in headwind or decrease in tailwind component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 approach, increased performance shear requires a net increase in power to maintain the ideal approach path</a:t>
            </a:r>
          </a:p>
        </p:txBody>
      </p:sp>
      <p:sp>
        <p:nvSpPr>
          <p:cNvPr id="1515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shear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536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53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25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25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54627" name="Picture 3"/>
          <p:cNvPicPr>
            <a:picLocks noChangeArrowheads="1"/>
          </p:cNvPicPr>
          <p:nvPr/>
        </p:nvPicPr>
        <p:blipFill>
          <a:blip r:embed="rId2"/>
          <a:srcRect/>
          <a:stretch>
            <a:fillRect/>
          </a:stretch>
        </p:blipFill>
        <p:spPr bwMode="auto">
          <a:xfrm>
            <a:off x="3206750" y="3213100"/>
            <a:ext cx="6591300" cy="4838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525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shear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36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36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55651"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decreased performance wind shear</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encountered with an decrease in headwind or increase in tailwind component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 approach, decreased performance shear requires a net decrease in power to maintain the ideal approach path</a:t>
            </a:r>
          </a:p>
        </p:txBody>
      </p:sp>
      <p:sp>
        <p:nvSpPr>
          <p:cNvPr id="1536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shear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556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55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462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462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56675" name="Picture 3"/>
          <p:cNvPicPr>
            <a:picLocks noChangeArrowheads="1"/>
          </p:cNvPicPr>
          <p:nvPr/>
        </p:nvPicPr>
        <p:blipFill>
          <a:blip r:embed="rId2"/>
          <a:srcRect/>
          <a:stretch>
            <a:fillRect/>
          </a:stretch>
        </p:blipFill>
        <p:spPr bwMode="auto">
          <a:xfrm>
            <a:off x="3273425" y="3219450"/>
            <a:ext cx="6451600" cy="49784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546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shear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565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565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5565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559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5653"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stability</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body" idx="1"/>
          </p:nvPr>
        </p:nvSpPr>
        <p:spPr bwMode="auto">
          <a:xfrm>
            <a:off x="957784" y="3076599"/>
            <a:ext cx="6147420" cy="59587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dirty="0" smtClean="0"/>
              <a:t>50000’ to 150000’ above earth’s surface</a:t>
            </a:r>
          </a:p>
          <a:p>
            <a:pPr eaLnBrk="1" hangingPunct="1">
              <a:buSzPct val="62000"/>
              <a:buFontTx/>
              <a:buBlip>
                <a:blip r:embed="rId2"/>
              </a:buBlip>
            </a:pPr>
            <a:r>
              <a:rPr lang="en-US" dirty="0" smtClean="0"/>
              <a:t>pressure and density continue to decrease but temperature rises towards 0°C in the upper stratosphere</a:t>
            </a:r>
          </a:p>
          <a:p>
            <a:pPr eaLnBrk="1" hangingPunct="1">
              <a:buSzPct val="62000"/>
              <a:buFontTx/>
              <a:buBlip>
                <a:blip r:embed="rId2"/>
              </a:buBlip>
            </a:pPr>
            <a:r>
              <a:rPr lang="en-US" dirty="0" smtClean="0"/>
              <a:t>due to existence of the ozone layer</a:t>
            </a:r>
          </a:p>
          <a:p>
            <a:pPr eaLnBrk="1" hangingPunct="1">
              <a:buSzPct val="62000"/>
              <a:buFontTx/>
              <a:buBlip>
                <a:blip r:embed="rId2"/>
              </a:buBlip>
            </a:pPr>
            <a:r>
              <a:rPr lang="en-US" dirty="0" smtClean="0"/>
              <a:t>temperature then decreases again in the </a:t>
            </a:r>
            <a:r>
              <a:rPr lang="en-US" dirty="0" err="1" smtClean="0"/>
              <a:t>stratopause</a:t>
            </a:r>
            <a:endParaRPr lang="en-US" dirty="0" smtClean="0"/>
          </a:p>
        </p:txBody>
      </p:sp>
      <p:sp>
        <p:nvSpPr>
          <p:cNvPr id="460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0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608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stratosphere</a:t>
            </a:r>
            <a:endParaRPr lang="en-US" sz="4800" b="1" smtClean="0">
              <a:latin typeface="Helvetica Neue Medium" charset="0"/>
              <a:sym typeface="Helvetica Neue Medium" charset="0"/>
            </a:endParaRPr>
          </a:p>
        </p:txBody>
      </p:sp>
      <p:pic>
        <p:nvPicPr>
          <p:cNvPr id="390146" name="Picture 2" descr="http://i.minus.com/ir3e96xb5kkz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2520" y="3004592"/>
            <a:ext cx="4063152" cy="6078966"/>
          </a:xfrm>
          <a:prstGeom prst="roundRect">
            <a:avLst>
              <a:gd name="adj" fmla="val 1045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812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812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812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481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9" grpId="0" build="p" bldLvl="5"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66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66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58723" name="Rectangle 3"/>
          <p:cNvSpPr>
            <a:spLocks/>
          </p:cNvSpPr>
          <p:nvPr/>
        </p:nvSpPr>
        <p:spPr bwMode="auto">
          <a:xfrm>
            <a:off x="1409700" y="3035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stability</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used to to describe how resistant air is to vertical displacement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stable air resists vertical displacement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unstable air continues movement in the direction of displacement</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5667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stability</a:t>
            </a:r>
            <a:r>
              <a:rPr lang="en-US" sz="4800" b="1" smtClean="0">
                <a:latin typeface="Helvetica Neue Medium" charset="0"/>
                <a:ea typeface="Helvetica Neue Medium" charset="0"/>
                <a:cs typeface="Helvetica Neue Medium" charset="0"/>
                <a:sym typeface="Helvetica Neue Medium" charset="0"/>
              </a:rPr>
              <a:t>veticaldisplacement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587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587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58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76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76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59747" name="Freeform 3"/>
          <p:cNvSpPr>
            <a:spLocks/>
          </p:cNvSpPr>
          <p:nvPr/>
        </p:nvSpPr>
        <p:spPr bwMode="auto">
          <a:xfrm rot="2621884">
            <a:off x="7596188" y="4552950"/>
            <a:ext cx="3841750" cy="3709988"/>
          </a:xfrm>
          <a:custGeom>
            <a:avLst/>
            <a:gdLst>
              <a:gd name="T0" fmla="+- 0 17718 971"/>
              <a:gd name="T1" fmla="*/ T0 w 18124"/>
              <a:gd name="T2" fmla="+- 0 4230 1147"/>
              <a:gd name="T3" fmla="*/ 4230 h 18000"/>
              <a:gd name="T4" fmla="+- 0 12556 971"/>
              <a:gd name="T5" fmla="*/ T4 w 18124"/>
              <a:gd name="T6" fmla="+- 0 12814 1147"/>
              <a:gd name="T7" fmla="*/ 12814 h 18000"/>
              <a:gd name="T8" fmla="+- 0 3882 971"/>
              <a:gd name="T9" fmla="*/ T8 w 18124"/>
              <a:gd name="T10" fmla="+- 0 17757 1147"/>
              <a:gd name="T11" fmla="*/ 17757 h 18000"/>
              <a:gd name="T12" fmla="+- 0 3882 971"/>
              <a:gd name="T13" fmla="*/ T12 w 18124"/>
              <a:gd name="T14" fmla="+- 0 3843 1147"/>
              <a:gd name="T15" fmla="*/ 3843 h 18000"/>
              <a:gd name="T16" fmla="+- 0 17718 971"/>
              <a:gd name="T17" fmla="*/ T16 w 18124"/>
              <a:gd name="T18" fmla="+- 0 4230 1147"/>
              <a:gd name="T19" fmla="*/ 4230 h 18000"/>
              <a:gd name="T20" fmla="+- 0 17718 971"/>
              <a:gd name="T21" fmla="*/ T20 w 18124"/>
              <a:gd name="T22" fmla="+- 0 4230 1147"/>
              <a:gd name="T23" fmla="*/ 4230 h 18000"/>
            </a:gdLst>
            <a:ahLst/>
            <a:cxnLst>
              <a:cxn ang="0">
                <a:pos x="T1" y="T3"/>
              </a:cxn>
              <a:cxn ang="0">
                <a:pos x="T5" y="T7"/>
              </a:cxn>
              <a:cxn ang="0">
                <a:pos x="T9" y="T11"/>
              </a:cxn>
              <a:cxn ang="0">
                <a:pos x="T13" y="T15"/>
              </a:cxn>
              <a:cxn ang="0">
                <a:pos x="T17" y="T19"/>
              </a:cxn>
              <a:cxn ang="0">
                <a:pos x="T21" y="T23"/>
              </a:cxn>
            </a:cxnLst>
            <a:rect l="0" t="0" r="r" b="b"/>
            <a:pathLst>
              <a:path w="18124" h="18000">
                <a:moveTo>
                  <a:pt x="16747" y="3083"/>
                </a:moveTo>
                <a:cubicBezTo>
                  <a:pt x="20629" y="6925"/>
                  <a:pt x="15467" y="7825"/>
                  <a:pt x="11585" y="11667"/>
                </a:cubicBezTo>
                <a:cubicBezTo>
                  <a:pt x="7702" y="15510"/>
                  <a:pt x="6794" y="20453"/>
                  <a:pt x="2911" y="16610"/>
                </a:cubicBezTo>
                <a:cubicBezTo>
                  <a:pt x="-971" y="12768"/>
                  <a:pt x="-971" y="6538"/>
                  <a:pt x="2911" y="2696"/>
                </a:cubicBezTo>
                <a:cubicBezTo>
                  <a:pt x="6794" y="-1147"/>
                  <a:pt x="12864" y="-760"/>
                  <a:pt x="16747" y="3083"/>
                </a:cubicBezTo>
                <a:close/>
                <a:moveTo>
                  <a:pt x="16747" y="3083"/>
                </a:moveTo>
              </a:path>
            </a:pathLst>
          </a:custGeom>
          <a:solidFill>
            <a:srgbClr val="FFFFFF"/>
          </a:solidFill>
          <a:ln w="76200" cap="flat">
            <a:solidFill>
              <a:srgbClr val="000000">
                <a:alpha val="0"/>
              </a:srgbClr>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59748" name="Freeform 4"/>
          <p:cNvSpPr>
            <a:spLocks/>
          </p:cNvSpPr>
          <p:nvPr/>
        </p:nvSpPr>
        <p:spPr bwMode="auto">
          <a:xfrm rot="-8178116">
            <a:off x="1928813" y="3608388"/>
            <a:ext cx="3751262" cy="3673475"/>
          </a:xfrm>
          <a:custGeom>
            <a:avLst/>
            <a:gdLst>
              <a:gd name="T0" fmla="+- 0 17718 971"/>
              <a:gd name="T1" fmla="*/ T0 w 18109"/>
              <a:gd name="T2" fmla="+- 0 4230 1147"/>
              <a:gd name="T3" fmla="*/ 4230 h 17991"/>
              <a:gd name="T4" fmla="+- 0 12455 971"/>
              <a:gd name="T5" fmla="*/ T4 w 18109"/>
              <a:gd name="T6" fmla="+- 0 12758 1147"/>
              <a:gd name="T7" fmla="*/ 12758 h 17991"/>
              <a:gd name="T8" fmla="+- 0 3882 971"/>
              <a:gd name="T9" fmla="*/ T8 w 18109"/>
              <a:gd name="T10" fmla="+- 0 17757 1147"/>
              <a:gd name="T11" fmla="*/ 17757 h 17991"/>
              <a:gd name="T12" fmla="+- 0 3882 971"/>
              <a:gd name="T13" fmla="*/ T12 w 18109"/>
              <a:gd name="T14" fmla="+- 0 3843 1147"/>
              <a:gd name="T15" fmla="*/ 3843 h 17991"/>
              <a:gd name="T16" fmla="+- 0 17718 971"/>
              <a:gd name="T17" fmla="*/ T16 w 18109"/>
              <a:gd name="T18" fmla="+- 0 4230 1147"/>
              <a:gd name="T19" fmla="*/ 4230 h 17991"/>
              <a:gd name="T20" fmla="+- 0 17718 971"/>
              <a:gd name="T21" fmla="*/ T20 w 18109"/>
              <a:gd name="T22" fmla="+- 0 4230 1147"/>
              <a:gd name="T23" fmla="*/ 4230 h 17991"/>
            </a:gdLst>
            <a:ahLst/>
            <a:cxnLst>
              <a:cxn ang="0">
                <a:pos x="T1" y="T3"/>
              </a:cxn>
              <a:cxn ang="0">
                <a:pos x="T5" y="T7"/>
              </a:cxn>
              <a:cxn ang="0">
                <a:pos x="T9" y="T11"/>
              </a:cxn>
              <a:cxn ang="0">
                <a:pos x="T13" y="T15"/>
              </a:cxn>
              <a:cxn ang="0">
                <a:pos x="T17" y="T19"/>
              </a:cxn>
              <a:cxn ang="0">
                <a:pos x="T21" y="T23"/>
              </a:cxn>
            </a:cxnLst>
            <a:rect l="0" t="0" r="r" b="b"/>
            <a:pathLst>
              <a:path w="18109" h="17991">
                <a:moveTo>
                  <a:pt x="16747" y="3083"/>
                </a:moveTo>
                <a:cubicBezTo>
                  <a:pt x="20629" y="6925"/>
                  <a:pt x="15366" y="7768"/>
                  <a:pt x="11484" y="11611"/>
                </a:cubicBezTo>
                <a:cubicBezTo>
                  <a:pt x="7601" y="15453"/>
                  <a:pt x="6794" y="20453"/>
                  <a:pt x="2911" y="16610"/>
                </a:cubicBezTo>
                <a:cubicBezTo>
                  <a:pt x="-971" y="12768"/>
                  <a:pt x="-971" y="6538"/>
                  <a:pt x="2911" y="2696"/>
                </a:cubicBezTo>
                <a:cubicBezTo>
                  <a:pt x="6794" y="-1147"/>
                  <a:pt x="12864" y="-760"/>
                  <a:pt x="16747" y="3083"/>
                </a:cubicBezTo>
                <a:close/>
                <a:moveTo>
                  <a:pt x="16747" y="3083"/>
                </a:moveTo>
              </a:path>
            </a:pathLst>
          </a:custGeom>
          <a:solidFill>
            <a:srgbClr val="FFFFFF"/>
          </a:soli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pic>
        <p:nvPicPr>
          <p:cNvPr id="159749"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388" y="6667500"/>
            <a:ext cx="66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9750"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800" y="3962400"/>
            <a:ext cx="66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9751" name="Rectangle 7"/>
          <p:cNvSpPr>
            <a:spLocks/>
          </p:cNvSpPr>
          <p:nvPr/>
        </p:nvSpPr>
        <p:spPr bwMode="auto">
          <a:xfrm>
            <a:off x="3314700" y="8293100"/>
            <a:ext cx="990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stable</a:t>
            </a:r>
          </a:p>
        </p:txBody>
      </p:sp>
      <p:sp>
        <p:nvSpPr>
          <p:cNvPr id="159752" name="Rectangle 8"/>
          <p:cNvSpPr>
            <a:spLocks/>
          </p:cNvSpPr>
          <p:nvPr/>
        </p:nvSpPr>
        <p:spPr bwMode="auto">
          <a:xfrm>
            <a:off x="9029700" y="8293100"/>
            <a:ext cx="13938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unstable</a:t>
            </a:r>
          </a:p>
        </p:txBody>
      </p:sp>
      <p:sp>
        <p:nvSpPr>
          <p:cNvPr id="157706" name="Rectangle 9"/>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stability</a:t>
            </a:r>
            <a:r>
              <a:rPr lang="en-US" sz="4800" b="1" smtClean="0">
                <a:latin typeface="Helvetica Neue Medium" charset="0"/>
                <a:ea typeface="Helvetica Neue Medium" charset="0"/>
                <a:cs typeface="Helvetica Neue Medium" charset="0"/>
                <a:sym typeface="Helvetica Neue Medium" charset="0"/>
              </a:rPr>
              <a:t>verticaldisplacement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nodeType="clickEffect">
                                  <p:stCondLst>
                                    <p:cond delay="0"/>
                                  </p:stCondLst>
                                  <p:childTnLst>
                                    <p:set>
                                      <p:cBhvr>
                                        <p:cTn id="6" dur="1" fill="hold">
                                          <p:stCondLst>
                                            <p:cond delay="499"/>
                                          </p:stCondLst>
                                        </p:cTn>
                                        <p:tgtEl>
                                          <p:spTgt spid="159747"/>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nodeType="afterEffect">
                                  <p:stCondLst>
                                    <p:cond delay="0"/>
                                  </p:stCondLst>
                                  <p:childTnLst>
                                    <p:set>
                                      <p:cBhvr>
                                        <p:cTn id="9" dur="1" fill="hold">
                                          <p:stCondLst>
                                            <p:cond delay="499"/>
                                          </p:stCondLst>
                                        </p:cTn>
                                        <p:tgtEl>
                                          <p:spTgt spid="15974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entr" presetSubtype="3123872" fill="hold" nodeType="clickEffect">
                                  <p:stCondLst>
                                    <p:cond delay="0"/>
                                  </p:stCondLst>
                                  <p:childTnLst>
                                    <p:set>
                                      <p:cBhvr>
                                        <p:cTn id="13" dur="1" fill="hold">
                                          <p:stCondLst>
                                            <p:cond delay="499"/>
                                          </p:stCondLst>
                                        </p:cTn>
                                        <p:tgtEl>
                                          <p:spTgt spid="159749"/>
                                        </p:tgtEl>
                                        <p:attrNameLst>
                                          <p:attrName>style.visibility</p:attrName>
                                        </p:attrNameLst>
                                      </p:cBhvr>
                                      <p:to>
                                        <p:strVal val="visible"/>
                                      </p:to>
                                    </p:set>
                                  </p:childTnLst>
                                </p:cTn>
                              </p:par>
                            </p:childTnLst>
                          </p:cTn>
                        </p:par>
                        <p:par>
                          <p:cTn id="14" fill="hold" nodeType="afterGroup">
                            <p:stCondLst>
                              <p:cond delay="500"/>
                            </p:stCondLst>
                            <p:childTnLst>
                              <p:par>
                                <p:cTn id="15" presetID="0" presetClass="entr" presetSubtype="3123872" fill="hold" nodeType="afterEffect">
                                  <p:stCondLst>
                                    <p:cond delay="0"/>
                                  </p:stCondLst>
                                  <p:childTnLst>
                                    <p:set>
                                      <p:cBhvr>
                                        <p:cTn id="16" dur="1" fill="hold">
                                          <p:stCondLst>
                                            <p:cond delay="499"/>
                                          </p:stCondLst>
                                        </p:cTn>
                                        <p:tgtEl>
                                          <p:spTgt spid="159750"/>
                                        </p:tgtEl>
                                        <p:attrNameLst>
                                          <p:attrName>style.visibility</p:attrName>
                                        </p:attrNameLst>
                                      </p:cBhvr>
                                      <p:to>
                                        <p:strVal val="visible"/>
                                      </p:to>
                                    </p:set>
                                  </p:childTnLst>
                                </p:cTn>
                              </p:par>
                            </p:childTnLst>
                          </p:cTn>
                        </p:par>
                        <p:par>
                          <p:cTn id="17" fill="hold" nodeType="afterGroup">
                            <p:stCondLst>
                              <p:cond delay="1000"/>
                            </p:stCondLst>
                            <p:childTnLst>
                              <p:par>
                                <p:cTn id="18" presetID="0" presetClass="entr" presetSubtype="3123872" fill="hold" grpId="0" nodeType="afterEffect">
                                  <p:stCondLst>
                                    <p:cond delay="0"/>
                                  </p:stCondLst>
                                  <p:childTnLst>
                                    <p:set>
                                      <p:cBhvr>
                                        <p:cTn id="19" dur="1" fill="hold">
                                          <p:stCondLst>
                                            <p:cond delay="499"/>
                                          </p:stCondLst>
                                        </p:cTn>
                                        <p:tgtEl>
                                          <p:spTgt spid="159751"/>
                                        </p:tgtEl>
                                        <p:attrNameLst>
                                          <p:attrName>style.visibility</p:attrName>
                                        </p:attrNameLst>
                                      </p:cBhvr>
                                      <p:to>
                                        <p:strVal val="visible"/>
                                      </p:to>
                                    </p:set>
                                  </p:childTnLst>
                                </p:cTn>
                              </p:par>
                            </p:childTnLst>
                          </p:cTn>
                        </p:par>
                        <p:par>
                          <p:cTn id="20" fill="hold" nodeType="afterGroup">
                            <p:stCondLst>
                              <p:cond delay="1500"/>
                            </p:stCondLst>
                            <p:childTnLst>
                              <p:par>
                                <p:cTn id="21" presetID="0" presetClass="entr" presetSubtype="3123872" fill="hold" grpId="0" nodeType="afterEffect">
                                  <p:stCondLst>
                                    <p:cond delay="0"/>
                                  </p:stCondLst>
                                  <p:childTnLst>
                                    <p:set>
                                      <p:cBhvr>
                                        <p:cTn id="22" dur="1" fill="hold">
                                          <p:stCondLst>
                                            <p:cond delay="499"/>
                                          </p:stCondLst>
                                        </p:cTn>
                                        <p:tgtEl>
                                          <p:spTgt spid="159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1" grpId="0" autoUpdateAnimBg="0"/>
      <p:bldP spid="159752"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872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872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grpSp>
        <p:nvGrpSpPr>
          <p:cNvPr id="160776" name="Group 8"/>
          <p:cNvGrpSpPr>
            <a:grpSpLocks/>
          </p:cNvGrpSpPr>
          <p:nvPr/>
        </p:nvGrpSpPr>
        <p:grpSpPr bwMode="auto">
          <a:xfrm>
            <a:off x="1573213" y="3098800"/>
            <a:ext cx="4332287" cy="5002213"/>
            <a:chOff x="0" y="0"/>
            <a:chExt cx="2728" cy="3151"/>
          </a:xfrm>
        </p:grpSpPr>
        <p:sp>
          <p:nvSpPr>
            <p:cNvPr id="160771" name="Rectangle 3"/>
            <p:cNvSpPr>
              <a:spLocks/>
            </p:cNvSpPr>
            <p:nvPr/>
          </p:nvSpPr>
          <p:spPr bwMode="auto">
            <a:xfrm>
              <a:off x="0" y="0"/>
              <a:ext cx="2728" cy="3151"/>
            </a:xfrm>
            <a:prstGeom prst="rect">
              <a:avLst/>
            </a:prstGeom>
            <a:gradFill rotWithShape="0">
              <a:gsLst>
                <a:gs pos="0">
                  <a:srgbClr val="FF9696"/>
                </a:gs>
                <a:gs pos="100000">
                  <a:srgbClr val="FF0000"/>
                </a:gs>
              </a:gsLst>
              <a:lin ang="5400000" scaled="1"/>
            </a:gra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2" name="Oval 4"/>
            <p:cNvSpPr>
              <a:spLocks/>
            </p:cNvSpPr>
            <p:nvPr/>
          </p:nvSpPr>
          <p:spPr bwMode="auto">
            <a:xfrm>
              <a:off x="334" y="2188"/>
              <a:ext cx="2059" cy="788"/>
            </a:xfrm>
            <a:prstGeom prst="ellipse">
              <a:avLst/>
            </a:prstGeom>
            <a:solidFill>
              <a:srgbClr val="3366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3" name="AutoShape 5"/>
            <p:cNvSpPr>
              <a:spLocks/>
            </p:cNvSpPr>
            <p:nvPr/>
          </p:nvSpPr>
          <p:spPr bwMode="auto">
            <a:xfrm>
              <a:off x="779" y="1182"/>
              <a:ext cx="278" cy="656"/>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solidFill>
              <a:srgbClr val="FFFF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4" name="AutoShape 6"/>
            <p:cNvSpPr>
              <a:spLocks/>
            </p:cNvSpPr>
            <p:nvPr/>
          </p:nvSpPr>
          <p:spPr bwMode="auto">
            <a:xfrm rot="10800000">
              <a:off x="1725" y="1182"/>
              <a:ext cx="279" cy="656"/>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solidFill>
              <a:srgbClr val="FFFF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5" name="Oval 7"/>
            <p:cNvSpPr>
              <a:spLocks/>
            </p:cNvSpPr>
            <p:nvPr/>
          </p:nvSpPr>
          <p:spPr bwMode="auto">
            <a:xfrm>
              <a:off x="334" y="175"/>
              <a:ext cx="2059" cy="788"/>
            </a:xfrm>
            <a:prstGeom prst="ellipse">
              <a:avLst/>
            </a:prstGeom>
            <a:solidFill>
              <a:srgbClr val="0000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grpSp>
      <p:grpSp>
        <p:nvGrpSpPr>
          <p:cNvPr id="160782" name="Group 14"/>
          <p:cNvGrpSpPr>
            <a:grpSpLocks/>
          </p:cNvGrpSpPr>
          <p:nvPr/>
        </p:nvGrpSpPr>
        <p:grpSpPr bwMode="auto">
          <a:xfrm>
            <a:off x="7124700" y="3098800"/>
            <a:ext cx="4152900" cy="5003800"/>
            <a:chOff x="0" y="0"/>
            <a:chExt cx="2616" cy="3152"/>
          </a:xfrm>
        </p:grpSpPr>
        <p:sp>
          <p:nvSpPr>
            <p:cNvPr id="160777" name="Rectangle 9"/>
            <p:cNvSpPr>
              <a:spLocks/>
            </p:cNvSpPr>
            <p:nvPr/>
          </p:nvSpPr>
          <p:spPr bwMode="auto">
            <a:xfrm>
              <a:off x="0" y="0"/>
              <a:ext cx="2616" cy="3152"/>
            </a:xfrm>
            <a:prstGeom prst="rect">
              <a:avLst/>
            </a:prstGeom>
            <a:gradFill rotWithShape="0">
              <a:gsLst>
                <a:gs pos="0">
                  <a:srgbClr val="000080"/>
                </a:gs>
                <a:gs pos="100000">
                  <a:srgbClr val="5D5DAE"/>
                </a:gs>
              </a:gsLst>
              <a:lin ang="5400000" scaled="1"/>
            </a:gra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8" name="Oval 10"/>
            <p:cNvSpPr>
              <a:spLocks/>
            </p:cNvSpPr>
            <p:nvPr/>
          </p:nvSpPr>
          <p:spPr bwMode="auto">
            <a:xfrm>
              <a:off x="320" y="2232"/>
              <a:ext cx="1975" cy="788"/>
            </a:xfrm>
            <a:prstGeom prst="ellipse">
              <a:avLst/>
            </a:prstGeom>
            <a:solidFill>
              <a:srgbClr val="FF0000"/>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9" name="AutoShape 11"/>
            <p:cNvSpPr>
              <a:spLocks/>
            </p:cNvSpPr>
            <p:nvPr/>
          </p:nvSpPr>
          <p:spPr bwMode="auto">
            <a:xfrm>
              <a:off x="1227" y="1751"/>
              <a:ext cx="161" cy="394"/>
            </a:xfrm>
            <a:custGeom>
              <a:avLst/>
              <a:gdLst/>
              <a:ahLst/>
              <a:cxnLst/>
              <a:rect l="0" t="0" r="r" b="b"/>
              <a:pathLst>
                <a:path w="21600" h="21600">
                  <a:moveTo>
                    <a:pt x="0" y="7977"/>
                  </a:moveTo>
                  <a:lnTo>
                    <a:pt x="7110" y="7977"/>
                  </a:lnTo>
                  <a:lnTo>
                    <a:pt x="7110" y="21600"/>
                  </a:lnTo>
                  <a:lnTo>
                    <a:pt x="14490" y="21600"/>
                  </a:lnTo>
                  <a:lnTo>
                    <a:pt x="14490" y="7977"/>
                  </a:lnTo>
                  <a:lnTo>
                    <a:pt x="21600" y="7977"/>
                  </a:lnTo>
                  <a:lnTo>
                    <a:pt x="10800" y="0"/>
                  </a:lnTo>
                  <a:close/>
                  <a:moveTo>
                    <a:pt x="0" y="7977"/>
                  </a:moveTo>
                </a:path>
              </a:pathLst>
            </a:custGeom>
            <a:solidFill>
              <a:srgbClr val="FFFF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80" name="AutoShape 12"/>
            <p:cNvSpPr>
              <a:spLocks/>
            </p:cNvSpPr>
            <p:nvPr/>
          </p:nvSpPr>
          <p:spPr bwMode="auto">
            <a:xfrm>
              <a:off x="1227" y="1182"/>
              <a:ext cx="161" cy="394"/>
            </a:xfrm>
            <a:custGeom>
              <a:avLst/>
              <a:gdLst/>
              <a:ahLst/>
              <a:cxnLst/>
              <a:rect l="0" t="0" r="r" b="b"/>
              <a:pathLst>
                <a:path w="21600" h="21600">
                  <a:moveTo>
                    <a:pt x="0" y="7977"/>
                  </a:moveTo>
                  <a:lnTo>
                    <a:pt x="7110" y="7977"/>
                  </a:lnTo>
                  <a:lnTo>
                    <a:pt x="7110" y="21600"/>
                  </a:lnTo>
                  <a:lnTo>
                    <a:pt x="14490" y="21600"/>
                  </a:lnTo>
                  <a:lnTo>
                    <a:pt x="14490" y="7977"/>
                  </a:lnTo>
                  <a:lnTo>
                    <a:pt x="21600" y="7977"/>
                  </a:lnTo>
                  <a:lnTo>
                    <a:pt x="10800" y="0"/>
                  </a:lnTo>
                  <a:close/>
                  <a:moveTo>
                    <a:pt x="0" y="7977"/>
                  </a:moveTo>
                </a:path>
              </a:pathLst>
            </a:custGeom>
            <a:solidFill>
              <a:srgbClr val="FFFF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81" name="Oval 13"/>
            <p:cNvSpPr>
              <a:spLocks/>
            </p:cNvSpPr>
            <p:nvPr/>
          </p:nvSpPr>
          <p:spPr bwMode="auto">
            <a:xfrm>
              <a:off x="266" y="262"/>
              <a:ext cx="1976" cy="788"/>
            </a:xfrm>
            <a:prstGeom prst="ellipse">
              <a:avLst/>
            </a:prstGeom>
            <a:solidFill>
              <a:srgbClr val="3366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grpSp>
      <p:sp>
        <p:nvSpPr>
          <p:cNvPr id="160783" name="Rectangle 15"/>
          <p:cNvSpPr>
            <a:spLocks/>
          </p:cNvSpPr>
          <p:nvPr/>
        </p:nvSpPr>
        <p:spPr bwMode="auto">
          <a:xfrm>
            <a:off x="3249613" y="8458200"/>
            <a:ext cx="9921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stable</a:t>
            </a:r>
          </a:p>
        </p:txBody>
      </p:sp>
      <p:sp>
        <p:nvSpPr>
          <p:cNvPr id="160784" name="Rectangle 16"/>
          <p:cNvSpPr>
            <a:spLocks/>
          </p:cNvSpPr>
          <p:nvPr/>
        </p:nvSpPr>
        <p:spPr bwMode="auto">
          <a:xfrm>
            <a:off x="8509000" y="8458200"/>
            <a:ext cx="13938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unstable</a:t>
            </a:r>
          </a:p>
        </p:txBody>
      </p:sp>
      <p:sp>
        <p:nvSpPr>
          <p:cNvPr id="158728" name="Rectangle 1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stability</a:t>
            </a:r>
            <a:r>
              <a:rPr lang="en-US" sz="4800" b="1" smtClean="0">
                <a:latin typeface="Helvetica Neue Medium" charset="0"/>
                <a:ea typeface="Helvetica Neue Medium" charset="0"/>
                <a:cs typeface="Helvetica Neue Medium" charset="0"/>
                <a:sym typeface="Helvetica Neue Medium" charset="0"/>
              </a:rPr>
              <a:t>temperature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1607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07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nodeType="clickEffect">
                                  <p:stCondLst>
                                    <p:cond delay="0"/>
                                  </p:stCondLst>
                                  <p:childTnLst>
                                    <p:set>
                                      <p:cBhvr>
                                        <p:cTn id="14" dur="1" fill="hold">
                                          <p:stCondLst>
                                            <p:cond delay="499"/>
                                          </p:stCondLst>
                                        </p:cTn>
                                        <p:tgtEl>
                                          <p:spTgt spid="16078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607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83" grpId="0" autoUpdateAnimBg="0"/>
      <p:bldP spid="160784"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97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97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1795" name="Rectangle 3"/>
          <p:cNvSpPr>
            <a:spLocks/>
          </p:cNvSpPr>
          <p:nvPr/>
        </p:nvSpPr>
        <p:spPr bwMode="auto">
          <a:xfrm>
            <a:off x="1409700" y="3035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a vertically descriptive rate of temperature change with altitude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steep lapse rate implies a large temperature change within a given vertical distance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shallow lapse rate implies a small temperature chage within a given vertical distance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597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stability</a:t>
            </a:r>
            <a:r>
              <a:rPr lang="en-US" sz="4800" b="1" smtClean="0">
                <a:latin typeface="Helvetica Neue Medium" charset="0"/>
                <a:ea typeface="Helvetica Neue Medium" charset="0"/>
                <a:cs typeface="Helvetica Neue Medium" charset="0"/>
                <a:sym typeface="Helvetica Neue Medium" charset="0"/>
              </a:rPr>
              <a:t>lapserate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17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17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61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build="p"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077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077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2819" name="Rectangle 3"/>
          <p:cNvSpPr>
            <a:spLocks/>
          </p:cNvSpPr>
          <p:nvPr/>
        </p:nvSpPr>
        <p:spPr bwMode="auto">
          <a:xfrm>
            <a:off x="1409700" y="3035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lapse rate is a key indicator of air stability</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steep lapse rate indicates unstable air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shallow lapse rate indicates stable air</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6282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6077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stability</a:t>
            </a:r>
            <a:r>
              <a:rPr lang="en-US" sz="4800" b="1" smtClean="0">
                <a:latin typeface="Helvetica Neue Medium" charset="0"/>
                <a:ea typeface="Helvetica Neue Medium" charset="0"/>
                <a:cs typeface="Helvetica Neue Medium" charset="0"/>
                <a:sym typeface="Helvetica Neue Medium" charset="0"/>
              </a:rPr>
              <a:t>lapserate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28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28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62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build="p"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179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179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3843" name="Rectangle 3"/>
          <p:cNvSpPr>
            <a:spLocks/>
          </p:cNvSpPr>
          <p:nvPr/>
        </p:nvSpPr>
        <p:spPr bwMode="auto">
          <a:xfrm>
            <a:off x="2222500" y="8458200"/>
            <a:ext cx="30289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shallow and stable</a:t>
            </a:r>
          </a:p>
        </p:txBody>
      </p:sp>
      <p:sp>
        <p:nvSpPr>
          <p:cNvPr id="163844" name="Rectangle 4"/>
          <p:cNvSpPr>
            <a:spLocks/>
          </p:cNvSpPr>
          <p:nvPr/>
        </p:nvSpPr>
        <p:spPr bwMode="auto">
          <a:xfrm>
            <a:off x="7645400" y="8458200"/>
            <a:ext cx="31099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steep and unstable</a:t>
            </a:r>
          </a:p>
        </p:txBody>
      </p:sp>
      <p:sp>
        <p:nvSpPr>
          <p:cNvPr id="163845" name="Rectangle 5"/>
          <p:cNvSpPr>
            <a:spLocks/>
          </p:cNvSpPr>
          <p:nvPr/>
        </p:nvSpPr>
        <p:spPr bwMode="auto">
          <a:xfrm>
            <a:off x="2082800" y="3124200"/>
            <a:ext cx="3314700" cy="4953000"/>
          </a:xfrm>
          <a:prstGeom prst="rect">
            <a:avLst/>
          </a:prstGeom>
          <a:gradFill rotWithShape="0">
            <a:gsLst>
              <a:gs pos="0">
                <a:srgbClr val="FF0000"/>
              </a:gs>
              <a:gs pos="100000">
                <a:srgbClr val="910000"/>
              </a:gs>
            </a:gsLst>
            <a:lin ang="5400000" scaled="1"/>
          </a:gra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3846" name="Rectangle 6"/>
          <p:cNvSpPr>
            <a:spLocks/>
          </p:cNvSpPr>
          <p:nvPr/>
        </p:nvSpPr>
        <p:spPr bwMode="auto">
          <a:xfrm>
            <a:off x="7543800" y="3124200"/>
            <a:ext cx="3314700" cy="4953000"/>
          </a:xfrm>
          <a:prstGeom prst="rect">
            <a:avLst/>
          </a:prstGeom>
          <a:gradFill rotWithShape="0">
            <a:gsLst>
              <a:gs pos="0">
                <a:srgbClr val="0000CC"/>
              </a:gs>
              <a:gs pos="100000">
                <a:srgbClr val="FF0000"/>
              </a:gs>
            </a:gsLst>
            <a:lin ang="5400000" scaled="1"/>
          </a:gra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1800" name="Rectangle 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stability</a:t>
            </a:r>
            <a:r>
              <a:rPr lang="en-US" sz="4800" b="1" smtClean="0">
                <a:latin typeface="Helvetica Neue Medium" charset="0"/>
                <a:ea typeface="Helvetica Neue Medium" charset="0"/>
                <a:cs typeface="Helvetica Neue Medium" charset="0"/>
                <a:sym typeface="Helvetica Neue Medium" charset="0"/>
              </a:rPr>
              <a:t>temperature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163845"/>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16384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entr" presetSubtype="3123872" fill="hold" grpId="0" nodeType="clickEffect">
                                  <p:stCondLst>
                                    <p:cond delay="0"/>
                                  </p:stCondLst>
                                  <p:childTnLst>
                                    <p:set>
                                      <p:cBhvr>
                                        <p:cTn id="13" dur="1" fill="hold">
                                          <p:stCondLst>
                                            <p:cond delay="499"/>
                                          </p:stCondLst>
                                        </p:cTn>
                                        <p:tgtEl>
                                          <p:spTgt spid="163846"/>
                                        </p:tgtEl>
                                        <p:attrNameLst>
                                          <p:attrName>style.visibility</p:attrName>
                                        </p:attrNameLst>
                                      </p:cBhvr>
                                      <p:to>
                                        <p:strVal val="visible"/>
                                      </p:to>
                                    </p:set>
                                  </p:childTnLst>
                                </p:cTn>
                              </p:par>
                            </p:childTnLst>
                          </p:cTn>
                        </p:par>
                        <p:par>
                          <p:cTn id="14" fill="hold" nodeType="afterGroup">
                            <p:stCondLst>
                              <p:cond delay="500"/>
                            </p:stCondLst>
                            <p:childTnLst>
                              <p:par>
                                <p:cTn id="15" presetID="0" presetClass="entr" presetSubtype="3123872" fill="hold" grpId="0" nodeType="afterEffect">
                                  <p:stCondLst>
                                    <p:cond delay="0"/>
                                  </p:stCondLst>
                                  <p:childTnLst>
                                    <p:set>
                                      <p:cBhvr>
                                        <p:cTn id="16" dur="1" fill="hold">
                                          <p:stCondLst>
                                            <p:cond delay="499"/>
                                          </p:stCondLst>
                                        </p:cTn>
                                        <p:tgtEl>
                                          <p:spTgt spid="163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autoUpdateAnimBg="0"/>
      <p:bldP spid="163844" grpId="0" autoUpdateAnimBg="0"/>
      <p:bldP spid="163845" grpId="0" animBg="1"/>
      <p:bldP spid="16384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28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28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4867" name="Rectangle 3"/>
          <p:cNvSpPr>
            <a:spLocks/>
          </p:cNvSpPr>
          <p:nvPr/>
        </p:nvSpPr>
        <p:spPr bwMode="auto">
          <a:xfrm>
            <a:off x="1397000" y="2781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stability is a key determinant of weather and its severity</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knowledge of stability allows pilots to predict weather conditions that will affect their flight</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6282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stability</a:t>
            </a:r>
            <a:r>
              <a:rPr lang="en-US" sz="4800" b="1" smtClean="0">
                <a:latin typeface="Helvetica Neue Medium" charset="0"/>
                <a:ea typeface="Helvetica Neue Medium" charset="0"/>
                <a:cs typeface="Helvetica Neue Medium" charset="0"/>
                <a:sym typeface="Helvetica Neue Medium" charset="0"/>
              </a:rPr>
              <a:t>flight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486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4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38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38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5891" name="Rectangle 3"/>
          <p:cNvSpPr>
            <a:spLocks/>
          </p:cNvSpPr>
          <p:nvPr/>
        </p:nvSpPr>
        <p:spPr bwMode="auto">
          <a:xfrm>
            <a:off x="1612900" y="2082800"/>
            <a:ext cx="9779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little or no turbulence</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steady winds</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layer cloud</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continuous precipitation</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poor visibility, especially in the lower levels</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6384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stability</a:t>
            </a:r>
            <a:r>
              <a:rPr lang="en-US" sz="4800" b="1" smtClean="0">
                <a:latin typeface="Helvetica Neue Medium" charset="0"/>
                <a:ea typeface="Helvetica Neue Medium" charset="0"/>
                <a:cs typeface="Helvetica Neue Medium" charset="0"/>
                <a:sym typeface="Helvetica Neue Medium" charset="0"/>
              </a:rPr>
              <a:t>stableflight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58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589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658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6589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165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48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48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6915" name="Rectangle 3"/>
          <p:cNvSpPr>
            <a:spLocks/>
          </p:cNvSpPr>
          <p:nvPr/>
        </p:nvSpPr>
        <p:spPr bwMode="auto">
          <a:xfrm>
            <a:off x="1612900" y="2717800"/>
            <a:ext cx="97790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turbulent</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gusting winds</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vertically developed cloud</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intermittent precipitation</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generally good visibility</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6486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stability</a:t>
            </a:r>
            <a:r>
              <a:rPr lang="en-US" sz="4800" b="1" smtClean="0">
                <a:latin typeface="Helvetica Neue Medium" charset="0"/>
                <a:ea typeface="Helvetica Neue Medium" charset="0"/>
                <a:cs typeface="Helvetica Neue Medium" charset="0"/>
                <a:sym typeface="Helvetica Neue Medium" charset="0"/>
              </a:rPr>
              <a:t>unstableflight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69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69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6691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6691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1669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58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58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6589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5893"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turbulence</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9153" name="Rectangle 1"/>
          <p:cNvSpPr>
            <a:spLocks noGrp="1" noChangeArrowheads="1"/>
          </p:cNvSpPr>
          <p:nvPr>
            <p:ph type="body" idx="1"/>
          </p:nvPr>
        </p:nvSpPr>
        <p:spPr bwMode="auto">
          <a:xfrm>
            <a:off x="1435100" y="32385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150000’ to 250000’ above earth’s surface</a:t>
            </a:r>
          </a:p>
          <a:p>
            <a:pPr eaLnBrk="1" hangingPunct="1">
              <a:buSzPct val="62000"/>
              <a:buFontTx/>
              <a:buBlip>
                <a:blip r:embed="rId2"/>
              </a:buBlip>
            </a:pPr>
            <a:r>
              <a:rPr lang="en-US" smtClean="0"/>
              <a:t>pressure, density and temperature continue to decrease</a:t>
            </a:r>
          </a:p>
          <a:p>
            <a:pPr eaLnBrk="1" hangingPunct="1">
              <a:buSzPct val="62000"/>
              <a:buFontTx/>
              <a:buBlip>
                <a:blip r:embed="rId2"/>
              </a:buBlip>
            </a:pPr>
            <a:r>
              <a:rPr lang="en-US" smtClean="0"/>
              <a:t>temperature falls as low as -100°C in the mesopause</a:t>
            </a:r>
          </a:p>
          <a:p>
            <a:pPr eaLnBrk="1" hangingPunct="1">
              <a:buSzPct val="62000"/>
              <a:buFontTx/>
              <a:buBlip>
                <a:blip r:embed="rId2"/>
              </a:buBlip>
            </a:pPr>
            <a:r>
              <a:rPr lang="en-US" smtClean="0"/>
              <a:t>this is the coldest temperature found within the atmosphere and on earth</a:t>
            </a:r>
          </a:p>
        </p:txBody>
      </p:sp>
      <p:sp>
        <p:nvSpPr>
          <p:cNvPr id="471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71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71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mesosphere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91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91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91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491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3" grpId="0" build="p" bldLvl="5"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691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turbulence</a:t>
            </a:r>
            <a:r>
              <a:rPr lang="en-US" sz="4800" b="1" smtClean="0">
                <a:latin typeface="Helvetica Neue Medium" charset="0"/>
                <a:ea typeface="Helvetica Neue Medium" charset="0"/>
                <a:cs typeface="Helvetica Neue Medium" charset="0"/>
                <a:sym typeface="Helvetica Neue Medium" charset="0"/>
              </a:rPr>
              <a:t>defined</a:t>
            </a:r>
            <a:endParaRPr lang="en-US" sz="4800" b="1" smtClean="0">
              <a:latin typeface="Helvetica Neue Medium" charset="0"/>
              <a:sym typeface="Helvetica Neue Medium" charset="0"/>
            </a:endParaRPr>
          </a:p>
        </p:txBody>
      </p:sp>
      <p:sp>
        <p:nvSpPr>
          <p:cNvPr id="1669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69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8964" name="Rectangle 4"/>
          <p:cNvSpPr>
            <a:spLocks/>
          </p:cNvSpPr>
          <p:nvPr/>
        </p:nvSpPr>
        <p:spPr bwMode="auto">
          <a:xfrm>
            <a:off x="1079500" y="4013200"/>
            <a:ext cx="9956800" cy="985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turbulence is a random spinning motion of air, or when it develops an abrupt updraft or downdraft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aircraft reaction to turbulence is dependant on a variety of factors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aircraft design, size, speed, wing loading and altitude will all determine this reaction</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89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896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689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4"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793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turbulence</a:t>
            </a:r>
            <a:r>
              <a:rPr lang="en-US" sz="4800" b="1" smtClean="0">
                <a:latin typeface="Helvetica Neue Medium" charset="0"/>
                <a:ea typeface="Helvetica Neue Medium" charset="0"/>
                <a:cs typeface="Helvetica Neue Medium" charset="0"/>
                <a:sym typeface="Helvetica Neue Medium" charset="0"/>
              </a:rPr>
              <a:t>frequency</a:t>
            </a:r>
            <a:endParaRPr lang="en-US" sz="4800" b="1" smtClean="0">
              <a:latin typeface="Helvetica Neue Medium" charset="0"/>
              <a:sym typeface="Helvetica Neue Medium" charset="0"/>
            </a:endParaRPr>
          </a:p>
        </p:txBody>
      </p:sp>
      <p:sp>
        <p:nvSpPr>
          <p:cNvPr id="1679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79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9988" name="Rectangle 4"/>
          <p:cNvSpPr>
            <a:spLocks/>
          </p:cNvSpPr>
          <p:nvPr/>
        </p:nvSpPr>
        <p:spPr bwMode="auto">
          <a:xfrm>
            <a:off x="1524000" y="3263900"/>
            <a:ext cx="9956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factor in the determination of turbulent effect is its frequency</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69989" name="Picture 5"/>
          <p:cNvPicPr>
            <a:picLocks noChangeArrowheads="1"/>
          </p:cNvPicPr>
          <p:nvPr/>
        </p:nvPicPr>
        <p:blipFill>
          <a:blip r:embed="rId3"/>
          <a:srcRect/>
          <a:stretch>
            <a:fillRect/>
          </a:stretch>
        </p:blipFill>
        <p:spPr bwMode="auto">
          <a:xfrm>
            <a:off x="2470150" y="4794250"/>
            <a:ext cx="8064500" cy="3048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998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8" grpId="0" build="p"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896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turbulence</a:t>
            </a:r>
            <a:r>
              <a:rPr lang="en-US" sz="4800" b="1" smtClean="0">
                <a:latin typeface="Helvetica Neue Medium" charset="0"/>
                <a:ea typeface="Helvetica Neue Medium" charset="0"/>
                <a:cs typeface="Helvetica Neue Medium" charset="0"/>
                <a:sym typeface="Helvetica Neue Medium" charset="0"/>
              </a:rPr>
              <a:t>classification</a:t>
            </a:r>
            <a:endParaRPr lang="en-US" sz="4800" b="1" smtClean="0">
              <a:latin typeface="Helvetica Neue Medium" charset="0"/>
              <a:sym typeface="Helvetica Neue Medium" charset="0"/>
            </a:endParaRPr>
          </a:p>
        </p:txBody>
      </p:sp>
      <p:sp>
        <p:nvSpPr>
          <p:cNvPr id="1689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89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1012" name="Rectangle 4"/>
          <p:cNvSpPr>
            <a:spLocks/>
          </p:cNvSpPr>
          <p:nvPr/>
        </p:nvSpPr>
        <p:spPr bwMode="auto">
          <a:xfrm>
            <a:off x="1384300" y="3467100"/>
            <a:ext cx="995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turbulence is classified based on what causes it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mechanical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convective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shear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wake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clear air (jet stream)</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10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101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7101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7101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17101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1710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2" grpId="0"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998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turbulence</a:t>
            </a:r>
            <a:r>
              <a:rPr lang="en-US" sz="4800" b="1" smtClean="0">
                <a:latin typeface="Helvetica Neue Medium" charset="0"/>
                <a:ea typeface="Helvetica Neue Medium" charset="0"/>
                <a:cs typeface="Helvetica Neue Medium" charset="0"/>
                <a:sym typeface="Helvetica Neue Medium" charset="0"/>
              </a:rPr>
              <a:t>intensity</a:t>
            </a:r>
            <a:endParaRPr lang="en-US" sz="4800" b="1" smtClean="0">
              <a:latin typeface="Helvetica Neue Medium" charset="0"/>
              <a:sym typeface="Helvetica Neue Medium" charset="0"/>
            </a:endParaRPr>
          </a:p>
        </p:txBody>
      </p:sp>
      <p:sp>
        <p:nvSpPr>
          <p:cNvPr id="1699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99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2036" name="Rectangle 4"/>
          <p:cNvSpPr>
            <a:spLocks/>
          </p:cNvSpPr>
          <p:nvPr/>
        </p:nvSpPr>
        <p:spPr bwMode="auto">
          <a:xfrm>
            <a:off x="876300" y="3708400"/>
            <a:ext cx="9956800" cy="810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turbulence intensity is forecast and reported as follows: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LIGHT: small, erratic changes in altitude and attitude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LIGHT CHOP: light turbulence with a rapid, rhythmic component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MODERATE: greater intensity than light, often with variations in indicated airspeed, aircraft still in positive control</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6999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8051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20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203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7203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720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build="p"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101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turbulence</a:t>
            </a:r>
            <a:r>
              <a:rPr lang="en-US" sz="4800" b="1" smtClean="0">
                <a:latin typeface="Helvetica Neue Medium" charset="0"/>
                <a:ea typeface="Helvetica Neue Medium" charset="0"/>
                <a:cs typeface="Helvetica Neue Medium" charset="0"/>
                <a:sym typeface="Helvetica Neue Medium" charset="0"/>
              </a:rPr>
              <a:t>intensity</a:t>
            </a:r>
            <a:endParaRPr lang="en-US" sz="4800" b="1" smtClean="0">
              <a:latin typeface="Helvetica Neue Medium" charset="0"/>
              <a:sym typeface="Helvetica Neue Medium" charset="0"/>
            </a:endParaRPr>
          </a:p>
        </p:txBody>
      </p:sp>
      <p:sp>
        <p:nvSpPr>
          <p:cNvPr id="1710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10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3060" name="Rectangle 4"/>
          <p:cNvSpPr>
            <a:spLocks/>
          </p:cNvSpPr>
          <p:nvPr/>
        </p:nvSpPr>
        <p:spPr bwMode="auto">
          <a:xfrm>
            <a:off x="762000" y="2781300"/>
            <a:ext cx="9956800"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MODERATE CHOP: greater intensity than light chop, without appreciable changes to attitude and/or altitude</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SEVERE: large, abrupt changes in aircraft attitude and altitude, usually accompanied by large variations in indicated airspeed - aircraft may be temporarily out of control</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EXTREME: aircraft out of control, structural damage possible</a:t>
            </a: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71014"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0800" y="28051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306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306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730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0"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20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20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7203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203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lift</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30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30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5107" name="Rectangle 3"/>
          <p:cNvSpPr>
            <a:spLocks/>
          </p:cNvSpPr>
          <p:nvPr/>
        </p:nvSpPr>
        <p:spPr bwMode="auto">
          <a:xfrm>
            <a:off x="1955800" y="2832100"/>
            <a:ext cx="97790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convection</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orographic</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fronts</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turbulence</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convergence</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75108" name="Picture 4"/>
          <p:cNvPicPr>
            <a:picLocks noChangeArrowheads="1"/>
          </p:cNvPicPr>
          <p:nvPr/>
        </p:nvPicPr>
        <p:blipFill>
          <a:blip r:embed="rId2"/>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730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lift</a:t>
            </a:r>
            <a:r>
              <a:rPr lang="en-US" sz="4800" smtClean="0">
                <a:latin typeface="Helvetica Neue Medium" charset="0"/>
                <a:ea typeface="Helvetica Neue Medium" charset="0"/>
                <a:cs typeface="Helvetica Neue Medium" charset="0"/>
                <a:sym typeface="Helvetica Neue Medium" charset="0"/>
              </a:rPr>
              <a:t>lifting</a:t>
            </a:r>
            <a:r>
              <a:rPr lang="en-US" sz="4800" b="1" smtClean="0">
                <a:latin typeface="Helvetica Neue Medium" charset="0"/>
                <a:ea typeface="Helvetica Neue Medium" charset="0"/>
                <a:cs typeface="Helvetica Neue Medium" charset="0"/>
                <a:sym typeface="Helvetica Neue Medium" charset="0"/>
              </a:rPr>
              <a:t>agents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51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51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751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7510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1751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40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40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6131" name="Rectangle 3"/>
          <p:cNvSpPr>
            <a:spLocks/>
          </p:cNvSpPr>
          <p:nvPr/>
        </p:nvSpPr>
        <p:spPr bwMode="auto">
          <a:xfrm>
            <a:off x="1346200" y="3708400"/>
            <a:ext cx="40005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convective heating creates lift and with it a high degree of instability</a:t>
            </a: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76132" name="AutoShape 4"/>
          <p:cNvSpPr>
            <a:spLocks/>
          </p:cNvSpPr>
          <p:nvPr/>
        </p:nvSpPr>
        <p:spPr bwMode="auto">
          <a:xfrm>
            <a:off x="7107238" y="4127500"/>
            <a:ext cx="714375" cy="334010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790000"/>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6133" name="AutoShape 5"/>
          <p:cNvSpPr>
            <a:spLocks/>
          </p:cNvSpPr>
          <p:nvPr/>
        </p:nvSpPr>
        <p:spPr bwMode="auto">
          <a:xfrm rot="10800000">
            <a:off x="8374063" y="4405313"/>
            <a:ext cx="714375" cy="334010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0000FF"/>
              </a:gs>
              <a:gs pos="100000">
                <a:srgbClr val="000076"/>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6134" name="Freeform 6"/>
          <p:cNvSpPr>
            <a:spLocks/>
          </p:cNvSpPr>
          <p:nvPr/>
        </p:nvSpPr>
        <p:spPr bwMode="auto">
          <a:xfrm>
            <a:off x="7265988" y="3198813"/>
            <a:ext cx="1873250" cy="984250"/>
          </a:xfrm>
          <a:custGeom>
            <a:avLst/>
            <a:gdLst>
              <a:gd name="T0" fmla="*/ 14133 w 21600"/>
              <a:gd name="T1" fmla="*/ 14268 h 21600"/>
              <a:gd name="T2" fmla="*/ 9600 w 21600"/>
              <a:gd name="T3" fmla="*/ 7530 h 21600"/>
              <a:gd name="T4" fmla="*/ 5067 w 21600"/>
              <a:gd name="T5" fmla="*/ 14268 h 21600"/>
              <a:gd name="T6" fmla="*/ 0 w 21600"/>
              <a:gd name="T7" fmla="*/ 14268 h 21600"/>
              <a:gd name="T8" fmla="*/ 9600 w 21600"/>
              <a:gd name="T9" fmla="*/ 0 h 21600"/>
              <a:gd name="T10" fmla="*/ 19200 w 21600"/>
              <a:gd name="T11" fmla="*/ 14267 h 21600"/>
              <a:gd name="T12" fmla="*/ 19200 w 21600"/>
              <a:gd name="T13" fmla="*/ 14268 h 21600"/>
              <a:gd name="T14" fmla="*/ 21600 w 21600"/>
              <a:gd name="T15" fmla="*/ 14268 h 21600"/>
              <a:gd name="T16" fmla="*/ 16667 w 21600"/>
              <a:gd name="T17" fmla="*/ 21600 h 21600"/>
              <a:gd name="T18" fmla="*/ 11733 w 21600"/>
              <a:gd name="T19" fmla="*/ 14268 h 21600"/>
              <a:gd name="T20" fmla="*/ 14133 w 21600"/>
              <a:gd name="T21" fmla="*/ 14268 h 21600"/>
              <a:gd name="T22" fmla="*/ 14133 w 21600"/>
              <a:gd name="T23" fmla="*/ 142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00" h="21600">
                <a:moveTo>
                  <a:pt x="14133" y="14268"/>
                </a:moveTo>
                <a:cubicBezTo>
                  <a:pt x="14133" y="10546"/>
                  <a:pt x="12103" y="7530"/>
                  <a:pt x="9600" y="7530"/>
                </a:cubicBezTo>
                <a:cubicBezTo>
                  <a:pt x="7096" y="7530"/>
                  <a:pt x="5067" y="10546"/>
                  <a:pt x="5067" y="14268"/>
                </a:cubicBezTo>
                <a:lnTo>
                  <a:pt x="0" y="14268"/>
                </a:lnTo>
                <a:cubicBezTo>
                  <a:pt x="0" y="6388"/>
                  <a:pt x="4298" y="0"/>
                  <a:pt x="9600" y="0"/>
                </a:cubicBezTo>
                <a:cubicBezTo>
                  <a:pt x="14901" y="0"/>
                  <a:pt x="19199" y="6388"/>
                  <a:pt x="19200" y="14267"/>
                </a:cubicBezTo>
                <a:lnTo>
                  <a:pt x="19200" y="14268"/>
                </a:lnTo>
                <a:lnTo>
                  <a:pt x="21600" y="14268"/>
                </a:lnTo>
                <a:lnTo>
                  <a:pt x="16667" y="21600"/>
                </a:lnTo>
                <a:lnTo>
                  <a:pt x="11733" y="14268"/>
                </a:lnTo>
                <a:lnTo>
                  <a:pt x="14133" y="14268"/>
                </a:lnTo>
                <a:close/>
                <a:moveTo>
                  <a:pt x="14133" y="14268"/>
                </a:moveTo>
              </a:path>
            </a:pathLst>
          </a:custGeom>
          <a:gradFill rotWithShape="0">
            <a:gsLst>
              <a:gs pos="0">
                <a:srgbClr val="FF0000"/>
              </a:gs>
              <a:gs pos="100000">
                <a:srgbClr val="0000CC"/>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6135" name="Freeform 7"/>
          <p:cNvSpPr>
            <a:spLocks/>
          </p:cNvSpPr>
          <p:nvPr/>
        </p:nvSpPr>
        <p:spPr bwMode="auto">
          <a:xfrm rot="10800000">
            <a:off x="7058025" y="7689850"/>
            <a:ext cx="1873250" cy="982663"/>
          </a:xfrm>
          <a:custGeom>
            <a:avLst/>
            <a:gdLst>
              <a:gd name="T0" fmla="*/ 14133 w 21600"/>
              <a:gd name="T1" fmla="*/ 14268 h 21600"/>
              <a:gd name="T2" fmla="*/ 9600 w 21600"/>
              <a:gd name="T3" fmla="*/ 7530 h 21600"/>
              <a:gd name="T4" fmla="*/ 5067 w 21600"/>
              <a:gd name="T5" fmla="*/ 14268 h 21600"/>
              <a:gd name="T6" fmla="*/ 0 w 21600"/>
              <a:gd name="T7" fmla="*/ 14268 h 21600"/>
              <a:gd name="T8" fmla="*/ 9600 w 21600"/>
              <a:gd name="T9" fmla="*/ 0 h 21600"/>
              <a:gd name="T10" fmla="*/ 19200 w 21600"/>
              <a:gd name="T11" fmla="*/ 14267 h 21600"/>
              <a:gd name="T12" fmla="*/ 19200 w 21600"/>
              <a:gd name="T13" fmla="*/ 14268 h 21600"/>
              <a:gd name="T14" fmla="*/ 21600 w 21600"/>
              <a:gd name="T15" fmla="*/ 14268 h 21600"/>
              <a:gd name="T16" fmla="*/ 16667 w 21600"/>
              <a:gd name="T17" fmla="*/ 21600 h 21600"/>
              <a:gd name="T18" fmla="*/ 11733 w 21600"/>
              <a:gd name="T19" fmla="*/ 14268 h 21600"/>
              <a:gd name="T20" fmla="*/ 14133 w 21600"/>
              <a:gd name="T21" fmla="*/ 14268 h 21600"/>
              <a:gd name="T22" fmla="*/ 14133 w 21600"/>
              <a:gd name="T23" fmla="*/ 142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00" h="21600">
                <a:moveTo>
                  <a:pt x="14133" y="14268"/>
                </a:moveTo>
                <a:cubicBezTo>
                  <a:pt x="14133" y="10546"/>
                  <a:pt x="12103" y="7530"/>
                  <a:pt x="9600" y="7530"/>
                </a:cubicBezTo>
                <a:cubicBezTo>
                  <a:pt x="7096" y="7530"/>
                  <a:pt x="5067" y="10546"/>
                  <a:pt x="5067" y="14268"/>
                </a:cubicBezTo>
                <a:lnTo>
                  <a:pt x="0" y="14268"/>
                </a:lnTo>
                <a:cubicBezTo>
                  <a:pt x="0" y="6388"/>
                  <a:pt x="4298" y="0"/>
                  <a:pt x="9600" y="0"/>
                </a:cubicBezTo>
                <a:cubicBezTo>
                  <a:pt x="14901" y="0"/>
                  <a:pt x="19199" y="6388"/>
                  <a:pt x="19200" y="14267"/>
                </a:cubicBezTo>
                <a:lnTo>
                  <a:pt x="19200" y="14268"/>
                </a:lnTo>
                <a:lnTo>
                  <a:pt x="21600" y="14268"/>
                </a:lnTo>
                <a:lnTo>
                  <a:pt x="16667" y="21600"/>
                </a:lnTo>
                <a:lnTo>
                  <a:pt x="11733" y="14268"/>
                </a:lnTo>
                <a:lnTo>
                  <a:pt x="14133" y="14268"/>
                </a:lnTo>
                <a:close/>
                <a:moveTo>
                  <a:pt x="14133" y="14268"/>
                </a:moveTo>
              </a:path>
            </a:pathLst>
          </a:custGeom>
          <a:gradFill rotWithShape="0">
            <a:gsLst>
              <a:gs pos="0">
                <a:srgbClr val="0000CC"/>
              </a:gs>
              <a:gs pos="100000">
                <a:srgbClr val="FF0000"/>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4089"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lift</a:t>
            </a:r>
            <a:r>
              <a:rPr lang="en-US" sz="4800" b="1" smtClean="0">
                <a:latin typeface="Helvetica Neue Medium" charset="0"/>
                <a:ea typeface="Helvetica Neue Medium" charset="0"/>
                <a:cs typeface="Helvetica Neue Medium" charset="0"/>
                <a:sym typeface="Helvetica Neue Medium" charset="0"/>
              </a:rPr>
              <a:t>convection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61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176132"/>
                                        </p:tgtEl>
                                        <p:attrNameLst>
                                          <p:attrName>style.visibility</p:attrName>
                                        </p:attrNameLst>
                                      </p:cBhvr>
                                      <p:to>
                                        <p:strVal val="visible"/>
                                      </p:to>
                                    </p:set>
                                    <p:animEffect transition="in" filter="wipe(down)">
                                      <p:cBhvr>
                                        <p:cTn id="11" dur="500"/>
                                        <p:tgtEl>
                                          <p:spTgt spid="176132"/>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176134"/>
                                        </p:tgtEl>
                                        <p:attrNameLst>
                                          <p:attrName>style.visibility</p:attrName>
                                        </p:attrNameLst>
                                      </p:cBhvr>
                                      <p:to>
                                        <p:strVal val="visible"/>
                                      </p:to>
                                    </p:set>
                                    <p:animEffect transition="in" filter="wipe(left)">
                                      <p:cBhvr>
                                        <p:cTn id="15" dur="500"/>
                                        <p:tgtEl>
                                          <p:spTgt spid="176134"/>
                                        </p:tgtEl>
                                      </p:cBhvr>
                                    </p:animEffect>
                                  </p:childTnLst>
                                </p:cTn>
                              </p:par>
                            </p:childTnLst>
                          </p:cTn>
                        </p:par>
                        <p:par>
                          <p:cTn id="16" fill="hold" nodeType="afterGroup">
                            <p:stCondLst>
                              <p:cond delay="1000"/>
                            </p:stCondLst>
                            <p:childTnLst>
                              <p:par>
                                <p:cTn id="17" presetID="22" presetClass="entr" presetSubtype="1" fill="hold" nodeType="afterEffect">
                                  <p:stCondLst>
                                    <p:cond delay="0"/>
                                  </p:stCondLst>
                                  <p:childTnLst>
                                    <p:set>
                                      <p:cBhvr>
                                        <p:cTn id="18" dur="1" fill="hold">
                                          <p:stCondLst>
                                            <p:cond delay="0"/>
                                          </p:stCondLst>
                                        </p:cTn>
                                        <p:tgtEl>
                                          <p:spTgt spid="176133"/>
                                        </p:tgtEl>
                                        <p:attrNameLst>
                                          <p:attrName>style.visibility</p:attrName>
                                        </p:attrNameLst>
                                      </p:cBhvr>
                                      <p:to>
                                        <p:strVal val="visible"/>
                                      </p:to>
                                    </p:set>
                                    <p:animEffect transition="in" filter="wipe(up)">
                                      <p:cBhvr>
                                        <p:cTn id="19" dur="500"/>
                                        <p:tgtEl>
                                          <p:spTgt spid="176133"/>
                                        </p:tgtEl>
                                      </p:cBhvr>
                                    </p:animEffect>
                                  </p:childTnLst>
                                </p:cTn>
                              </p:par>
                            </p:childTnLst>
                          </p:cTn>
                        </p:par>
                        <p:par>
                          <p:cTn id="20" fill="hold" nodeType="afterGroup">
                            <p:stCondLst>
                              <p:cond delay="1500"/>
                            </p:stCondLst>
                            <p:childTnLst>
                              <p:par>
                                <p:cTn id="21" presetID="22" presetClass="entr" presetSubtype="2" fill="hold" nodeType="afterEffect">
                                  <p:stCondLst>
                                    <p:cond delay="0"/>
                                  </p:stCondLst>
                                  <p:childTnLst>
                                    <p:set>
                                      <p:cBhvr>
                                        <p:cTn id="22" dur="1" fill="hold">
                                          <p:stCondLst>
                                            <p:cond delay="0"/>
                                          </p:stCondLst>
                                        </p:cTn>
                                        <p:tgtEl>
                                          <p:spTgt spid="176135"/>
                                        </p:tgtEl>
                                        <p:attrNameLst>
                                          <p:attrName>style.visibility</p:attrName>
                                        </p:attrNameLst>
                                      </p:cBhvr>
                                      <p:to>
                                        <p:strVal val="visible"/>
                                      </p:to>
                                    </p:set>
                                    <p:animEffect transition="in" filter="wipe(right)">
                                      <p:cBhvr>
                                        <p:cTn id="23" dur="500"/>
                                        <p:tgtEl>
                                          <p:spTgt spid="176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51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51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7155" name="Rectangle 3"/>
          <p:cNvSpPr>
            <a:spLocks/>
          </p:cNvSpPr>
          <p:nvPr/>
        </p:nvSpPr>
        <p:spPr bwMode="auto">
          <a:xfrm>
            <a:off x="914400" y="2806700"/>
            <a:ext cx="47244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orographic</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implies large-scale geographic features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will continue its unstable movement downwind of a mountain range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77156" name="AutoShape 4"/>
          <p:cNvSpPr>
            <a:spLocks/>
          </p:cNvSpPr>
          <p:nvPr/>
        </p:nvSpPr>
        <p:spPr bwMode="auto">
          <a:xfrm>
            <a:off x="5853113" y="5567363"/>
            <a:ext cx="5995987" cy="3741737"/>
          </a:xfrm>
          <a:prstGeom prst="triangle">
            <a:avLst>
              <a:gd name="adj" fmla="val 50000"/>
            </a:avLst>
          </a:prstGeom>
          <a:solidFill>
            <a:srgbClr val="9933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7157" name="AutoShape 5"/>
          <p:cNvSpPr>
            <a:spLocks/>
          </p:cNvSpPr>
          <p:nvPr/>
        </p:nvSpPr>
        <p:spPr bwMode="auto">
          <a:xfrm>
            <a:off x="3225800" y="7812088"/>
            <a:ext cx="2249488" cy="466725"/>
          </a:xfrm>
          <a:prstGeom prst="rightArrow">
            <a:avLst>
              <a:gd name="adj1" fmla="val 50000"/>
              <a:gd name="adj2" fmla="val 106079"/>
            </a:avLst>
          </a:pr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7158" name="AutoShape 6"/>
          <p:cNvSpPr>
            <a:spLocks/>
          </p:cNvSpPr>
          <p:nvPr/>
        </p:nvSpPr>
        <p:spPr bwMode="auto">
          <a:xfrm rot="2700000">
            <a:off x="6223000" y="6227763"/>
            <a:ext cx="539750" cy="1981200"/>
          </a:xfrm>
          <a:custGeom>
            <a:avLst/>
            <a:gdLst/>
            <a:ahLst/>
            <a:cxnLst/>
            <a:rect l="0" t="0" r="r" b="b"/>
            <a:pathLst>
              <a:path w="21600" h="21543">
                <a:moveTo>
                  <a:pt x="767" y="5386"/>
                </a:moveTo>
                <a:lnTo>
                  <a:pt x="6167" y="5443"/>
                </a:lnTo>
                <a:lnTo>
                  <a:pt x="8468" y="21600"/>
                </a:lnTo>
                <a:lnTo>
                  <a:pt x="19268" y="21714"/>
                </a:lnTo>
                <a:lnTo>
                  <a:pt x="16967" y="5557"/>
                </a:lnTo>
                <a:lnTo>
                  <a:pt x="22367" y="5614"/>
                </a:lnTo>
                <a:lnTo>
                  <a:pt x="10800" y="114"/>
                </a:lnTo>
                <a:close/>
                <a:moveTo>
                  <a:pt x="767" y="5386"/>
                </a:moveTo>
              </a:path>
            </a:pathLst>
          </a:custGeom>
          <a:gradFill rotWithShape="0">
            <a:gsLst>
              <a:gs pos="0">
                <a:srgbClr val="FF0000"/>
              </a:gs>
              <a:gs pos="100000">
                <a:srgbClr val="0000CC"/>
              </a:gs>
            </a:gsLst>
            <a:lin ang="189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7159" name="AutoShape 7"/>
          <p:cNvSpPr>
            <a:spLocks/>
          </p:cNvSpPr>
          <p:nvPr/>
        </p:nvSpPr>
        <p:spPr bwMode="auto">
          <a:xfrm rot="2700000">
            <a:off x="7694613" y="4637088"/>
            <a:ext cx="539750" cy="1981200"/>
          </a:xfrm>
          <a:custGeom>
            <a:avLst/>
            <a:gdLst/>
            <a:ahLst/>
            <a:cxnLst/>
            <a:rect l="0" t="0" r="r" b="b"/>
            <a:pathLst>
              <a:path w="21600" h="21543">
                <a:moveTo>
                  <a:pt x="767" y="5386"/>
                </a:moveTo>
                <a:lnTo>
                  <a:pt x="6167" y="5443"/>
                </a:lnTo>
                <a:lnTo>
                  <a:pt x="8468" y="21600"/>
                </a:lnTo>
                <a:lnTo>
                  <a:pt x="19268" y="21714"/>
                </a:lnTo>
                <a:lnTo>
                  <a:pt x="16967" y="5557"/>
                </a:lnTo>
                <a:lnTo>
                  <a:pt x="22367" y="5614"/>
                </a:lnTo>
                <a:lnTo>
                  <a:pt x="10800" y="114"/>
                </a:lnTo>
                <a:close/>
                <a:moveTo>
                  <a:pt x="767" y="5386"/>
                </a:moveTo>
              </a:path>
            </a:pathLst>
          </a:custGeom>
          <a:gradFill rotWithShape="0">
            <a:gsLst>
              <a:gs pos="0">
                <a:srgbClr val="3333CC"/>
              </a:gs>
              <a:gs pos="100000">
                <a:srgbClr val="000068"/>
              </a:gs>
            </a:gsLst>
            <a:lin ang="189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5113"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lift</a:t>
            </a:r>
            <a:r>
              <a:rPr lang="en-US" sz="4800" b="1" smtClean="0">
                <a:latin typeface="Helvetica Neue Medium" charset="0"/>
                <a:ea typeface="Helvetica Neue Medium" charset="0"/>
                <a:cs typeface="Helvetica Neue Medium" charset="0"/>
                <a:sym typeface="Helvetica Neue Medium" charset="0"/>
              </a:rPr>
              <a:t>orographic</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71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715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771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77157"/>
                                        </p:tgtEl>
                                        <p:attrNameLst>
                                          <p:attrName>style.visibility</p:attrName>
                                        </p:attrNameLst>
                                      </p:cBhvr>
                                      <p:to>
                                        <p:strVal val="visible"/>
                                      </p:to>
                                    </p:set>
                                    <p:animEffect transition="in" filter="wipe(left)">
                                      <p:cBhvr>
                                        <p:cTn id="19" dur="500"/>
                                        <p:tgtEl>
                                          <p:spTgt spid="177157"/>
                                        </p:tgtEl>
                                      </p:cBhvr>
                                    </p:animEffec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177158"/>
                                        </p:tgtEl>
                                        <p:attrNameLst>
                                          <p:attrName>style.visibility</p:attrName>
                                        </p:attrNameLst>
                                      </p:cBhvr>
                                      <p:to>
                                        <p:strVal val="visible"/>
                                      </p:to>
                                    </p:set>
                                    <p:animEffect transition="in" filter="wipe(left)">
                                      <p:cBhvr>
                                        <p:cTn id="23" dur="500"/>
                                        <p:tgtEl>
                                          <p:spTgt spid="177158"/>
                                        </p:tgtEl>
                                      </p:cBhvr>
                                    </p:animEffect>
                                  </p:childTnLst>
                                </p:cTn>
                              </p:par>
                            </p:childTnLst>
                          </p:cTn>
                        </p:par>
                        <p:par>
                          <p:cTn id="24" fill="hold" nodeType="afterGroup">
                            <p:stCondLst>
                              <p:cond delay="1000"/>
                            </p:stCondLst>
                            <p:childTnLst>
                              <p:par>
                                <p:cTn id="25" presetID="22" presetClass="entr" presetSubtype="8" fill="hold" nodeType="afterEffect">
                                  <p:stCondLst>
                                    <p:cond delay="0"/>
                                  </p:stCondLst>
                                  <p:childTnLst>
                                    <p:set>
                                      <p:cBhvr>
                                        <p:cTn id="26" dur="1" fill="hold">
                                          <p:stCondLst>
                                            <p:cond delay="0"/>
                                          </p:stCondLst>
                                        </p:cTn>
                                        <p:tgtEl>
                                          <p:spTgt spid="177159"/>
                                        </p:tgtEl>
                                        <p:attrNameLst>
                                          <p:attrName>style.visibility</p:attrName>
                                        </p:attrNameLst>
                                      </p:cBhvr>
                                      <p:to>
                                        <p:strVal val="visible"/>
                                      </p:to>
                                    </p:set>
                                    <p:animEffect transition="in" filter="wipe(left)">
                                      <p:cBhvr>
                                        <p:cTn id="27" dur="500"/>
                                        <p:tgtEl>
                                          <p:spTgt spid="177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autoUpdateAnimBg="0"/>
      <p:bldP spid="177156" grpId="0" animBg="1"/>
      <p:bldP spid="17715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61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61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8179" name="Rectangle 3"/>
          <p:cNvSpPr>
            <a:spLocks/>
          </p:cNvSpPr>
          <p:nvPr/>
        </p:nvSpPr>
        <p:spPr bwMode="auto">
          <a:xfrm>
            <a:off x="889000" y="3365500"/>
            <a:ext cx="36830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frontal lift is an immensely powerful lifting force</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fronts = active weather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grpSp>
        <p:nvGrpSpPr>
          <p:cNvPr id="178200" name="Group 24"/>
          <p:cNvGrpSpPr>
            <a:grpSpLocks/>
          </p:cNvGrpSpPr>
          <p:nvPr/>
        </p:nvGrpSpPr>
        <p:grpSpPr bwMode="auto">
          <a:xfrm>
            <a:off x="4418013" y="3362325"/>
            <a:ext cx="7289800" cy="5278438"/>
            <a:chOff x="0" y="0"/>
            <a:chExt cx="4591" cy="3325"/>
          </a:xfrm>
        </p:grpSpPr>
        <p:sp>
          <p:nvSpPr>
            <p:cNvPr id="178180" name="Freeform 4"/>
            <p:cNvSpPr>
              <a:spLocks/>
            </p:cNvSpPr>
            <p:nvPr/>
          </p:nvSpPr>
          <p:spPr bwMode="auto">
            <a:xfrm>
              <a:off x="0" y="1432"/>
              <a:ext cx="1733" cy="1893"/>
            </a:xfrm>
            <a:custGeom>
              <a:avLst/>
              <a:gdLst>
                <a:gd name="T0" fmla="*/ 0 w 21600"/>
                <a:gd name="T1" fmla="+- 0 24 1"/>
                <a:gd name="T2" fmla="*/ 24 h 21599"/>
                <a:gd name="T3" fmla="*/ 976 w 21600"/>
                <a:gd name="T4" fmla="+- 0 1 1"/>
                <a:gd name="T5" fmla="*/ 1 h 21599"/>
                <a:gd name="T6" fmla="*/ 21600 w 21600"/>
                <a:gd name="T7" fmla="+- 0 20617 1"/>
                <a:gd name="T8" fmla="*/ 20617 h 21599"/>
                <a:gd name="T9" fmla="*/ 21576 w 21600"/>
                <a:gd name="T10" fmla="+- 0 21600 1"/>
                <a:gd name="T11" fmla="*/ 21600 h 21599"/>
              </a:gdLst>
              <a:ahLst/>
              <a:cxnLst>
                <a:cxn ang="0">
                  <a:pos x="T0" y="T2"/>
                </a:cxn>
                <a:cxn ang="0">
                  <a:pos x="T3" y="T5"/>
                </a:cxn>
                <a:cxn ang="0">
                  <a:pos x="T6" y="T8"/>
                </a:cxn>
                <a:cxn ang="0">
                  <a:pos x="T9" y="T11"/>
                </a:cxn>
              </a:cxnLst>
              <a:rect l="0" t="0" r="r" b="b"/>
              <a:pathLst>
                <a:path w="21600" h="21599">
                  <a:moveTo>
                    <a:pt x="0" y="23"/>
                  </a:moveTo>
                  <a:cubicBezTo>
                    <a:pt x="325" y="8"/>
                    <a:pt x="650" y="-1"/>
                    <a:pt x="976" y="0"/>
                  </a:cubicBezTo>
                  <a:cubicBezTo>
                    <a:pt x="12366" y="0"/>
                    <a:pt x="21600" y="9229"/>
                    <a:pt x="21600" y="20616"/>
                  </a:cubicBezTo>
                  <a:cubicBezTo>
                    <a:pt x="21600" y="20943"/>
                    <a:pt x="21591" y="21271"/>
                    <a:pt x="21576" y="21599"/>
                  </a:cubicBezTo>
                </a:path>
              </a:pathLst>
            </a:custGeom>
            <a:noFill/>
            <a:ln w="31750" cap="flat">
              <a:solidFill>
                <a:srgbClr val="0000CC"/>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78181" name="Rectangle 5"/>
            <p:cNvSpPr>
              <a:spLocks/>
            </p:cNvSpPr>
            <p:nvPr/>
          </p:nvSpPr>
          <p:spPr bwMode="auto">
            <a:xfrm>
              <a:off x="528" y="2199"/>
              <a:ext cx="360" cy="355"/>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50800" tIns="50800" bIns="50800"/>
            <a:lstStyle>
              <a:lvl1pPr>
                <a:spcBef>
                  <a:spcPct val="0"/>
                </a:spcBef>
                <a:defRPr sz="1200">
                  <a:solidFill>
                    <a:schemeClr val="tx1"/>
                  </a:solidFill>
                  <a:latin typeface="Helvetica Neue" charset="0"/>
                </a:defRPr>
              </a:lvl1pPr>
              <a:lvl2pPr>
                <a:spcBef>
                  <a:spcPct val="0"/>
                </a:spcBef>
                <a:defRPr sz="1200">
                  <a:solidFill>
                    <a:schemeClr val="tx1"/>
                  </a:solidFill>
                  <a:latin typeface="Helvetica Neue" charset="0"/>
                </a:defRPr>
              </a:lvl2pPr>
              <a:lvl3pPr>
                <a:spcBef>
                  <a:spcPct val="0"/>
                </a:spcBef>
                <a:defRPr sz="1200">
                  <a:solidFill>
                    <a:schemeClr val="tx1"/>
                  </a:solidFill>
                  <a:latin typeface="Helvetica Neue" charset="0"/>
                </a:defRPr>
              </a:lvl3pPr>
              <a:lvl4pPr>
                <a:spcBef>
                  <a:spcPct val="0"/>
                </a:spcBef>
                <a:defRPr sz="1200">
                  <a:solidFill>
                    <a:schemeClr val="tx1"/>
                  </a:solidFill>
                  <a:latin typeface="Helvetica Neue" charset="0"/>
                </a:defRPr>
              </a:lvl4pPr>
              <a:lvl5pPr>
                <a:spcBef>
                  <a:spcPct val="0"/>
                </a:spcBef>
                <a:defRPr sz="1200">
                  <a:solidFill>
                    <a:schemeClr val="tx1"/>
                  </a:solidFill>
                  <a:latin typeface="Helvetica Neue" charset="0"/>
                </a:defRPr>
              </a:lvl5pPr>
              <a:lvl6pPr fontAlgn="base">
                <a:spcBef>
                  <a:spcPct val="0"/>
                </a:spcBef>
                <a:spcAft>
                  <a:spcPct val="0"/>
                </a:spcAft>
                <a:defRPr sz="1200">
                  <a:solidFill>
                    <a:schemeClr val="tx1"/>
                  </a:solidFill>
                  <a:latin typeface="Helvetica Neue" charset="0"/>
                </a:defRPr>
              </a:lvl6pPr>
              <a:lvl7pPr fontAlgn="base">
                <a:spcBef>
                  <a:spcPct val="0"/>
                </a:spcBef>
                <a:spcAft>
                  <a:spcPct val="0"/>
                </a:spcAft>
                <a:defRPr sz="1200">
                  <a:solidFill>
                    <a:schemeClr val="tx1"/>
                  </a:solidFill>
                  <a:latin typeface="Helvetica Neue" charset="0"/>
                </a:defRPr>
              </a:lvl7pPr>
              <a:lvl8pPr fontAlgn="base">
                <a:spcBef>
                  <a:spcPct val="0"/>
                </a:spcBef>
                <a:spcAft>
                  <a:spcPct val="0"/>
                </a:spcAft>
                <a:defRPr sz="1200">
                  <a:solidFill>
                    <a:schemeClr val="tx1"/>
                  </a:solidFill>
                  <a:latin typeface="Helvetica Neue" charset="0"/>
                </a:defRPr>
              </a:lvl8pPr>
              <a:lvl9pPr fontAlgn="base">
                <a:spcBef>
                  <a:spcPct val="0"/>
                </a:spcBef>
                <a:spcAft>
                  <a:spcPct val="0"/>
                </a:spcAft>
                <a:defRPr sz="1200">
                  <a:solidFill>
                    <a:schemeClr val="tx1"/>
                  </a:solidFill>
                  <a:latin typeface="Helvetica Neue" charset="0"/>
                </a:defRPr>
              </a:lvl9pPr>
            </a:lstStyle>
            <a:p>
              <a:pPr eaLnBrk="1" hangingPunct="1">
                <a:spcBef>
                  <a:spcPts val="1600"/>
                </a:spcBef>
                <a:defRPr/>
              </a:pPr>
              <a:r>
                <a:rPr lang="en-US" sz="2800" smtClean="0">
                  <a:latin typeface="Arial" panose="020B0604020202020204" pitchFamily="34" charset="0"/>
                  <a:cs typeface="Arial" panose="020B0604020202020204" pitchFamily="34" charset="0"/>
                  <a:sym typeface="Arial" panose="020B0604020202020204" pitchFamily="34" charset="0"/>
                </a:rPr>
                <a:t>C</a:t>
              </a:r>
            </a:p>
          </p:txBody>
        </p:sp>
        <p:sp>
          <p:nvSpPr>
            <p:cNvPr id="178182" name="AutoShape 6"/>
            <p:cNvSpPr>
              <a:spLocks/>
            </p:cNvSpPr>
            <p:nvPr/>
          </p:nvSpPr>
          <p:spPr bwMode="auto">
            <a:xfrm rot="3060000">
              <a:off x="1264" y="1941"/>
              <a:ext cx="245" cy="208"/>
            </a:xfrm>
            <a:custGeom>
              <a:avLst/>
              <a:gdLst/>
              <a:ahLst/>
              <a:cxnLst/>
              <a:rect l="0" t="0" r="r" b="b"/>
              <a:pathLst>
                <a:path w="24942" h="27998">
                  <a:moveTo>
                    <a:pt x="12470" y="694"/>
                  </a:moveTo>
                  <a:lnTo>
                    <a:pt x="23952" y="22294"/>
                  </a:lnTo>
                  <a:lnTo>
                    <a:pt x="2352" y="21091"/>
                  </a:lnTo>
                  <a:lnTo>
                    <a:pt x="12470" y="694"/>
                  </a:lnTo>
                  <a:close/>
                  <a:moveTo>
                    <a:pt x="12470" y="694"/>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3" name="AutoShape 7"/>
            <p:cNvSpPr>
              <a:spLocks/>
            </p:cNvSpPr>
            <p:nvPr/>
          </p:nvSpPr>
          <p:spPr bwMode="auto">
            <a:xfrm rot="539999">
              <a:off x="55" y="1265"/>
              <a:ext cx="231" cy="218"/>
            </a:xfrm>
            <a:custGeom>
              <a:avLst/>
              <a:gdLst/>
              <a:ahLst/>
              <a:cxnLst/>
              <a:rect l="0" t="0" r="r" b="b"/>
              <a:pathLst>
                <a:path w="24942" h="28555">
                  <a:moveTo>
                    <a:pt x="12470" y="212"/>
                  </a:moveTo>
                  <a:lnTo>
                    <a:pt x="23498" y="21812"/>
                  </a:lnTo>
                  <a:lnTo>
                    <a:pt x="1898" y="21445"/>
                  </a:lnTo>
                  <a:lnTo>
                    <a:pt x="12470" y="212"/>
                  </a:lnTo>
                  <a:close/>
                  <a:moveTo>
                    <a:pt x="12470" y="212"/>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4" name="AutoShape 8"/>
            <p:cNvSpPr>
              <a:spLocks/>
            </p:cNvSpPr>
            <p:nvPr/>
          </p:nvSpPr>
          <p:spPr bwMode="auto">
            <a:xfrm rot="720000">
              <a:off x="405" y="1319"/>
              <a:ext cx="232" cy="219"/>
            </a:xfrm>
            <a:custGeom>
              <a:avLst/>
              <a:gdLst/>
              <a:ahLst/>
              <a:cxnLst/>
              <a:rect l="0" t="0" r="r" b="b"/>
              <a:pathLst>
                <a:path w="24942" h="28478">
                  <a:moveTo>
                    <a:pt x="12471" y="279"/>
                  </a:moveTo>
                  <a:lnTo>
                    <a:pt x="23570" y="21879"/>
                  </a:lnTo>
                  <a:lnTo>
                    <a:pt x="1970" y="21396"/>
                  </a:lnTo>
                  <a:lnTo>
                    <a:pt x="12471" y="279"/>
                  </a:lnTo>
                  <a:close/>
                  <a:moveTo>
                    <a:pt x="12471" y="279"/>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5" name="AutoShape 9"/>
            <p:cNvSpPr>
              <a:spLocks/>
            </p:cNvSpPr>
            <p:nvPr/>
          </p:nvSpPr>
          <p:spPr bwMode="auto">
            <a:xfrm rot="1920000">
              <a:off x="746" y="1479"/>
              <a:ext cx="238" cy="213"/>
            </a:xfrm>
            <a:custGeom>
              <a:avLst/>
              <a:gdLst/>
              <a:ahLst/>
              <a:cxnLst/>
              <a:rect l="0" t="0" r="r" b="b"/>
              <a:pathLst>
                <a:path w="24942" h="28081">
                  <a:moveTo>
                    <a:pt x="12471" y="622"/>
                  </a:moveTo>
                  <a:lnTo>
                    <a:pt x="23915" y="22222"/>
                  </a:lnTo>
                  <a:lnTo>
                    <a:pt x="2315" y="21144"/>
                  </a:lnTo>
                  <a:lnTo>
                    <a:pt x="12471" y="622"/>
                  </a:lnTo>
                  <a:close/>
                  <a:moveTo>
                    <a:pt x="12471" y="622"/>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6" name="AutoShape 10"/>
            <p:cNvSpPr>
              <a:spLocks/>
            </p:cNvSpPr>
            <p:nvPr/>
          </p:nvSpPr>
          <p:spPr bwMode="auto">
            <a:xfrm rot="2639999">
              <a:off x="1042" y="1695"/>
              <a:ext cx="242" cy="211"/>
            </a:xfrm>
            <a:custGeom>
              <a:avLst/>
              <a:gdLst/>
              <a:ahLst/>
              <a:cxnLst/>
              <a:rect l="0" t="0" r="r" b="b"/>
              <a:pathLst>
                <a:path w="24942" h="27990">
                  <a:moveTo>
                    <a:pt x="12471" y="702"/>
                  </a:moveTo>
                  <a:lnTo>
                    <a:pt x="23975" y="22302"/>
                  </a:lnTo>
                  <a:lnTo>
                    <a:pt x="2375" y="21087"/>
                  </a:lnTo>
                  <a:lnTo>
                    <a:pt x="12471" y="702"/>
                  </a:lnTo>
                  <a:close/>
                  <a:moveTo>
                    <a:pt x="12471" y="702"/>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7" name="AutoShape 11"/>
            <p:cNvSpPr>
              <a:spLocks/>
            </p:cNvSpPr>
            <p:nvPr/>
          </p:nvSpPr>
          <p:spPr bwMode="auto">
            <a:xfrm rot="4919999">
              <a:off x="1658" y="3031"/>
              <a:ext cx="253" cy="201"/>
            </a:xfrm>
            <a:custGeom>
              <a:avLst/>
              <a:gdLst/>
              <a:ahLst/>
              <a:cxnLst/>
              <a:rect l="0" t="0" r="r" b="b"/>
              <a:pathLst>
                <a:path w="24942" h="28562">
                  <a:moveTo>
                    <a:pt x="12471" y="206"/>
                  </a:moveTo>
                  <a:lnTo>
                    <a:pt x="23457" y="21806"/>
                  </a:lnTo>
                  <a:lnTo>
                    <a:pt x="1857" y="21449"/>
                  </a:lnTo>
                  <a:lnTo>
                    <a:pt x="12471" y="206"/>
                  </a:lnTo>
                  <a:close/>
                  <a:moveTo>
                    <a:pt x="12471" y="206"/>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8" name="AutoShape 12"/>
            <p:cNvSpPr>
              <a:spLocks/>
            </p:cNvSpPr>
            <p:nvPr/>
          </p:nvSpPr>
          <p:spPr bwMode="auto">
            <a:xfrm rot="3540000">
              <a:off x="1463" y="2268"/>
              <a:ext cx="247" cy="205"/>
            </a:xfrm>
            <a:custGeom>
              <a:avLst/>
              <a:gdLst/>
              <a:ahLst/>
              <a:cxnLst/>
              <a:rect l="0" t="0" r="r" b="b"/>
              <a:pathLst>
                <a:path w="24942" h="28066">
                  <a:moveTo>
                    <a:pt x="12471" y="636"/>
                  </a:moveTo>
                  <a:lnTo>
                    <a:pt x="23879" y="22236"/>
                  </a:lnTo>
                  <a:lnTo>
                    <a:pt x="2279" y="21135"/>
                  </a:lnTo>
                  <a:lnTo>
                    <a:pt x="12471" y="636"/>
                  </a:lnTo>
                  <a:close/>
                  <a:moveTo>
                    <a:pt x="12471" y="636"/>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9" name="AutoShape 13"/>
            <p:cNvSpPr>
              <a:spLocks/>
            </p:cNvSpPr>
            <p:nvPr/>
          </p:nvSpPr>
          <p:spPr bwMode="auto">
            <a:xfrm rot="4619999">
              <a:off x="1608" y="2648"/>
              <a:ext cx="252" cy="202"/>
            </a:xfrm>
            <a:custGeom>
              <a:avLst/>
              <a:gdLst/>
              <a:ahLst/>
              <a:cxnLst/>
              <a:rect l="0" t="0" r="r" b="b"/>
              <a:pathLst>
                <a:path w="24942" h="28424">
                  <a:moveTo>
                    <a:pt x="12471" y="326"/>
                  </a:moveTo>
                  <a:lnTo>
                    <a:pt x="23568" y="21926"/>
                  </a:lnTo>
                  <a:lnTo>
                    <a:pt x="1968" y="21362"/>
                  </a:lnTo>
                  <a:lnTo>
                    <a:pt x="12471" y="326"/>
                  </a:lnTo>
                  <a:close/>
                  <a:moveTo>
                    <a:pt x="12471" y="326"/>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0" name="Line 14"/>
            <p:cNvSpPr>
              <a:spLocks noChangeShapeType="1"/>
            </p:cNvSpPr>
            <p:nvPr/>
          </p:nvSpPr>
          <p:spPr bwMode="auto">
            <a:xfrm rot="10800000" flipH="1">
              <a:off x="1632" y="666"/>
              <a:ext cx="2959" cy="1970"/>
            </a:xfrm>
            <a:prstGeom prst="line">
              <a:avLst/>
            </a:prstGeom>
            <a:noFill/>
            <a:ln w="31750" cap="flat">
              <a:solidFill>
                <a:srgbClr val="FF0000"/>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78191" name="Rectangle 15"/>
            <p:cNvSpPr>
              <a:spLocks/>
            </p:cNvSpPr>
            <p:nvPr/>
          </p:nvSpPr>
          <p:spPr bwMode="auto">
            <a:xfrm>
              <a:off x="3087" y="2089"/>
              <a:ext cx="409" cy="356"/>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50800" tIns="50800" bIns="50800"/>
            <a:lstStyle>
              <a:lvl1pPr>
                <a:spcBef>
                  <a:spcPct val="0"/>
                </a:spcBef>
                <a:defRPr sz="1200">
                  <a:solidFill>
                    <a:schemeClr val="tx1"/>
                  </a:solidFill>
                  <a:latin typeface="Helvetica Neue" charset="0"/>
                </a:defRPr>
              </a:lvl1pPr>
              <a:lvl2pPr>
                <a:spcBef>
                  <a:spcPct val="0"/>
                </a:spcBef>
                <a:defRPr sz="1200">
                  <a:solidFill>
                    <a:schemeClr val="tx1"/>
                  </a:solidFill>
                  <a:latin typeface="Helvetica Neue" charset="0"/>
                </a:defRPr>
              </a:lvl2pPr>
              <a:lvl3pPr>
                <a:spcBef>
                  <a:spcPct val="0"/>
                </a:spcBef>
                <a:defRPr sz="1200">
                  <a:solidFill>
                    <a:schemeClr val="tx1"/>
                  </a:solidFill>
                  <a:latin typeface="Helvetica Neue" charset="0"/>
                </a:defRPr>
              </a:lvl3pPr>
              <a:lvl4pPr>
                <a:spcBef>
                  <a:spcPct val="0"/>
                </a:spcBef>
                <a:defRPr sz="1200">
                  <a:solidFill>
                    <a:schemeClr val="tx1"/>
                  </a:solidFill>
                  <a:latin typeface="Helvetica Neue" charset="0"/>
                </a:defRPr>
              </a:lvl4pPr>
              <a:lvl5pPr>
                <a:spcBef>
                  <a:spcPct val="0"/>
                </a:spcBef>
                <a:defRPr sz="1200">
                  <a:solidFill>
                    <a:schemeClr val="tx1"/>
                  </a:solidFill>
                  <a:latin typeface="Helvetica Neue" charset="0"/>
                </a:defRPr>
              </a:lvl5pPr>
              <a:lvl6pPr fontAlgn="base">
                <a:spcBef>
                  <a:spcPct val="0"/>
                </a:spcBef>
                <a:spcAft>
                  <a:spcPct val="0"/>
                </a:spcAft>
                <a:defRPr sz="1200">
                  <a:solidFill>
                    <a:schemeClr val="tx1"/>
                  </a:solidFill>
                  <a:latin typeface="Helvetica Neue" charset="0"/>
                </a:defRPr>
              </a:lvl6pPr>
              <a:lvl7pPr fontAlgn="base">
                <a:spcBef>
                  <a:spcPct val="0"/>
                </a:spcBef>
                <a:spcAft>
                  <a:spcPct val="0"/>
                </a:spcAft>
                <a:defRPr sz="1200">
                  <a:solidFill>
                    <a:schemeClr val="tx1"/>
                  </a:solidFill>
                  <a:latin typeface="Helvetica Neue" charset="0"/>
                </a:defRPr>
              </a:lvl7pPr>
              <a:lvl8pPr fontAlgn="base">
                <a:spcBef>
                  <a:spcPct val="0"/>
                </a:spcBef>
                <a:spcAft>
                  <a:spcPct val="0"/>
                </a:spcAft>
                <a:defRPr sz="1200">
                  <a:solidFill>
                    <a:schemeClr val="tx1"/>
                  </a:solidFill>
                  <a:latin typeface="Helvetica Neue" charset="0"/>
                </a:defRPr>
              </a:lvl8pPr>
              <a:lvl9pPr fontAlgn="base">
                <a:spcBef>
                  <a:spcPct val="0"/>
                </a:spcBef>
                <a:spcAft>
                  <a:spcPct val="0"/>
                </a:spcAft>
                <a:defRPr sz="1200">
                  <a:solidFill>
                    <a:schemeClr val="tx1"/>
                  </a:solidFill>
                  <a:latin typeface="Helvetica Neue" charset="0"/>
                </a:defRPr>
              </a:lvl9pPr>
            </a:lstStyle>
            <a:p>
              <a:pPr eaLnBrk="1" hangingPunct="1">
                <a:spcBef>
                  <a:spcPts val="1600"/>
                </a:spcBef>
                <a:defRPr/>
              </a:pPr>
              <a:r>
                <a:rPr lang="en-US" sz="2800" smtClean="0">
                  <a:latin typeface="Arial" panose="020B0604020202020204" pitchFamily="34" charset="0"/>
                  <a:cs typeface="Arial" panose="020B0604020202020204" pitchFamily="34" charset="0"/>
                  <a:sym typeface="Arial" panose="020B0604020202020204" pitchFamily="34" charset="0"/>
                </a:rPr>
                <a:t>W</a:t>
              </a:r>
            </a:p>
          </p:txBody>
        </p:sp>
        <p:sp>
          <p:nvSpPr>
            <p:cNvPr id="178192" name="AutoShape 16"/>
            <p:cNvSpPr>
              <a:spLocks/>
            </p:cNvSpPr>
            <p:nvPr/>
          </p:nvSpPr>
          <p:spPr bwMode="auto">
            <a:xfrm rot="-7439999">
              <a:off x="1879" y="2264"/>
              <a:ext cx="107" cy="206"/>
            </a:xfrm>
            <a:custGeom>
              <a:avLst/>
              <a:gdLst/>
              <a:ahLst/>
              <a:cxnLst/>
              <a:rect l="0" t="0" r="r" b="b"/>
              <a:pathLst>
                <a:path w="20348" h="21262">
                  <a:moveTo>
                    <a:pt x="10174" y="218"/>
                  </a:moveTo>
                  <a:cubicBezTo>
                    <a:pt x="15793" y="338"/>
                    <a:pt x="20709" y="5195"/>
                    <a:pt x="21154" y="11067"/>
                  </a:cubicBezTo>
                  <a:cubicBezTo>
                    <a:pt x="21600" y="16938"/>
                    <a:pt x="17406" y="21600"/>
                    <a:pt x="11787" y="21480"/>
                  </a:cubicBezTo>
                  <a:lnTo>
                    <a:pt x="1614" y="21262"/>
                  </a:lnTo>
                  <a:lnTo>
                    <a:pt x="0" y="0"/>
                  </a:lnTo>
                  <a:close/>
                  <a:moveTo>
                    <a:pt x="10174" y="218"/>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3" name="AutoShape 17"/>
            <p:cNvSpPr>
              <a:spLocks/>
            </p:cNvSpPr>
            <p:nvPr/>
          </p:nvSpPr>
          <p:spPr bwMode="auto">
            <a:xfrm rot="-7380000">
              <a:off x="4290" y="677"/>
              <a:ext cx="107" cy="206"/>
            </a:xfrm>
            <a:custGeom>
              <a:avLst/>
              <a:gdLst/>
              <a:ahLst/>
              <a:cxnLst/>
              <a:rect l="0" t="0" r="r" b="b"/>
              <a:pathLst>
                <a:path w="20367" h="21266">
                  <a:moveTo>
                    <a:pt x="10183" y="215"/>
                  </a:moveTo>
                  <a:cubicBezTo>
                    <a:pt x="15807" y="334"/>
                    <a:pt x="20722" y="5190"/>
                    <a:pt x="21161" y="11063"/>
                  </a:cubicBezTo>
                  <a:cubicBezTo>
                    <a:pt x="21600" y="16936"/>
                    <a:pt x="17397" y="21600"/>
                    <a:pt x="11773" y="21481"/>
                  </a:cubicBezTo>
                  <a:lnTo>
                    <a:pt x="1589" y="21266"/>
                  </a:lnTo>
                  <a:lnTo>
                    <a:pt x="0" y="0"/>
                  </a:lnTo>
                  <a:close/>
                  <a:moveTo>
                    <a:pt x="10183" y="215"/>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4" name="AutoShape 18"/>
            <p:cNvSpPr>
              <a:spLocks/>
            </p:cNvSpPr>
            <p:nvPr/>
          </p:nvSpPr>
          <p:spPr bwMode="auto">
            <a:xfrm rot="-7260000">
              <a:off x="2280" y="1989"/>
              <a:ext cx="107" cy="209"/>
            </a:xfrm>
            <a:custGeom>
              <a:avLst/>
              <a:gdLst/>
              <a:ahLst/>
              <a:cxnLst/>
              <a:rect l="0" t="0" r="r" b="b"/>
              <a:pathLst>
                <a:path w="20409" h="21277">
                  <a:moveTo>
                    <a:pt x="10204" y="208"/>
                  </a:moveTo>
                  <a:cubicBezTo>
                    <a:pt x="15840" y="323"/>
                    <a:pt x="20752" y="5180"/>
                    <a:pt x="21176" y="11055"/>
                  </a:cubicBezTo>
                  <a:cubicBezTo>
                    <a:pt x="21600" y="16930"/>
                    <a:pt x="17375" y="21600"/>
                    <a:pt x="11739" y="21485"/>
                  </a:cubicBezTo>
                  <a:lnTo>
                    <a:pt x="1535" y="21277"/>
                  </a:lnTo>
                  <a:lnTo>
                    <a:pt x="0" y="0"/>
                  </a:lnTo>
                  <a:close/>
                  <a:moveTo>
                    <a:pt x="10204" y="208"/>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5" name="AutoShape 19"/>
            <p:cNvSpPr>
              <a:spLocks/>
            </p:cNvSpPr>
            <p:nvPr/>
          </p:nvSpPr>
          <p:spPr bwMode="auto">
            <a:xfrm rot="-7560000">
              <a:off x="2733" y="1719"/>
              <a:ext cx="106" cy="207"/>
            </a:xfrm>
            <a:custGeom>
              <a:avLst/>
              <a:gdLst/>
              <a:ahLst/>
              <a:cxnLst/>
              <a:rect l="0" t="0" r="r" b="b"/>
              <a:pathLst>
                <a:path w="20314" h="21254">
                  <a:moveTo>
                    <a:pt x="10157" y="223"/>
                  </a:moveTo>
                  <a:cubicBezTo>
                    <a:pt x="15766" y="346"/>
                    <a:pt x="20685" y="5203"/>
                    <a:pt x="21142" y="11072"/>
                  </a:cubicBezTo>
                  <a:cubicBezTo>
                    <a:pt x="21600" y="16942"/>
                    <a:pt x="17424" y="21600"/>
                    <a:pt x="11814" y="21477"/>
                  </a:cubicBezTo>
                  <a:lnTo>
                    <a:pt x="1657" y="21254"/>
                  </a:lnTo>
                  <a:lnTo>
                    <a:pt x="0" y="0"/>
                  </a:lnTo>
                  <a:close/>
                  <a:moveTo>
                    <a:pt x="10157" y="223"/>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6" name="AutoShape 20"/>
            <p:cNvSpPr>
              <a:spLocks/>
            </p:cNvSpPr>
            <p:nvPr/>
          </p:nvSpPr>
          <p:spPr bwMode="auto">
            <a:xfrm rot="-7439999">
              <a:off x="3134" y="1443"/>
              <a:ext cx="107" cy="207"/>
            </a:xfrm>
            <a:custGeom>
              <a:avLst/>
              <a:gdLst/>
              <a:ahLst/>
              <a:cxnLst/>
              <a:rect l="0" t="0" r="r" b="b"/>
              <a:pathLst>
                <a:path w="20348" h="21262">
                  <a:moveTo>
                    <a:pt x="10174" y="218"/>
                  </a:moveTo>
                  <a:cubicBezTo>
                    <a:pt x="15793" y="338"/>
                    <a:pt x="20709" y="5195"/>
                    <a:pt x="21154" y="11067"/>
                  </a:cubicBezTo>
                  <a:cubicBezTo>
                    <a:pt x="21600" y="16938"/>
                    <a:pt x="17406" y="21600"/>
                    <a:pt x="11787" y="21480"/>
                  </a:cubicBezTo>
                  <a:lnTo>
                    <a:pt x="1614" y="21262"/>
                  </a:lnTo>
                  <a:lnTo>
                    <a:pt x="0" y="0"/>
                  </a:lnTo>
                  <a:close/>
                  <a:moveTo>
                    <a:pt x="10174" y="218"/>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7" name="AutoShape 21"/>
            <p:cNvSpPr>
              <a:spLocks/>
            </p:cNvSpPr>
            <p:nvPr/>
          </p:nvSpPr>
          <p:spPr bwMode="auto">
            <a:xfrm rot="-7439999">
              <a:off x="3536" y="1170"/>
              <a:ext cx="106" cy="206"/>
            </a:xfrm>
            <a:custGeom>
              <a:avLst/>
              <a:gdLst/>
              <a:ahLst/>
              <a:cxnLst/>
              <a:rect l="0" t="0" r="r" b="b"/>
              <a:pathLst>
                <a:path w="20348" h="21262">
                  <a:moveTo>
                    <a:pt x="10174" y="218"/>
                  </a:moveTo>
                  <a:cubicBezTo>
                    <a:pt x="15793" y="338"/>
                    <a:pt x="20709" y="5195"/>
                    <a:pt x="21154" y="11067"/>
                  </a:cubicBezTo>
                  <a:cubicBezTo>
                    <a:pt x="21600" y="16938"/>
                    <a:pt x="17406" y="21600"/>
                    <a:pt x="11787" y="21480"/>
                  </a:cubicBezTo>
                  <a:lnTo>
                    <a:pt x="1614" y="21262"/>
                  </a:lnTo>
                  <a:lnTo>
                    <a:pt x="0" y="0"/>
                  </a:lnTo>
                  <a:close/>
                  <a:moveTo>
                    <a:pt x="10174" y="218"/>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8" name="AutoShape 22"/>
            <p:cNvSpPr>
              <a:spLocks/>
            </p:cNvSpPr>
            <p:nvPr/>
          </p:nvSpPr>
          <p:spPr bwMode="auto">
            <a:xfrm rot="-7439999">
              <a:off x="3939" y="896"/>
              <a:ext cx="107" cy="206"/>
            </a:xfrm>
            <a:custGeom>
              <a:avLst/>
              <a:gdLst/>
              <a:ahLst/>
              <a:cxnLst/>
              <a:rect l="0" t="0" r="r" b="b"/>
              <a:pathLst>
                <a:path w="20348" h="21262">
                  <a:moveTo>
                    <a:pt x="10174" y="218"/>
                  </a:moveTo>
                  <a:cubicBezTo>
                    <a:pt x="15793" y="338"/>
                    <a:pt x="20709" y="5195"/>
                    <a:pt x="21154" y="11067"/>
                  </a:cubicBezTo>
                  <a:cubicBezTo>
                    <a:pt x="21600" y="16938"/>
                    <a:pt x="17406" y="21600"/>
                    <a:pt x="11787" y="21480"/>
                  </a:cubicBezTo>
                  <a:lnTo>
                    <a:pt x="1614" y="21262"/>
                  </a:lnTo>
                  <a:lnTo>
                    <a:pt x="0" y="0"/>
                  </a:lnTo>
                  <a:close/>
                  <a:moveTo>
                    <a:pt x="10174" y="218"/>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9" name="AutoShape 23"/>
            <p:cNvSpPr>
              <a:spLocks/>
            </p:cNvSpPr>
            <p:nvPr/>
          </p:nvSpPr>
          <p:spPr bwMode="auto">
            <a:xfrm>
              <a:off x="1462" y="0"/>
              <a:ext cx="520" cy="1816"/>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0000CC"/>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grpSp>
      <p:sp>
        <p:nvSpPr>
          <p:cNvPr id="176134" name="Rectangle 2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lift</a:t>
            </a:r>
            <a:r>
              <a:rPr lang="en-US" sz="4800" b="1" smtClean="0">
                <a:latin typeface="Helvetica Neue Medium" charset="0"/>
                <a:ea typeface="Helvetica Neue Medium" charset="0"/>
                <a:cs typeface="Helvetica Neue Medium" charset="0"/>
                <a:sym typeface="Helvetica Neue Medium" charset="0"/>
              </a:rPr>
              <a:t>frontal</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81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81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nodeType="clickEffect">
                                  <p:stCondLst>
                                    <p:cond delay="0"/>
                                  </p:stCondLst>
                                  <p:childTnLst>
                                    <p:set>
                                      <p:cBhvr>
                                        <p:cTn id="14" dur="1" fill="hold">
                                          <p:stCondLst>
                                            <p:cond delay="499"/>
                                          </p:stCondLst>
                                        </p:cTn>
                                        <p:tgtEl>
                                          <p:spTgt spid="17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0177" name="Rectangle 1"/>
          <p:cNvSpPr>
            <a:spLocks noGrp="1" noChangeArrowheads="1"/>
          </p:cNvSpPr>
          <p:nvPr>
            <p:ph type="body" idx="1"/>
          </p:nvPr>
        </p:nvSpPr>
        <p:spPr bwMode="auto">
          <a:xfrm>
            <a:off x="1435100" y="32385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500000’ to 500km above earth’s surface</a:t>
            </a:r>
          </a:p>
          <a:p>
            <a:pPr eaLnBrk="1" hangingPunct="1">
              <a:buSzPct val="62000"/>
              <a:buFontTx/>
              <a:buBlip>
                <a:blip r:embed="rId2"/>
              </a:buBlip>
            </a:pPr>
            <a:r>
              <a:rPr lang="en-US" smtClean="0"/>
              <a:t>pressure, density decrease yet an extreme rise in temperature is noted with an increase in altitude</a:t>
            </a:r>
          </a:p>
        </p:txBody>
      </p:sp>
      <p:sp>
        <p:nvSpPr>
          <p:cNvPr id="481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81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81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thermosphere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017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01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7" grpId="0" build="p" bldLvl="5"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71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71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9203" name="Rectangle 3"/>
          <p:cNvSpPr>
            <a:spLocks/>
          </p:cNvSpPr>
          <p:nvPr/>
        </p:nvSpPr>
        <p:spPr bwMode="auto">
          <a:xfrm>
            <a:off x="1168400" y="3530600"/>
            <a:ext cx="43815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turbulent eddies may be carried aloft if the air is inherently unstable and winds are strong</a:t>
            </a: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79204" name="AutoShape 4"/>
          <p:cNvSpPr>
            <a:spLocks/>
          </p:cNvSpPr>
          <p:nvPr/>
        </p:nvSpPr>
        <p:spPr bwMode="auto">
          <a:xfrm rot="-1860000">
            <a:off x="6462713" y="6415088"/>
            <a:ext cx="2047875" cy="776287"/>
          </a:xfrm>
          <a:custGeom>
            <a:avLst/>
            <a:gdLst/>
            <a:ahLst/>
            <a:cxnLst/>
            <a:rect l="0" t="0" r="r" b="b"/>
            <a:pathLst>
              <a:path w="21600" h="21585">
                <a:moveTo>
                  <a:pt x="17599" y="15451"/>
                </a:moveTo>
                <a:cubicBezTo>
                  <a:pt x="16327" y="8287"/>
                  <a:pt x="13074" y="3537"/>
                  <a:pt x="9439" y="3534"/>
                </a:cubicBezTo>
                <a:cubicBezTo>
                  <a:pt x="6036" y="3529"/>
                  <a:pt x="2945" y="7696"/>
                  <a:pt x="1525" y="14198"/>
                </a:cubicBezTo>
                <a:lnTo>
                  <a:pt x="2" y="12725"/>
                </a:lnTo>
                <a:cubicBezTo>
                  <a:pt x="1694" y="4971"/>
                  <a:pt x="5380" y="3"/>
                  <a:pt x="9439" y="9"/>
                </a:cubicBezTo>
                <a:cubicBezTo>
                  <a:pt x="13773" y="13"/>
                  <a:pt x="17653" y="5677"/>
                  <a:pt x="19169" y="14219"/>
                </a:cubicBezTo>
                <a:lnTo>
                  <a:pt x="21602" y="12310"/>
                </a:lnTo>
                <a:lnTo>
                  <a:pt x="19587" y="21603"/>
                </a:lnTo>
                <a:lnTo>
                  <a:pt x="15167" y="17358"/>
                </a:lnTo>
                <a:lnTo>
                  <a:pt x="17599" y="15451"/>
                </a:lnTo>
                <a:close/>
                <a:moveTo>
                  <a:pt x="17599" y="15451"/>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9205" name="AutoShape 5"/>
          <p:cNvSpPr>
            <a:spLocks/>
          </p:cNvSpPr>
          <p:nvPr/>
        </p:nvSpPr>
        <p:spPr bwMode="auto">
          <a:xfrm rot="10800000">
            <a:off x="1522413" y="7889875"/>
            <a:ext cx="5253037" cy="374650"/>
          </a:xfrm>
          <a:prstGeom prst="leftArrow">
            <a:avLst>
              <a:gd name="adj1" fmla="val 56250"/>
              <a:gd name="adj2" fmla="val 80557"/>
            </a:avLst>
          </a:pr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9206" name="AutoShape 6"/>
          <p:cNvSpPr>
            <a:spLocks/>
          </p:cNvSpPr>
          <p:nvPr/>
        </p:nvSpPr>
        <p:spPr bwMode="auto">
          <a:xfrm rot="7380000">
            <a:off x="8375650" y="6834188"/>
            <a:ext cx="936625" cy="946150"/>
          </a:xfrm>
          <a:custGeom>
            <a:avLst/>
            <a:gdLst/>
            <a:ahLst/>
            <a:cxnLst/>
            <a:rect l="0" t="0" r="r" b="b"/>
            <a:pathLst>
              <a:path w="21596" h="21598">
                <a:moveTo>
                  <a:pt x="10035" y="15806"/>
                </a:moveTo>
                <a:cubicBezTo>
                  <a:pt x="10290" y="15831"/>
                  <a:pt x="10547" y="15845"/>
                  <a:pt x="10804" y="15845"/>
                </a:cubicBezTo>
                <a:cubicBezTo>
                  <a:pt x="14648" y="15846"/>
                  <a:pt x="17763" y="13067"/>
                  <a:pt x="17762" y="9639"/>
                </a:cubicBezTo>
                <a:cubicBezTo>
                  <a:pt x="17760" y="6210"/>
                  <a:pt x="14643" y="3429"/>
                  <a:pt x="10800" y="3428"/>
                </a:cubicBezTo>
                <a:cubicBezTo>
                  <a:pt x="6955" y="3427"/>
                  <a:pt x="3841" y="6205"/>
                  <a:pt x="3842" y="9634"/>
                </a:cubicBezTo>
                <a:lnTo>
                  <a:pt x="4" y="9632"/>
                </a:lnTo>
                <a:cubicBezTo>
                  <a:pt x="2" y="4312"/>
                  <a:pt x="4835" y="2"/>
                  <a:pt x="10798" y="4"/>
                </a:cubicBezTo>
                <a:cubicBezTo>
                  <a:pt x="16761" y="6"/>
                  <a:pt x="21598" y="4320"/>
                  <a:pt x="21600" y="9640"/>
                </a:cubicBezTo>
                <a:cubicBezTo>
                  <a:pt x="21602" y="14959"/>
                  <a:pt x="16768" y="19271"/>
                  <a:pt x="10806" y="19269"/>
                </a:cubicBezTo>
                <a:cubicBezTo>
                  <a:pt x="10407" y="19268"/>
                  <a:pt x="10009" y="19248"/>
                  <a:pt x="9613" y="19208"/>
                </a:cubicBezTo>
                <a:lnTo>
                  <a:pt x="9315" y="21602"/>
                </a:lnTo>
                <a:lnTo>
                  <a:pt x="5232" y="17050"/>
                </a:lnTo>
                <a:lnTo>
                  <a:pt x="10332" y="13412"/>
                </a:lnTo>
                <a:lnTo>
                  <a:pt x="10035" y="15806"/>
                </a:lnTo>
                <a:close/>
                <a:moveTo>
                  <a:pt x="10035" y="15806"/>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9207" name="AutoShape 7"/>
          <p:cNvSpPr>
            <a:spLocks/>
          </p:cNvSpPr>
          <p:nvPr/>
        </p:nvSpPr>
        <p:spPr bwMode="auto">
          <a:xfrm rot="7380000">
            <a:off x="8843169" y="5709444"/>
            <a:ext cx="938212" cy="946150"/>
          </a:xfrm>
          <a:custGeom>
            <a:avLst/>
            <a:gdLst/>
            <a:ahLst/>
            <a:cxnLst/>
            <a:rect l="0" t="0" r="r" b="b"/>
            <a:pathLst>
              <a:path w="21596" h="21598">
                <a:moveTo>
                  <a:pt x="10035" y="15806"/>
                </a:moveTo>
                <a:cubicBezTo>
                  <a:pt x="10290" y="15831"/>
                  <a:pt x="10547" y="15845"/>
                  <a:pt x="10804" y="15845"/>
                </a:cubicBezTo>
                <a:cubicBezTo>
                  <a:pt x="14648" y="15846"/>
                  <a:pt x="17763" y="13067"/>
                  <a:pt x="17762" y="9639"/>
                </a:cubicBezTo>
                <a:cubicBezTo>
                  <a:pt x="17760" y="6210"/>
                  <a:pt x="14643" y="3429"/>
                  <a:pt x="10800" y="3428"/>
                </a:cubicBezTo>
                <a:cubicBezTo>
                  <a:pt x="6955" y="3427"/>
                  <a:pt x="3841" y="6205"/>
                  <a:pt x="3842" y="9634"/>
                </a:cubicBezTo>
                <a:lnTo>
                  <a:pt x="4" y="9632"/>
                </a:lnTo>
                <a:cubicBezTo>
                  <a:pt x="2" y="4312"/>
                  <a:pt x="4835" y="2"/>
                  <a:pt x="10798" y="4"/>
                </a:cubicBezTo>
                <a:cubicBezTo>
                  <a:pt x="16761" y="6"/>
                  <a:pt x="21598" y="4320"/>
                  <a:pt x="21600" y="9640"/>
                </a:cubicBezTo>
                <a:cubicBezTo>
                  <a:pt x="21602" y="14959"/>
                  <a:pt x="16768" y="19271"/>
                  <a:pt x="10806" y="19269"/>
                </a:cubicBezTo>
                <a:cubicBezTo>
                  <a:pt x="10407" y="19268"/>
                  <a:pt x="10009" y="19248"/>
                  <a:pt x="9613" y="19208"/>
                </a:cubicBezTo>
                <a:lnTo>
                  <a:pt x="9315" y="21602"/>
                </a:lnTo>
                <a:lnTo>
                  <a:pt x="5232" y="17050"/>
                </a:lnTo>
                <a:lnTo>
                  <a:pt x="10332" y="13412"/>
                </a:lnTo>
                <a:lnTo>
                  <a:pt x="10035" y="15806"/>
                </a:lnTo>
                <a:close/>
                <a:moveTo>
                  <a:pt x="10035" y="15806"/>
                </a:moveTo>
              </a:path>
            </a:pathLst>
          </a:custGeom>
          <a:gradFill rotWithShape="0">
            <a:gsLst>
              <a:gs pos="0">
                <a:srgbClr val="FF0000"/>
              </a:gs>
              <a:gs pos="100000">
                <a:srgbClr val="3333CC"/>
              </a:gs>
            </a:gsLst>
            <a:lin ang="198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9208" name="AutoShape 8"/>
          <p:cNvSpPr>
            <a:spLocks/>
          </p:cNvSpPr>
          <p:nvPr/>
        </p:nvSpPr>
        <p:spPr bwMode="auto">
          <a:xfrm rot="7380000">
            <a:off x="9311481" y="4583907"/>
            <a:ext cx="938213" cy="946150"/>
          </a:xfrm>
          <a:custGeom>
            <a:avLst/>
            <a:gdLst/>
            <a:ahLst/>
            <a:cxnLst/>
            <a:rect l="0" t="0" r="r" b="b"/>
            <a:pathLst>
              <a:path w="21596" h="21598">
                <a:moveTo>
                  <a:pt x="10035" y="15806"/>
                </a:moveTo>
                <a:cubicBezTo>
                  <a:pt x="10290" y="15831"/>
                  <a:pt x="10547" y="15845"/>
                  <a:pt x="10804" y="15845"/>
                </a:cubicBezTo>
                <a:cubicBezTo>
                  <a:pt x="14648" y="15846"/>
                  <a:pt x="17763" y="13067"/>
                  <a:pt x="17762" y="9639"/>
                </a:cubicBezTo>
                <a:cubicBezTo>
                  <a:pt x="17760" y="6210"/>
                  <a:pt x="14643" y="3429"/>
                  <a:pt x="10800" y="3428"/>
                </a:cubicBezTo>
                <a:cubicBezTo>
                  <a:pt x="6955" y="3427"/>
                  <a:pt x="3841" y="6205"/>
                  <a:pt x="3842" y="9634"/>
                </a:cubicBezTo>
                <a:lnTo>
                  <a:pt x="4" y="9632"/>
                </a:lnTo>
                <a:cubicBezTo>
                  <a:pt x="2" y="4312"/>
                  <a:pt x="4835" y="2"/>
                  <a:pt x="10798" y="4"/>
                </a:cubicBezTo>
                <a:cubicBezTo>
                  <a:pt x="16761" y="6"/>
                  <a:pt x="21598" y="4320"/>
                  <a:pt x="21600" y="9640"/>
                </a:cubicBezTo>
                <a:cubicBezTo>
                  <a:pt x="21602" y="14959"/>
                  <a:pt x="16768" y="19271"/>
                  <a:pt x="10806" y="19269"/>
                </a:cubicBezTo>
                <a:cubicBezTo>
                  <a:pt x="10407" y="19268"/>
                  <a:pt x="10009" y="19248"/>
                  <a:pt x="9613" y="19208"/>
                </a:cubicBezTo>
                <a:lnTo>
                  <a:pt x="9315" y="21602"/>
                </a:lnTo>
                <a:lnTo>
                  <a:pt x="5232" y="17050"/>
                </a:lnTo>
                <a:lnTo>
                  <a:pt x="10332" y="13412"/>
                </a:lnTo>
                <a:lnTo>
                  <a:pt x="10035" y="15806"/>
                </a:lnTo>
                <a:close/>
                <a:moveTo>
                  <a:pt x="10035" y="15806"/>
                </a:moveTo>
              </a:path>
            </a:pathLst>
          </a:custGeom>
          <a:gradFill rotWithShape="0">
            <a:gsLst>
              <a:gs pos="0">
                <a:srgbClr val="3333CC"/>
              </a:gs>
              <a:gs pos="100000">
                <a:srgbClr val="000099"/>
              </a:gs>
            </a:gsLst>
            <a:lin ang="198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grpSp>
        <p:nvGrpSpPr>
          <p:cNvPr id="179211" name="Group 11"/>
          <p:cNvGrpSpPr>
            <a:grpSpLocks/>
          </p:cNvGrpSpPr>
          <p:nvPr/>
        </p:nvGrpSpPr>
        <p:grpSpPr bwMode="auto">
          <a:xfrm>
            <a:off x="1524000" y="7524750"/>
            <a:ext cx="9942513" cy="844550"/>
            <a:chOff x="0" y="0"/>
            <a:chExt cx="6263" cy="532"/>
          </a:xfrm>
        </p:grpSpPr>
        <p:sp>
          <p:nvSpPr>
            <p:cNvPr id="179209" name="Rectangle 9"/>
            <p:cNvSpPr>
              <a:spLocks/>
            </p:cNvSpPr>
            <p:nvPr/>
          </p:nvSpPr>
          <p:spPr bwMode="auto">
            <a:xfrm>
              <a:off x="3663" y="0"/>
              <a:ext cx="532" cy="531"/>
            </a:xfrm>
            <a:prstGeom prst="rect">
              <a:avLst/>
            </a:prstGeom>
            <a:solidFill>
              <a:srgbClr val="FFFFFF"/>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9210" name="Line 10"/>
            <p:cNvSpPr>
              <a:spLocks noChangeShapeType="1"/>
            </p:cNvSpPr>
            <p:nvPr/>
          </p:nvSpPr>
          <p:spPr bwMode="auto">
            <a:xfrm>
              <a:off x="0" y="531"/>
              <a:ext cx="6263" cy="1"/>
            </a:xfrm>
            <a:prstGeom prst="line">
              <a:avLst/>
            </a:prstGeom>
            <a:noFill/>
            <a:ln w="1905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grpSp>
      <p:sp>
        <p:nvSpPr>
          <p:cNvPr id="177163" name="Rectangle 1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lift</a:t>
            </a:r>
            <a:r>
              <a:rPr lang="en-US" sz="4800" b="1" smtClean="0">
                <a:latin typeface="Helvetica Neue Medium" charset="0"/>
                <a:ea typeface="Helvetica Neue Medium" charset="0"/>
                <a:cs typeface="Helvetica Neue Medium" charset="0"/>
                <a:sym typeface="Helvetica Neue Medium" charset="0"/>
              </a:rPr>
              <a:t>turbulence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92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nodeType="clickEffect">
                                  <p:stCondLst>
                                    <p:cond delay="0"/>
                                  </p:stCondLst>
                                  <p:childTnLst>
                                    <p:set>
                                      <p:cBhvr>
                                        <p:cTn id="10" dur="1" fill="hold">
                                          <p:stCondLst>
                                            <p:cond delay="499"/>
                                          </p:stCondLst>
                                        </p:cTn>
                                        <p:tgtEl>
                                          <p:spTgt spid="1792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9205"/>
                                        </p:tgtEl>
                                        <p:attrNameLst>
                                          <p:attrName>style.visibility</p:attrName>
                                        </p:attrNameLst>
                                      </p:cBhvr>
                                      <p:to>
                                        <p:strVal val="visible"/>
                                      </p:to>
                                    </p:set>
                                    <p:animEffect transition="in" filter="wipe(left)">
                                      <p:cBhvr>
                                        <p:cTn id="15" dur="500"/>
                                        <p:tgtEl>
                                          <p:spTgt spid="179205"/>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179204"/>
                                        </p:tgtEl>
                                        <p:attrNameLst>
                                          <p:attrName>style.visibility</p:attrName>
                                        </p:attrNameLst>
                                      </p:cBhvr>
                                      <p:to>
                                        <p:strVal val="visible"/>
                                      </p:to>
                                    </p:set>
                                    <p:animEffect transition="in" filter="wipe(left)">
                                      <p:cBhvr>
                                        <p:cTn id="19" dur="500"/>
                                        <p:tgtEl>
                                          <p:spTgt spid="179204"/>
                                        </p:tgtEl>
                                      </p:cBhvr>
                                    </p:animEffect>
                                  </p:childTnLst>
                                </p:cTn>
                              </p:par>
                            </p:childTnLst>
                          </p:cTn>
                        </p:par>
                        <p:par>
                          <p:cTn id="20" fill="hold" nodeType="afterGroup">
                            <p:stCondLst>
                              <p:cond delay="1000"/>
                            </p:stCondLst>
                            <p:childTnLst>
                              <p:par>
                                <p:cTn id="21" presetID="22" presetClass="entr" presetSubtype="4" fill="hold" nodeType="afterEffect">
                                  <p:stCondLst>
                                    <p:cond delay="0"/>
                                  </p:stCondLst>
                                  <p:childTnLst>
                                    <p:set>
                                      <p:cBhvr>
                                        <p:cTn id="22" dur="1" fill="hold">
                                          <p:stCondLst>
                                            <p:cond delay="0"/>
                                          </p:stCondLst>
                                        </p:cTn>
                                        <p:tgtEl>
                                          <p:spTgt spid="179206"/>
                                        </p:tgtEl>
                                        <p:attrNameLst>
                                          <p:attrName>style.visibility</p:attrName>
                                        </p:attrNameLst>
                                      </p:cBhvr>
                                      <p:to>
                                        <p:strVal val="visible"/>
                                      </p:to>
                                    </p:set>
                                    <p:animEffect transition="in" filter="wipe(down)">
                                      <p:cBhvr>
                                        <p:cTn id="23" dur="500"/>
                                        <p:tgtEl>
                                          <p:spTgt spid="179206"/>
                                        </p:tgtEl>
                                      </p:cBhvr>
                                    </p:animEffect>
                                  </p:childTnLst>
                                </p:cTn>
                              </p:par>
                            </p:childTnLst>
                          </p:cTn>
                        </p:par>
                        <p:par>
                          <p:cTn id="24" fill="hold" nodeType="afterGroup">
                            <p:stCondLst>
                              <p:cond delay="1500"/>
                            </p:stCondLst>
                            <p:childTnLst>
                              <p:par>
                                <p:cTn id="25" presetID="22" presetClass="entr" presetSubtype="4" fill="hold" nodeType="afterEffect">
                                  <p:stCondLst>
                                    <p:cond delay="0"/>
                                  </p:stCondLst>
                                  <p:childTnLst>
                                    <p:set>
                                      <p:cBhvr>
                                        <p:cTn id="26" dur="1" fill="hold">
                                          <p:stCondLst>
                                            <p:cond delay="0"/>
                                          </p:stCondLst>
                                        </p:cTn>
                                        <p:tgtEl>
                                          <p:spTgt spid="179207"/>
                                        </p:tgtEl>
                                        <p:attrNameLst>
                                          <p:attrName>style.visibility</p:attrName>
                                        </p:attrNameLst>
                                      </p:cBhvr>
                                      <p:to>
                                        <p:strVal val="visible"/>
                                      </p:to>
                                    </p:set>
                                    <p:animEffect transition="in" filter="wipe(down)">
                                      <p:cBhvr>
                                        <p:cTn id="27" dur="500"/>
                                        <p:tgtEl>
                                          <p:spTgt spid="179207"/>
                                        </p:tgtEl>
                                      </p:cBhvr>
                                    </p:animEffect>
                                  </p:childTnLst>
                                </p:cTn>
                              </p:par>
                            </p:childTnLst>
                          </p:cTn>
                        </p:par>
                        <p:par>
                          <p:cTn id="28" fill="hold" nodeType="afterGroup">
                            <p:stCondLst>
                              <p:cond delay="2000"/>
                            </p:stCondLst>
                            <p:childTnLst>
                              <p:par>
                                <p:cTn id="29" presetID="22" presetClass="entr" presetSubtype="4" fill="hold" nodeType="afterEffect">
                                  <p:stCondLst>
                                    <p:cond delay="0"/>
                                  </p:stCondLst>
                                  <p:childTnLst>
                                    <p:set>
                                      <p:cBhvr>
                                        <p:cTn id="30" dur="1" fill="hold">
                                          <p:stCondLst>
                                            <p:cond delay="0"/>
                                          </p:stCondLst>
                                        </p:cTn>
                                        <p:tgtEl>
                                          <p:spTgt spid="179208"/>
                                        </p:tgtEl>
                                        <p:attrNameLst>
                                          <p:attrName>style.visibility</p:attrName>
                                        </p:attrNameLst>
                                      </p:cBhvr>
                                      <p:to>
                                        <p:strVal val="visible"/>
                                      </p:to>
                                    </p:set>
                                    <p:animEffect transition="in" filter="wipe(down)">
                                      <p:cBhvr>
                                        <p:cTn id="31" dur="500"/>
                                        <p:tgtEl>
                                          <p:spTgt spid="179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autoUpdateAnimBg="0"/>
      <p:bldP spid="17920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81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81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0227" name="Rectangle 3"/>
          <p:cNvSpPr>
            <a:spLocks/>
          </p:cNvSpPr>
          <p:nvPr/>
        </p:nvSpPr>
        <p:spPr bwMode="auto">
          <a:xfrm>
            <a:off x="1028700" y="3022600"/>
            <a:ext cx="36449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falling down the pressure gradient converges at the bottom of a low</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forces air aloft creating large-scale lift</a:t>
            </a: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grpSp>
        <p:nvGrpSpPr>
          <p:cNvPr id="180237" name="Group 13"/>
          <p:cNvGrpSpPr>
            <a:grpSpLocks/>
          </p:cNvGrpSpPr>
          <p:nvPr/>
        </p:nvGrpSpPr>
        <p:grpSpPr bwMode="auto">
          <a:xfrm>
            <a:off x="4976813" y="5905500"/>
            <a:ext cx="6872287" cy="2781300"/>
            <a:chOff x="0" y="0"/>
            <a:chExt cx="4328" cy="1752"/>
          </a:xfrm>
        </p:grpSpPr>
        <p:sp>
          <p:nvSpPr>
            <p:cNvPr id="180228" name="Line 4"/>
            <p:cNvSpPr>
              <a:spLocks noChangeShapeType="1"/>
            </p:cNvSpPr>
            <p:nvPr/>
          </p:nvSpPr>
          <p:spPr bwMode="auto">
            <a:xfrm>
              <a:off x="0" y="0"/>
              <a:ext cx="273"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29" name="Line 5"/>
            <p:cNvSpPr>
              <a:spLocks noChangeShapeType="1"/>
            </p:cNvSpPr>
            <p:nvPr/>
          </p:nvSpPr>
          <p:spPr bwMode="auto">
            <a:xfrm>
              <a:off x="455" y="336"/>
              <a:ext cx="273"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0" name="Line 6"/>
            <p:cNvSpPr>
              <a:spLocks noChangeShapeType="1"/>
            </p:cNvSpPr>
            <p:nvPr/>
          </p:nvSpPr>
          <p:spPr bwMode="auto">
            <a:xfrm>
              <a:off x="911" y="720"/>
              <a:ext cx="273"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1" name="Line 7"/>
            <p:cNvSpPr>
              <a:spLocks noChangeShapeType="1"/>
            </p:cNvSpPr>
            <p:nvPr/>
          </p:nvSpPr>
          <p:spPr bwMode="auto">
            <a:xfrm>
              <a:off x="1503" y="1104"/>
              <a:ext cx="273"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2" name="Line 8"/>
            <p:cNvSpPr>
              <a:spLocks noChangeShapeType="1"/>
            </p:cNvSpPr>
            <p:nvPr/>
          </p:nvSpPr>
          <p:spPr bwMode="auto">
            <a:xfrm>
              <a:off x="2277" y="1104"/>
              <a:ext cx="274"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3" name="Line 9"/>
            <p:cNvSpPr>
              <a:spLocks noChangeShapeType="1"/>
            </p:cNvSpPr>
            <p:nvPr/>
          </p:nvSpPr>
          <p:spPr bwMode="auto">
            <a:xfrm>
              <a:off x="2915" y="768"/>
              <a:ext cx="274"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4" name="Line 10"/>
            <p:cNvSpPr>
              <a:spLocks noChangeShapeType="1"/>
            </p:cNvSpPr>
            <p:nvPr/>
          </p:nvSpPr>
          <p:spPr bwMode="auto">
            <a:xfrm>
              <a:off x="3507" y="384"/>
              <a:ext cx="274"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5" name="Line 11"/>
            <p:cNvSpPr>
              <a:spLocks noChangeShapeType="1"/>
            </p:cNvSpPr>
            <p:nvPr/>
          </p:nvSpPr>
          <p:spPr bwMode="auto">
            <a:xfrm>
              <a:off x="4054" y="0"/>
              <a:ext cx="274"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78197" name="Rectangle 12"/>
            <p:cNvSpPr>
              <a:spLocks/>
            </p:cNvSpPr>
            <p:nvPr/>
          </p:nvSpPr>
          <p:spPr bwMode="auto">
            <a:xfrm>
              <a:off x="1913" y="1440"/>
              <a:ext cx="28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bIns="5080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spcBef>
                  <a:spcPts val="1600"/>
                </a:spcBef>
              </a:pPr>
              <a:r>
                <a:rPr lang="en-US" b="1">
                  <a:solidFill>
                    <a:srgbClr val="FF0000"/>
                  </a:solidFill>
                  <a:latin typeface="Arial" panose="020B0604020202020204" pitchFamily="34" charset="0"/>
                  <a:cs typeface="Arial" panose="020B0604020202020204" pitchFamily="34" charset="0"/>
                  <a:sym typeface="Arial" panose="020B0604020202020204" pitchFamily="34" charset="0"/>
                </a:rPr>
                <a:t>L</a:t>
              </a:r>
            </a:p>
          </p:txBody>
        </p:sp>
      </p:grpSp>
      <p:grpSp>
        <p:nvGrpSpPr>
          <p:cNvPr id="180240" name="Group 16"/>
          <p:cNvGrpSpPr>
            <a:grpSpLocks/>
          </p:cNvGrpSpPr>
          <p:nvPr/>
        </p:nvGrpSpPr>
        <p:grpSpPr bwMode="auto">
          <a:xfrm>
            <a:off x="7594600" y="3416300"/>
            <a:ext cx="1181100" cy="4635500"/>
            <a:chOff x="0" y="0"/>
            <a:chExt cx="744" cy="2920"/>
          </a:xfrm>
        </p:grpSpPr>
        <p:sp>
          <p:nvSpPr>
            <p:cNvPr id="180238" name="AutoShape 14"/>
            <p:cNvSpPr>
              <a:spLocks/>
            </p:cNvSpPr>
            <p:nvPr/>
          </p:nvSpPr>
          <p:spPr bwMode="auto">
            <a:xfrm>
              <a:off x="0" y="0"/>
              <a:ext cx="434" cy="2920"/>
            </a:xfrm>
            <a:custGeom>
              <a:avLst/>
              <a:gdLst/>
              <a:ahLst/>
              <a:cxnLst/>
              <a:rect l="0" t="0" r="r" b="b"/>
              <a:pathLst>
                <a:path w="21600" h="21600">
                  <a:moveTo>
                    <a:pt x="0" y="2813"/>
                  </a:moveTo>
                  <a:lnTo>
                    <a:pt x="5400" y="2813"/>
                  </a:lnTo>
                  <a:lnTo>
                    <a:pt x="5400" y="21600"/>
                  </a:lnTo>
                  <a:lnTo>
                    <a:pt x="16200" y="21600"/>
                  </a:lnTo>
                  <a:lnTo>
                    <a:pt x="16200" y="2813"/>
                  </a:lnTo>
                  <a:lnTo>
                    <a:pt x="21600" y="2813"/>
                  </a:lnTo>
                  <a:lnTo>
                    <a:pt x="10800" y="0"/>
                  </a:lnTo>
                  <a:close/>
                  <a:moveTo>
                    <a:pt x="0" y="2813"/>
                  </a:moveTo>
                </a:path>
              </a:pathLst>
            </a:custGeom>
            <a:gradFill rotWithShape="0">
              <a:gsLst>
                <a:gs pos="0">
                  <a:srgbClr val="0000B6"/>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80239" name="AutoShape 15"/>
            <p:cNvSpPr>
              <a:spLocks/>
            </p:cNvSpPr>
            <p:nvPr/>
          </p:nvSpPr>
          <p:spPr bwMode="auto">
            <a:xfrm>
              <a:off x="309" y="0"/>
              <a:ext cx="435" cy="2920"/>
            </a:xfrm>
            <a:custGeom>
              <a:avLst/>
              <a:gdLst/>
              <a:ahLst/>
              <a:cxnLst/>
              <a:rect l="0" t="0" r="r" b="b"/>
              <a:pathLst>
                <a:path w="21600" h="21600">
                  <a:moveTo>
                    <a:pt x="0" y="2813"/>
                  </a:moveTo>
                  <a:lnTo>
                    <a:pt x="5400" y="2813"/>
                  </a:lnTo>
                  <a:lnTo>
                    <a:pt x="5400" y="21600"/>
                  </a:lnTo>
                  <a:lnTo>
                    <a:pt x="16200" y="21600"/>
                  </a:lnTo>
                  <a:lnTo>
                    <a:pt x="16200" y="2813"/>
                  </a:lnTo>
                  <a:lnTo>
                    <a:pt x="21600" y="2813"/>
                  </a:lnTo>
                  <a:lnTo>
                    <a:pt x="10800" y="0"/>
                  </a:lnTo>
                  <a:close/>
                  <a:moveTo>
                    <a:pt x="0" y="2813"/>
                  </a:moveTo>
                </a:path>
              </a:pathLst>
            </a:custGeom>
            <a:gradFill rotWithShape="0">
              <a:gsLst>
                <a:gs pos="0">
                  <a:srgbClr val="0000B6"/>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grpSp>
      <p:grpSp>
        <p:nvGrpSpPr>
          <p:cNvPr id="180243" name="Group 19"/>
          <p:cNvGrpSpPr>
            <a:grpSpLocks/>
          </p:cNvGrpSpPr>
          <p:nvPr/>
        </p:nvGrpSpPr>
        <p:grpSpPr bwMode="auto">
          <a:xfrm>
            <a:off x="4883150" y="6119813"/>
            <a:ext cx="7050088" cy="2398712"/>
            <a:chOff x="0" y="0"/>
            <a:chExt cx="4440" cy="1511"/>
          </a:xfrm>
        </p:grpSpPr>
        <p:sp>
          <p:nvSpPr>
            <p:cNvPr id="178185" name="AutoShape 17"/>
            <p:cNvSpPr>
              <a:spLocks/>
            </p:cNvSpPr>
            <p:nvPr/>
          </p:nvSpPr>
          <p:spPr bwMode="auto">
            <a:xfrm rot="-3179999">
              <a:off x="862" y="-372"/>
              <a:ext cx="192" cy="2254"/>
            </a:xfrm>
            <a:custGeom>
              <a:avLst/>
              <a:gdLst>
                <a:gd name="T0" fmla="*/ 0 w 21600"/>
                <a:gd name="T1" fmla="*/ 208 h 21600"/>
                <a:gd name="T2" fmla="*/ 0 w 21600"/>
                <a:gd name="T3" fmla="*/ 208 h 21600"/>
                <a:gd name="T4" fmla="*/ 0 w 21600"/>
                <a:gd name="T5" fmla="*/ 0 h 21600"/>
                <a:gd name="T6" fmla="*/ 1 w 21600"/>
                <a:gd name="T7" fmla="*/ 0 h 21600"/>
                <a:gd name="T8" fmla="*/ 1 w 21600"/>
                <a:gd name="T9" fmla="*/ 208 h 21600"/>
                <a:gd name="T10" fmla="*/ 2 w 21600"/>
                <a:gd name="T11" fmla="*/ 208 h 21600"/>
                <a:gd name="T12" fmla="*/ 1 w 21600"/>
                <a:gd name="T13" fmla="*/ 235 h 21600"/>
                <a:gd name="T14" fmla="*/ 0 w 21600"/>
                <a:gd name="T15" fmla="*/ 208 h 21600"/>
                <a:gd name="T16" fmla="*/ 0 w 21600"/>
                <a:gd name="T17" fmla="*/ 208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0" y="19101"/>
                  </a:moveTo>
                  <a:lnTo>
                    <a:pt x="5400" y="19101"/>
                  </a:lnTo>
                  <a:lnTo>
                    <a:pt x="5400" y="0"/>
                  </a:lnTo>
                  <a:lnTo>
                    <a:pt x="16200" y="0"/>
                  </a:lnTo>
                  <a:lnTo>
                    <a:pt x="16200" y="19101"/>
                  </a:lnTo>
                  <a:lnTo>
                    <a:pt x="21600" y="19101"/>
                  </a:lnTo>
                  <a:lnTo>
                    <a:pt x="10800" y="21600"/>
                  </a:lnTo>
                  <a:lnTo>
                    <a:pt x="0" y="19101"/>
                  </a:lnTo>
                  <a:close/>
                  <a:moveTo>
                    <a:pt x="0" y="19101"/>
                  </a:moveTo>
                </a:path>
              </a:pathLst>
            </a:custGeom>
            <a:solidFill>
              <a:srgbClr val="FFFFFF"/>
            </a:solidFill>
            <a:ln>
              <a:noFill/>
            </a:ln>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endParaRPr lang="en-CA"/>
            </a:p>
          </p:txBody>
        </p:sp>
        <p:sp>
          <p:nvSpPr>
            <p:cNvPr id="178186" name="AutoShape 18"/>
            <p:cNvSpPr>
              <a:spLocks/>
            </p:cNvSpPr>
            <p:nvPr/>
          </p:nvSpPr>
          <p:spPr bwMode="auto">
            <a:xfrm rot="3479999">
              <a:off x="3255" y="-450"/>
              <a:ext cx="192" cy="2447"/>
            </a:xfrm>
            <a:custGeom>
              <a:avLst/>
              <a:gdLst>
                <a:gd name="T0" fmla="*/ 0 w 21600"/>
                <a:gd name="T1" fmla="*/ 245 h 21600"/>
                <a:gd name="T2" fmla="*/ 0 w 21600"/>
                <a:gd name="T3" fmla="*/ 245 h 21600"/>
                <a:gd name="T4" fmla="*/ 0 w 21600"/>
                <a:gd name="T5" fmla="*/ 0 h 21600"/>
                <a:gd name="T6" fmla="*/ 1 w 21600"/>
                <a:gd name="T7" fmla="*/ 0 h 21600"/>
                <a:gd name="T8" fmla="*/ 1 w 21600"/>
                <a:gd name="T9" fmla="*/ 245 h 21600"/>
                <a:gd name="T10" fmla="*/ 2 w 21600"/>
                <a:gd name="T11" fmla="*/ 245 h 21600"/>
                <a:gd name="T12" fmla="*/ 1 w 21600"/>
                <a:gd name="T13" fmla="*/ 277 h 21600"/>
                <a:gd name="T14" fmla="*/ 0 w 21600"/>
                <a:gd name="T15" fmla="*/ 245 h 21600"/>
                <a:gd name="T16" fmla="*/ 0 w 21600"/>
                <a:gd name="T17" fmla="*/ 245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0" y="19101"/>
                  </a:moveTo>
                  <a:lnTo>
                    <a:pt x="5400" y="19101"/>
                  </a:lnTo>
                  <a:lnTo>
                    <a:pt x="5400" y="0"/>
                  </a:lnTo>
                  <a:lnTo>
                    <a:pt x="16200" y="0"/>
                  </a:lnTo>
                  <a:lnTo>
                    <a:pt x="16200" y="19101"/>
                  </a:lnTo>
                  <a:lnTo>
                    <a:pt x="21600" y="19101"/>
                  </a:lnTo>
                  <a:lnTo>
                    <a:pt x="10800" y="21600"/>
                  </a:lnTo>
                  <a:lnTo>
                    <a:pt x="0" y="19101"/>
                  </a:lnTo>
                  <a:close/>
                  <a:moveTo>
                    <a:pt x="0" y="19101"/>
                  </a:moveTo>
                </a:path>
              </a:pathLst>
            </a:custGeom>
            <a:solidFill>
              <a:srgbClr val="FFFFFF"/>
            </a:solidFill>
            <a:ln>
              <a:noFill/>
            </a:ln>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endParaRPr lang="en-CA"/>
            </a:p>
          </p:txBody>
        </p:sp>
      </p:grpSp>
      <p:sp>
        <p:nvSpPr>
          <p:cNvPr id="178184" name="Rectangle 20"/>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lift</a:t>
            </a:r>
            <a:r>
              <a:rPr lang="en-US" sz="4800" b="1" smtClean="0">
                <a:latin typeface="Helvetica Neue Medium" charset="0"/>
                <a:ea typeface="Helvetica Neue Medium" charset="0"/>
                <a:cs typeface="Helvetica Neue Medium" charset="0"/>
                <a:sym typeface="Helvetica Neue Medium" charset="0"/>
              </a:rPr>
              <a:t>convergence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802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802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nodeType="clickEffect">
                                  <p:stCondLst>
                                    <p:cond delay="0"/>
                                  </p:stCondLst>
                                  <p:childTnLst>
                                    <p:set>
                                      <p:cBhvr>
                                        <p:cTn id="14" dur="1" fill="hold">
                                          <p:stCondLst>
                                            <p:cond delay="499"/>
                                          </p:stCondLst>
                                        </p:cTn>
                                        <p:tgtEl>
                                          <p:spTgt spid="180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nodeType="clickEffect">
                                  <p:stCondLst>
                                    <p:cond delay="0"/>
                                  </p:stCondLst>
                                  <p:childTnLst>
                                    <p:set>
                                      <p:cBhvr>
                                        <p:cTn id="18" dur="1" fill="hold">
                                          <p:stCondLst>
                                            <p:cond delay="0"/>
                                          </p:stCondLst>
                                        </p:cTn>
                                        <p:tgtEl>
                                          <p:spTgt spid="180243"/>
                                        </p:tgtEl>
                                        <p:attrNameLst>
                                          <p:attrName>style.visibility</p:attrName>
                                        </p:attrNameLst>
                                      </p:cBhvr>
                                      <p:to>
                                        <p:strVal val="visible"/>
                                      </p:to>
                                    </p:set>
                                    <p:animEffect transition="in" filter="wipe(up)">
                                      <p:cBhvr>
                                        <p:cTn id="19" dur="500"/>
                                        <p:tgtEl>
                                          <p:spTgt spid="180243"/>
                                        </p:tgtEl>
                                      </p:cBhvr>
                                    </p:animEffect>
                                  </p:childTnLst>
                                </p:cTn>
                              </p:par>
                            </p:childTnLst>
                          </p:cTn>
                        </p:par>
                        <p:par>
                          <p:cTn id="20" fill="hold" nodeType="afterGroup">
                            <p:stCondLst>
                              <p:cond delay="500"/>
                            </p:stCondLst>
                            <p:childTnLst>
                              <p:par>
                                <p:cTn id="21" presetID="22" presetClass="entr" presetSubtype="4" fill="hold" nodeType="afterEffect">
                                  <p:stCondLst>
                                    <p:cond delay="0"/>
                                  </p:stCondLst>
                                  <p:childTnLst>
                                    <p:set>
                                      <p:cBhvr>
                                        <p:cTn id="22" dur="1" fill="hold">
                                          <p:stCondLst>
                                            <p:cond delay="0"/>
                                          </p:stCondLst>
                                        </p:cTn>
                                        <p:tgtEl>
                                          <p:spTgt spid="180240"/>
                                        </p:tgtEl>
                                        <p:attrNameLst>
                                          <p:attrName>style.visibility</p:attrName>
                                        </p:attrNameLst>
                                      </p:cBhvr>
                                      <p:to>
                                        <p:strVal val="visible"/>
                                      </p:to>
                                    </p:set>
                                    <p:animEffect transition="in" filter="wipe(down)">
                                      <p:cBhvr>
                                        <p:cTn id="23" dur="500"/>
                                        <p:tgtEl>
                                          <p:spTgt spid="180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build="p"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92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92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79204"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9205"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saturation</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2273"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vapour is the key to visible weather fromation</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vapour exists in the atmosphere due to transpiration from vegetation, and evaporation from bodies of water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vapour is the invisible form of atmospheric moisture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liquid or crystalline are visible forms of moisture</a:t>
            </a:r>
            <a:endParaRPr lang="en-US" smtClean="0">
              <a:latin typeface="Helvetica" panose="020B0604020202020204" pitchFamily="34" charset="0"/>
              <a:sym typeface="Helvetica" panose="020B0604020202020204" pitchFamily="34" charset="0"/>
            </a:endParaRPr>
          </a:p>
        </p:txBody>
      </p:sp>
      <p:sp>
        <p:nvSpPr>
          <p:cNvPr id="1802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02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0229" name="Rectangle 4"/>
          <p:cNvSpPr>
            <a:spLocks noGrp="1" noChangeArrowheads="1"/>
          </p:cNvSpPr>
          <p:nvPr>
            <p:ph type="title"/>
          </p:nvPr>
        </p:nvSpPr>
        <p:spPr bwMode="auto">
          <a:xfrm>
            <a:off x="558800" y="1536700"/>
            <a:ext cx="9039225"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saturation</a:t>
            </a:r>
            <a:r>
              <a:rPr lang="en-US" sz="4800" b="1" smtClean="0">
                <a:latin typeface="Helvetica Neue Medium" charset="0"/>
                <a:ea typeface="Helvetica Neue Medium" charset="0"/>
                <a:cs typeface="Helvetica Neue Medium" charset="0"/>
                <a:sym typeface="Helvetica Neue Medium" charset="0"/>
              </a:rPr>
              <a:t>atmosphericmoisture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227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227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227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1822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3" grpId="0" build="p" bldLvl="5"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3297"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vapour’s change of state creates visible moisture</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vapour may </a:t>
            </a:r>
            <a:r>
              <a:rPr lang="en-US" b="1" smtClean="0">
                <a:latin typeface="Helvetica" panose="020B0604020202020204" pitchFamily="34" charset="0"/>
                <a:cs typeface="Helvetica" panose="020B0604020202020204" pitchFamily="34" charset="0"/>
                <a:sym typeface="Helvetica" panose="020B0604020202020204" pitchFamily="34" charset="0"/>
              </a:rPr>
              <a:t>condense</a:t>
            </a:r>
            <a:r>
              <a:rPr lang="en-US" smtClean="0">
                <a:latin typeface="Helvetica" panose="020B0604020202020204" pitchFamily="34" charset="0"/>
                <a:cs typeface="Helvetica" panose="020B0604020202020204" pitchFamily="34" charset="0"/>
                <a:sym typeface="Helvetica" panose="020B0604020202020204" pitchFamily="34" charset="0"/>
              </a:rPr>
              <a:t> into a liquid or </a:t>
            </a:r>
            <a:r>
              <a:rPr lang="en-US" b="1" smtClean="0">
                <a:latin typeface="Helvetica" panose="020B0604020202020204" pitchFamily="34" charset="0"/>
                <a:cs typeface="Helvetica" panose="020B0604020202020204" pitchFamily="34" charset="0"/>
                <a:sym typeface="Helvetica" panose="020B0604020202020204" pitchFamily="34" charset="0"/>
              </a:rPr>
              <a:t>sublimate</a:t>
            </a:r>
            <a:r>
              <a:rPr lang="en-US" smtClean="0">
                <a:latin typeface="Helvetica" panose="020B0604020202020204" pitchFamily="34" charset="0"/>
                <a:cs typeface="Helvetica" panose="020B0604020202020204" pitchFamily="34" charset="0"/>
                <a:sym typeface="Helvetica" panose="020B0604020202020204" pitchFamily="34" charset="0"/>
              </a:rPr>
              <a:t> directly to a solid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attention must be paid to the energy transfer during these reactions in order to understand visible weather formation</a:t>
            </a:r>
            <a:endParaRPr lang="en-US" smtClean="0">
              <a:latin typeface="Helvetica" panose="020B0604020202020204" pitchFamily="34" charset="0"/>
              <a:sym typeface="Helvetica" panose="020B0604020202020204" pitchFamily="34" charset="0"/>
            </a:endParaRPr>
          </a:p>
        </p:txBody>
      </p:sp>
      <p:sp>
        <p:nvSpPr>
          <p:cNvPr id="1812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12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12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saturation</a:t>
            </a:r>
            <a:r>
              <a:rPr lang="en-US" sz="4800" b="1" smtClean="0">
                <a:latin typeface="Helvetica Neue Medium" charset="0"/>
                <a:ea typeface="Helvetica Neue Medium" charset="0"/>
                <a:cs typeface="Helvetica Neue Medium" charset="0"/>
                <a:sym typeface="Helvetica Neue Medium" charset="0"/>
              </a:rPr>
              <a:t>stateofchange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32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329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32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7" grpId="0" build="p" bldLvl="5"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22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22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2281"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saturation</a:t>
            </a:r>
            <a:r>
              <a:rPr lang="en-US" sz="4800" b="1" smtClean="0">
                <a:latin typeface="Helvetica Neue Medium" charset="0"/>
                <a:ea typeface="Helvetica Neue Medium" charset="0"/>
                <a:cs typeface="Helvetica Neue Medium" charset="0"/>
                <a:sym typeface="Helvetica Neue Medium" charset="0"/>
              </a:rPr>
              <a:t>stateofchange</a:t>
            </a:r>
            <a:endParaRPr lang="en-US" sz="4800" b="1" smtClean="0">
              <a:latin typeface="Helvetica Neue Medium" charset="0"/>
              <a:sym typeface="Helvetica Neue Medium" charset="0"/>
            </a:endParaRPr>
          </a:p>
        </p:txBody>
      </p:sp>
      <p:pic>
        <p:nvPicPr>
          <p:cNvPr id="10" name="Picture 9"/>
          <p:cNvPicPr>
            <a:picLocks noChangeAspect="1"/>
          </p:cNvPicPr>
          <p:nvPr/>
        </p:nvPicPr>
        <p:blipFill>
          <a:blip r:embed="rId2"/>
          <a:stretch>
            <a:fillRect/>
          </a:stretch>
        </p:blipFill>
        <p:spPr>
          <a:xfrm>
            <a:off x="1893888" y="3005138"/>
            <a:ext cx="8712200" cy="6034087"/>
          </a:xfrm>
          <a:prstGeom prst="roundRect">
            <a:avLst>
              <a:gd name="adj" fmla="val 711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dissolv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5345"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energy released during the process of condensation is know as the </a:t>
            </a:r>
            <a:r>
              <a:rPr lang="en-US" b="1" smtClean="0">
                <a:latin typeface="Helvetica" panose="020B0604020202020204" pitchFamily="34" charset="0"/>
                <a:cs typeface="Helvetica" panose="020B0604020202020204" pitchFamily="34" charset="0"/>
                <a:sym typeface="Helvetica" panose="020B0604020202020204" pitchFamily="34" charset="0"/>
              </a:rPr>
              <a:t>latent heat of vaporization</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energy released during the process of freezing is known as the </a:t>
            </a:r>
            <a:r>
              <a:rPr lang="en-US" b="1" smtClean="0">
                <a:latin typeface="Helvetica" panose="020B0604020202020204" pitchFamily="34" charset="0"/>
                <a:cs typeface="Helvetica" panose="020B0604020202020204" pitchFamily="34" charset="0"/>
                <a:sym typeface="Helvetica" panose="020B0604020202020204" pitchFamily="34" charset="0"/>
              </a:rPr>
              <a:t>latent heat of fusion</a:t>
            </a:r>
            <a:r>
              <a:rPr lang="en-US" smtClean="0">
                <a:latin typeface="Helvetica" panose="020B0604020202020204" pitchFamily="34" charset="0"/>
                <a:cs typeface="Helvetica" panose="020B0604020202020204" pitchFamily="34" charset="0"/>
                <a:sym typeface="Helvetica" panose="020B0604020202020204" pitchFamily="34" charset="0"/>
              </a:rPr>
              <a:t>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energy release into the atmosphere creates our most powerful weather phenomena</a:t>
            </a:r>
            <a:endParaRPr lang="en-US" smtClean="0">
              <a:latin typeface="Helvetica" panose="020B0604020202020204" pitchFamily="34" charset="0"/>
              <a:sym typeface="Helvetica" panose="020B0604020202020204" pitchFamily="34" charset="0"/>
            </a:endParaRPr>
          </a:p>
        </p:txBody>
      </p:sp>
      <p:sp>
        <p:nvSpPr>
          <p:cNvPr id="1832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33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330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saturation</a:t>
            </a:r>
            <a:r>
              <a:rPr lang="en-US" sz="4800" b="1" smtClean="0">
                <a:latin typeface="Helvetica Neue Medium" charset="0"/>
                <a:ea typeface="Helvetica Neue Medium" charset="0"/>
                <a:cs typeface="Helvetica Neue Medium" charset="0"/>
                <a:sym typeface="Helvetica Neue Medium" charset="0"/>
              </a:rPr>
              <a:t>stateofchange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534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534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53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5" grpId="0" build="p" bldLvl="5"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6369"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maximum pressure due to water vapour a volume of air may hold is governed by its temperature</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saturation</a:t>
            </a:r>
            <a:r>
              <a:rPr lang="en-US" smtClean="0">
                <a:latin typeface="Helvetica" panose="020B0604020202020204" pitchFamily="34" charset="0"/>
                <a:cs typeface="Helvetica" panose="020B0604020202020204" pitchFamily="34" charset="0"/>
                <a:sym typeface="Helvetica" panose="020B0604020202020204" pitchFamily="34" charset="0"/>
              </a:rPr>
              <a:t> implies this volume of air holds the maximum pressure of water vapour it can, at its given temperature</a:t>
            </a:r>
            <a:endParaRPr lang="en-US" smtClean="0">
              <a:latin typeface="Helvetica" panose="020B0604020202020204" pitchFamily="34" charset="0"/>
              <a:sym typeface="Helvetica" panose="020B0604020202020204" pitchFamily="34" charset="0"/>
            </a:endParaRPr>
          </a:p>
        </p:txBody>
      </p:sp>
      <p:sp>
        <p:nvSpPr>
          <p:cNvPr id="1843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43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86372"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8432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saturation</a:t>
            </a:r>
            <a:r>
              <a:rPr lang="en-US" sz="4800" b="1" smtClean="0">
                <a:latin typeface="Helvetica Neue Medium" charset="0"/>
                <a:ea typeface="Helvetica Neue Medium" charset="0"/>
                <a:cs typeface="Helvetica Neue Medium" charset="0"/>
                <a:sym typeface="Helvetica Neue Medium" charset="0"/>
              </a:rPr>
              <a:t>saturated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636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63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69" grpId="0" build="p" bldLvl="5"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7393"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relative humidity</a:t>
            </a:r>
            <a:r>
              <a:rPr lang="en-US" smtClean="0">
                <a:latin typeface="Helvetica" panose="020B0604020202020204" pitchFamily="34" charset="0"/>
                <a:cs typeface="Helvetica" panose="020B0604020202020204" pitchFamily="34" charset="0"/>
                <a:sym typeface="Helvetica" panose="020B0604020202020204" pitchFamily="34" charset="0"/>
              </a:rPr>
              <a:t> is defined as the ratio between the partial pressure of water vapour and the saturated vapour pressure of water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partial pressure</a:t>
            </a:r>
            <a:r>
              <a:rPr lang="en-US" smtClean="0">
                <a:latin typeface="Helvetica" panose="020B0604020202020204" pitchFamily="34" charset="0"/>
                <a:cs typeface="Helvetica" panose="020B0604020202020204" pitchFamily="34" charset="0"/>
                <a:sym typeface="Helvetica" panose="020B0604020202020204" pitchFamily="34" charset="0"/>
              </a:rPr>
              <a:t> implies water vapour is only one component of the total gaseous pressure of a volume of air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a:t>
            </a:r>
            <a:r>
              <a:rPr lang="en-US" b="1" smtClean="0">
                <a:latin typeface="Helvetica" panose="020B0604020202020204" pitchFamily="34" charset="0"/>
                <a:cs typeface="Helvetica" panose="020B0604020202020204" pitchFamily="34" charset="0"/>
                <a:sym typeface="Helvetica" panose="020B0604020202020204" pitchFamily="34" charset="0"/>
              </a:rPr>
              <a:t>saturated vapour pressure of water</a:t>
            </a:r>
            <a:r>
              <a:rPr lang="en-US" smtClean="0">
                <a:latin typeface="Helvetica" panose="020B0604020202020204" pitchFamily="34" charset="0"/>
                <a:cs typeface="Helvetica" panose="020B0604020202020204" pitchFamily="34" charset="0"/>
                <a:sym typeface="Helvetica" panose="020B0604020202020204" pitchFamily="34" charset="0"/>
              </a:rPr>
              <a:t> is simply the pressure at which a volume of air must reach in order for gaseous water to change state (condense or deposit)</a:t>
            </a:r>
            <a:endParaRPr lang="en-US" smtClean="0">
              <a:latin typeface="Helvetica" panose="020B0604020202020204" pitchFamily="34" charset="0"/>
              <a:sym typeface="Helvetica" panose="020B0604020202020204" pitchFamily="34" charset="0"/>
            </a:endParaRPr>
          </a:p>
        </p:txBody>
      </p:sp>
      <p:sp>
        <p:nvSpPr>
          <p:cNvPr id="1853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53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53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saturation</a:t>
            </a:r>
            <a:r>
              <a:rPr lang="en-US" sz="4800" b="1" smtClean="0">
                <a:latin typeface="Helvetica Neue Medium" charset="0"/>
                <a:ea typeface="Helvetica Neue Medium" charset="0"/>
                <a:cs typeface="Helvetica Neue Medium" charset="0"/>
                <a:sym typeface="Helvetica Neue Medium" charset="0"/>
              </a:rPr>
              <a:t>relativehumidity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739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739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73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3" grpId="0" build="p" bldLvl="5"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8417"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temperature governs the pressure of the volume of air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lower temperature raises air pressure, of which water vapour pressure is a part of, decreasing the difference between it and the saturated vapour pressure of water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decreasing difference is represented by an increase in relative humidity</a:t>
            </a:r>
            <a:endParaRPr lang="en-US" smtClean="0">
              <a:latin typeface="Helvetica" panose="020B0604020202020204" pitchFamily="34" charset="0"/>
              <a:sym typeface="Helvetica" panose="020B0604020202020204" pitchFamily="34" charset="0"/>
            </a:endParaRPr>
          </a:p>
        </p:txBody>
      </p:sp>
      <p:sp>
        <p:nvSpPr>
          <p:cNvPr id="1863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63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637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saturation</a:t>
            </a:r>
            <a:r>
              <a:rPr lang="en-US" sz="4800" b="1" smtClean="0">
                <a:latin typeface="Helvetica Neue Medium" charset="0"/>
                <a:ea typeface="Helvetica Neue Medium" charset="0"/>
                <a:cs typeface="Helvetica Neue Medium" charset="0"/>
                <a:sym typeface="Helvetica Neue Medium" charset="0"/>
              </a:rPr>
              <a:t>temperature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84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841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84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7" grpId="0" build="p" bldLvl="5"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1201" name="Rectangle 1"/>
          <p:cNvSpPr>
            <a:spLocks noGrp="1" noChangeArrowheads="1"/>
          </p:cNvSpPr>
          <p:nvPr>
            <p:ph type="body" idx="1"/>
          </p:nvPr>
        </p:nvSpPr>
        <p:spPr bwMode="auto">
          <a:xfrm>
            <a:off x="1435100" y="32385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1500°C to 2500°C due to the </a:t>
            </a:r>
            <a:r>
              <a:rPr lang="en-US" b="1" smtClean="0"/>
              <a:t>kinetic theory of gases</a:t>
            </a:r>
            <a:endParaRPr lang="en-US" smtClean="0"/>
          </a:p>
          <a:p>
            <a:pPr eaLnBrk="1" hangingPunct="1">
              <a:buSzPct val="62000"/>
              <a:buFontTx/>
              <a:buBlip>
                <a:blip r:embed="rId2"/>
              </a:buBlip>
            </a:pPr>
            <a:r>
              <a:rPr lang="en-US" smtClean="0"/>
              <a:t>absorbtion of intese solar radiation by few O</a:t>
            </a:r>
            <a:r>
              <a:rPr lang="en-US" baseline="-6000" smtClean="0"/>
              <a:t>2</a:t>
            </a:r>
            <a:r>
              <a:rPr lang="en-US" smtClean="0"/>
              <a:t> molecules that remain create these high temperatures</a:t>
            </a:r>
          </a:p>
          <a:p>
            <a:pPr eaLnBrk="1" hangingPunct="1">
              <a:buSzPct val="62000"/>
              <a:buFontTx/>
              <a:buBlip>
                <a:blip r:embed="rId2"/>
              </a:buBlip>
            </a:pPr>
            <a:r>
              <a:rPr lang="en-US" smtClean="0"/>
              <a:t>above 160km in the thermosphere exists the anacoustic zone - no sound transmission</a:t>
            </a:r>
          </a:p>
        </p:txBody>
      </p:sp>
      <p:sp>
        <p:nvSpPr>
          <p:cNvPr id="491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91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91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thermosphere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120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120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120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1" grpId="0" build="p" bldLvl="5"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9441"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volume of air may have its vapour pressure increased towards saturation in two ways</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by cooling...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or by increasing its water content</a:t>
            </a:r>
            <a:endParaRPr lang="en-US" smtClean="0">
              <a:latin typeface="Helvetica" panose="020B0604020202020204" pitchFamily="34" charset="0"/>
              <a:sym typeface="Helvetica" panose="020B0604020202020204" pitchFamily="34" charset="0"/>
            </a:endParaRPr>
          </a:p>
        </p:txBody>
      </p:sp>
      <p:sp>
        <p:nvSpPr>
          <p:cNvPr id="1873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73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739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saturation</a:t>
            </a:r>
            <a:r>
              <a:rPr lang="en-US" sz="4800" b="1" smtClean="0">
                <a:latin typeface="Helvetica Neue Medium" charset="0"/>
                <a:ea typeface="Helvetica Neue Medium" charset="0"/>
                <a:cs typeface="Helvetica Neue Medium" charset="0"/>
                <a:sym typeface="Helvetica Neue Medium" charset="0"/>
              </a:rPr>
              <a:t>increasingpressure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944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944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94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1" grpId="0" build="p" bldLvl="5"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84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84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0467" name="Oval 3"/>
          <p:cNvSpPr>
            <a:spLocks/>
          </p:cNvSpPr>
          <p:nvPr/>
        </p:nvSpPr>
        <p:spPr bwMode="auto">
          <a:xfrm>
            <a:off x="1384300" y="3251200"/>
            <a:ext cx="4546600" cy="4546600"/>
          </a:xfrm>
          <a:prstGeom prst="ellipse">
            <a:avLst/>
          </a:prstGeom>
          <a:solidFill>
            <a:srgbClr val="0000CC"/>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90468" name="Oval 4"/>
          <p:cNvSpPr>
            <a:spLocks/>
          </p:cNvSpPr>
          <p:nvPr/>
        </p:nvSpPr>
        <p:spPr bwMode="auto">
          <a:xfrm>
            <a:off x="6997700" y="3251200"/>
            <a:ext cx="4546600" cy="4546600"/>
          </a:xfrm>
          <a:prstGeom prst="ellipse">
            <a:avLst/>
          </a:prstGeom>
          <a:solidFill>
            <a:srgbClr val="FF0000"/>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pic>
        <p:nvPicPr>
          <p:cNvPr id="190469" name="Picture 5"/>
          <p:cNvPicPr>
            <a:picLocks noChangeArrowheads="1"/>
          </p:cNvPicPr>
          <p:nvPr/>
        </p:nvPicPr>
        <p:blipFill>
          <a:blip r:embed="rId2"/>
          <a:srcRect/>
          <a:stretch>
            <a:fillRect/>
          </a:stretch>
        </p:blipFill>
        <p:spPr bwMode="auto">
          <a:xfrm>
            <a:off x="1917700" y="4876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0" name="Picture 6"/>
          <p:cNvPicPr>
            <a:picLocks noChangeArrowheads="1"/>
          </p:cNvPicPr>
          <p:nvPr/>
        </p:nvPicPr>
        <p:blipFill>
          <a:blip r:embed="rId2"/>
          <a:srcRect/>
          <a:stretch>
            <a:fillRect/>
          </a:stretch>
        </p:blipFill>
        <p:spPr bwMode="auto">
          <a:xfrm>
            <a:off x="2933700" y="37846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1" name="Picture 7"/>
          <p:cNvPicPr>
            <a:picLocks noChangeArrowheads="1"/>
          </p:cNvPicPr>
          <p:nvPr/>
        </p:nvPicPr>
        <p:blipFill>
          <a:blip r:embed="rId2"/>
          <a:srcRect/>
          <a:stretch>
            <a:fillRect/>
          </a:stretch>
        </p:blipFill>
        <p:spPr bwMode="auto">
          <a:xfrm>
            <a:off x="2362200" y="58674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2" name="Picture 8"/>
          <p:cNvPicPr>
            <a:picLocks noChangeArrowheads="1"/>
          </p:cNvPicPr>
          <p:nvPr/>
        </p:nvPicPr>
        <p:blipFill>
          <a:blip r:embed="rId2"/>
          <a:srcRect/>
          <a:stretch>
            <a:fillRect/>
          </a:stretch>
        </p:blipFill>
        <p:spPr bwMode="auto">
          <a:xfrm>
            <a:off x="3048000" y="4876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3" name="Picture 9"/>
          <p:cNvPicPr>
            <a:picLocks noChangeArrowheads="1"/>
          </p:cNvPicPr>
          <p:nvPr/>
        </p:nvPicPr>
        <p:blipFill>
          <a:blip r:embed="rId2"/>
          <a:srcRect/>
          <a:stretch>
            <a:fillRect/>
          </a:stretch>
        </p:blipFill>
        <p:spPr bwMode="auto">
          <a:xfrm>
            <a:off x="4025900" y="41021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4" name="Picture 10"/>
          <p:cNvPicPr>
            <a:picLocks noChangeArrowheads="1"/>
          </p:cNvPicPr>
          <p:nvPr/>
        </p:nvPicPr>
        <p:blipFill>
          <a:blip r:embed="rId2"/>
          <a:srcRect/>
          <a:stretch>
            <a:fillRect/>
          </a:stretch>
        </p:blipFill>
        <p:spPr bwMode="auto">
          <a:xfrm>
            <a:off x="4889500" y="4876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5" name="Picture 11"/>
          <p:cNvPicPr>
            <a:picLocks noChangeArrowheads="1"/>
          </p:cNvPicPr>
          <p:nvPr/>
        </p:nvPicPr>
        <p:blipFill>
          <a:blip r:embed="rId2"/>
          <a:srcRect/>
          <a:stretch>
            <a:fillRect/>
          </a:stretch>
        </p:blipFill>
        <p:spPr bwMode="auto">
          <a:xfrm>
            <a:off x="3048000" y="66294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6" name="Picture 12"/>
          <p:cNvPicPr>
            <a:picLocks noChangeArrowheads="1"/>
          </p:cNvPicPr>
          <p:nvPr/>
        </p:nvPicPr>
        <p:blipFill>
          <a:blip r:embed="rId2"/>
          <a:srcRect/>
          <a:stretch>
            <a:fillRect/>
          </a:stretch>
        </p:blipFill>
        <p:spPr bwMode="auto">
          <a:xfrm>
            <a:off x="4025900" y="68326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7" name="Picture 13"/>
          <p:cNvPicPr>
            <a:picLocks noChangeArrowheads="1"/>
          </p:cNvPicPr>
          <p:nvPr/>
        </p:nvPicPr>
        <p:blipFill>
          <a:blip r:embed="rId2"/>
          <a:srcRect/>
          <a:stretch>
            <a:fillRect/>
          </a:stretch>
        </p:blipFill>
        <p:spPr bwMode="auto">
          <a:xfrm>
            <a:off x="3822700" y="5575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8" name="Picture 14"/>
          <p:cNvPicPr>
            <a:picLocks noChangeArrowheads="1"/>
          </p:cNvPicPr>
          <p:nvPr/>
        </p:nvPicPr>
        <p:blipFill>
          <a:blip r:embed="rId2"/>
          <a:srcRect/>
          <a:stretch>
            <a:fillRect/>
          </a:stretch>
        </p:blipFill>
        <p:spPr bwMode="auto">
          <a:xfrm>
            <a:off x="4673600" y="59690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190479" name="Rectangle 15"/>
          <p:cNvSpPr>
            <a:spLocks/>
          </p:cNvSpPr>
          <p:nvPr/>
        </p:nvSpPr>
        <p:spPr bwMode="auto">
          <a:xfrm>
            <a:off x="1892300" y="8496300"/>
            <a:ext cx="37226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100% relative humidity</a:t>
            </a:r>
          </a:p>
        </p:txBody>
      </p:sp>
      <p:pic>
        <p:nvPicPr>
          <p:cNvPr id="190480" name="Picture 16"/>
          <p:cNvPicPr>
            <a:picLocks noChangeArrowheads="1"/>
          </p:cNvPicPr>
          <p:nvPr/>
        </p:nvPicPr>
        <p:blipFill>
          <a:blip r:embed="rId2"/>
          <a:srcRect/>
          <a:stretch>
            <a:fillRect/>
          </a:stretch>
        </p:blipFill>
        <p:spPr bwMode="auto">
          <a:xfrm>
            <a:off x="7683500" y="5003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1" name="Picture 17"/>
          <p:cNvPicPr>
            <a:picLocks noChangeArrowheads="1"/>
          </p:cNvPicPr>
          <p:nvPr/>
        </p:nvPicPr>
        <p:blipFill>
          <a:blip r:embed="rId2"/>
          <a:srcRect/>
          <a:stretch>
            <a:fillRect/>
          </a:stretch>
        </p:blipFill>
        <p:spPr bwMode="auto">
          <a:xfrm>
            <a:off x="8699500" y="39116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2" name="Picture 18"/>
          <p:cNvPicPr>
            <a:picLocks noChangeArrowheads="1"/>
          </p:cNvPicPr>
          <p:nvPr/>
        </p:nvPicPr>
        <p:blipFill>
          <a:blip r:embed="rId2"/>
          <a:srcRect/>
          <a:stretch>
            <a:fillRect/>
          </a:stretch>
        </p:blipFill>
        <p:spPr bwMode="auto">
          <a:xfrm>
            <a:off x="8128000" y="59944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3" name="Picture 19"/>
          <p:cNvPicPr>
            <a:picLocks noChangeArrowheads="1"/>
          </p:cNvPicPr>
          <p:nvPr/>
        </p:nvPicPr>
        <p:blipFill>
          <a:blip r:embed="rId2"/>
          <a:srcRect/>
          <a:stretch>
            <a:fillRect/>
          </a:stretch>
        </p:blipFill>
        <p:spPr bwMode="auto">
          <a:xfrm>
            <a:off x="8813800" y="5003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4" name="Picture 20"/>
          <p:cNvPicPr>
            <a:picLocks noChangeArrowheads="1"/>
          </p:cNvPicPr>
          <p:nvPr/>
        </p:nvPicPr>
        <p:blipFill>
          <a:blip r:embed="rId2"/>
          <a:srcRect/>
          <a:stretch>
            <a:fillRect/>
          </a:stretch>
        </p:blipFill>
        <p:spPr bwMode="auto">
          <a:xfrm>
            <a:off x="9791700" y="42291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5" name="Picture 21"/>
          <p:cNvPicPr>
            <a:picLocks noChangeArrowheads="1"/>
          </p:cNvPicPr>
          <p:nvPr/>
        </p:nvPicPr>
        <p:blipFill>
          <a:blip r:embed="rId2"/>
          <a:srcRect/>
          <a:stretch>
            <a:fillRect/>
          </a:stretch>
        </p:blipFill>
        <p:spPr bwMode="auto">
          <a:xfrm>
            <a:off x="10655300" y="5003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6" name="Picture 22"/>
          <p:cNvPicPr>
            <a:picLocks noChangeArrowheads="1"/>
          </p:cNvPicPr>
          <p:nvPr/>
        </p:nvPicPr>
        <p:blipFill>
          <a:blip r:embed="rId2"/>
          <a:srcRect/>
          <a:stretch>
            <a:fillRect/>
          </a:stretch>
        </p:blipFill>
        <p:spPr bwMode="auto">
          <a:xfrm>
            <a:off x="8813800" y="67564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7" name="Picture 23"/>
          <p:cNvPicPr>
            <a:picLocks noChangeArrowheads="1"/>
          </p:cNvPicPr>
          <p:nvPr/>
        </p:nvPicPr>
        <p:blipFill>
          <a:blip r:embed="rId2"/>
          <a:srcRect/>
          <a:stretch>
            <a:fillRect/>
          </a:stretch>
        </p:blipFill>
        <p:spPr bwMode="auto">
          <a:xfrm>
            <a:off x="9791700" y="69596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8" name="Picture 24"/>
          <p:cNvPicPr>
            <a:picLocks noChangeArrowheads="1"/>
          </p:cNvPicPr>
          <p:nvPr/>
        </p:nvPicPr>
        <p:blipFill>
          <a:blip r:embed="rId2"/>
          <a:srcRect/>
          <a:stretch>
            <a:fillRect/>
          </a:stretch>
        </p:blipFill>
        <p:spPr bwMode="auto">
          <a:xfrm>
            <a:off x="9588500" y="5702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9" name="Picture 25"/>
          <p:cNvPicPr>
            <a:picLocks noChangeArrowheads="1"/>
          </p:cNvPicPr>
          <p:nvPr/>
        </p:nvPicPr>
        <p:blipFill>
          <a:blip r:embed="rId2"/>
          <a:srcRect/>
          <a:stretch>
            <a:fillRect/>
          </a:stretch>
        </p:blipFill>
        <p:spPr bwMode="auto">
          <a:xfrm>
            <a:off x="10439400" y="60960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190490" name="Rectangle 26"/>
          <p:cNvSpPr>
            <a:spLocks/>
          </p:cNvSpPr>
          <p:nvPr/>
        </p:nvSpPr>
        <p:spPr bwMode="auto">
          <a:xfrm>
            <a:off x="7505700" y="8432800"/>
            <a:ext cx="35210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50% relative humidity</a:t>
            </a:r>
          </a:p>
        </p:txBody>
      </p:sp>
      <p:pic>
        <p:nvPicPr>
          <p:cNvPr id="190491" name="Picture 27"/>
          <p:cNvPicPr>
            <a:picLocks noChangeArrowheads="1"/>
          </p:cNvPicPr>
          <p:nvPr/>
        </p:nvPicPr>
        <p:blipFill>
          <a:blip r:embed="rId2"/>
          <a:srcRect/>
          <a:stretch>
            <a:fillRect/>
          </a:stretch>
        </p:blipFill>
        <p:spPr bwMode="auto">
          <a:xfrm>
            <a:off x="8026400" y="4559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2" name="Picture 28"/>
          <p:cNvPicPr>
            <a:picLocks noChangeArrowheads="1"/>
          </p:cNvPicPr>
          <p:nvPr/>
        </p:nvPicPr>
        <p:blipFill>
          <a:blip r:embed="rId2"/>
          <a:srcRect/>
          <a:stretch>
            <a:fillRect/>
          </a:stretch>
        </p:blipFill>
        <p:spPr bwMode="auto">
          <a:xfrm>
            <a:off x="9042400" y="34671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3" name="Picture 29"/>
          <p:cNvPicPr>
            <a:picLocks noChangeArrowheads="1"/>
          </p:cNvPicPr>
          <p:nvPr/>
        </p:nvPicPr>
        <p:blipFill>
          <a:blip r:embed="rId2"/>
          <a:srcRect/>
          <a:stretch>
            <a:fillRect/>
          </a:stretch>
        </p:blipFill>
        <p:spPr bwMode="auto">
          <a:xfrm>
            <a:off x="8470900" y="55499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4" name="Picture 30"/>
          <p:cNvPicPr>
            <a:picLocks noChangeArrowheads="1"/>
          </p:cNvPicPr>
          <p:nvPr/>
        </p:nvPicPr>
        <p:blipFill>
          <a:blip r:embed="rId2"/>
          <a:srcRect/>
          <a:stretch>
            <a:fillRect/>
          </a:stretch>
        </p:blipFill>
        <p:spPr bwMode="auto">
          <a:xfrm>
            <a:off x="9156700" y="4559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5" name="Picture 31"/>
          <p:cNvPicPr>
            <a:picLocks noChangeArrowheads="1"/>
          </p:cNvPicPr>
          <p:nvPr/>
        </p:nvPicPr>
        <p:blipFill>
          <a:blip r:embed="rId2"/>
          <a:srcRect/>
          <a:stretch>
            <a:fillRect/>
          </a:stretch>
        </p:blipFill>
        <p:spPr bwMode="auto">
          <a:xfrm>
            <a:off x="10134600" y="37846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6" name="Picture 32"/>
          <p:cNvPicPr>
            <a:picLocks noChangeArrowheads="1"/>
          </p:cNvPicPr>
          <p:nvPr/>
        </p:nvPicPr>
        <p:blipFill>
          <a:blip r:embed="rId2"/>
          <a:srcRect/>
          <a:stretch>
            <a:fillRect/>
          </a:stretch>
        </p:blipFill>
        <p:spPr bwMode="auto">
          <a:xfrm>
            <a:off x="10998200" y="4559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7" name="Picture 33"/>
          <p:cNvPicPr>
            <a:picLocks noChangeArrowheads="1"/>
          </p:cNvPicPr>
          <p:nvPr/>
        </p:nvPicPr>
        <p:blipFill>
          <a:blip r:embed="rId2"/>
          <a:srcRect/>
          <a:stretch>
            <a:fillRect/>
          </a:stretch>
        </p:blipFill>
        <p:spPr bwMode="auto">
          <a:xfrm>
            <a:off x="9156700" y="63119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8" name="Picture 34"/>
          <p:cNvPicPr>
            <a:picLocks noChangeArrowheads="1"/>
          </p:cNvPicPr>
          <p:nvPr/>
        </p:nvPicPr>
        <p:blipFill>
          <a:blip r:embed="rId2"/>
          <a:srcRect/>
          <a:stretch>
            <a:fillRect/>
          </a:stretch>
        </p:blipFill>
        <p:spPr bwMode="auto">
          <a:xfrm>
            <a:off x="10134600" y="65151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9" name="Picture 35"/>
          <p:cNvPicPr>
            <a:picLocks noChangeArrowheads="1"/>
          </p:cNvPicPr>
          <p:nvPr/>
        </p:nvPicPr>
        <p:blipFill>
          <a:blip r:embed="rId2"/>
          <a:srcRect/>
          <a:stretch>
            <a:fillRect/>
          </a:stretch>
        </p:blipFill>
        <p:spPr bwMode="auto">
          <a:xfrm>
            <a:off x="9931400" y="5257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500" name="Picture 36"/>
          <p:cNvPicPr>
            <a:picLocks noChangeArrowheads="1"/>
          </p:cNvPicPr>
          <p:nvPr/>
        </p:nvPicPr>
        <p:blipFill>
          <a:blip r:embed="rId2"/>
          <a:srcRect/>
          <a:stretch>
            <a:fillRect/>
          </a:stretch>
        </p:blipFill>
        <p:spPr bwMode="auto">
          <a:xfrm>
            <a:off x="10782300" y="56515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190501" name="Rectangle 37"/>
          <p:cNvSpPr>
            <a:spLocks/>
          </p:cNvSpPr>
          <p:nvPr/>
        </p:nvSpPr>
        <p:spPr bwMode="auto">
          <a:xfrm>
            <a:off x="7316788" y="8459788"/>
            <a:ext cx="37226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100% relative humidity</a:t>
            </a:r>
          </a:p>
        </p:txBody>
      </p:sp>
      <p:sp>
        <p:nvSpPr>
          <p:cNvPr id="188455" name="Rectangle 3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saturation</a:t>
            </a:r>
            <a:r>
              <a:rPr lang="en-US" sz="4800" b="1" smtClean="0">
                <a:latin typeface="Helvetica Neue Medium" charset="0"/>
                <a:ea typeface="Helvetica Neue Medium" charset="0"/>
                <a:cs typeface="Helvetica Neue Medium" charset="0"/>
                <a:sym typeface="Helvetica Neue Medium" charset="0"/>
              </a:rPr>
              <a:t>increasingmoisture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90467"/>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19046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entr" presetSubtype="3123872" fill="hold" nodeType="clickEffect">
                                  <p:stCondLst>
                                    <p:cond delay="0"/>
                                  </p:stCondLst>
                                  <p:childTnLst>
                                    <p:set>
                                      <p:cBhvr>
                                        <p:cTn id="13" dur="1" fill="hold">
                                          <p:stCondLst>
                                            <p:cond delay="499"/>
                                          </p:stCondLst>
                                        </p:cTn>
                                        <p:tgtEl>
                                          <p:spTgt spid="190469"/>
                                        </p:tgtEl>
                                        <p:attrNameLst>
                                          <p:attrName>style.visibility</p:attrName>
                                        </p:attrNameLst>
                                      </p:cBhvr>
                                      <p:to>
                                        <p:strVal val="visible"/>
                                      </p:to>
                                    </p:set>
                                  </p:childTnLst>
                                </p:cTn>
                              </p:par>
                            </p:childTnLst>
                          </p:cTn>
                        </p:par>
                        <p:par>
                          <p:cTn id="14" fill="hold" nodeType="afterGroup">
                            <p:stCondLst>
                              <p:cond delay="500"/>
                            </p:stCondLst>
                            <p:childTnLst>
                              <p:par>
                                <p:cTn id="15" presetID="0" presetClass="entr" presetSubtype="3123872" fill="hold" nodeType="afterEffect">
                                  <p:stCondLst>
                                    <p:cond delay="500"/>
                                  </p:stCondLst>
                                  <p:childTnLst>
                                    <p:set>
                                      <p:cBhvr>
                                        <p:cTn id="16" dur="1" fill="hold">
                                          <p:stCondLst>
                                            <p:cond delay="499"/>
                                          </p:stCondLst>
                                        </p:cTn>
                                        <p:tgtEl>
                                          <p:spTgt spid="190470"/>
                                        </p:tgtEl>
                                        <p:attrNameLst>
                                          <p:attrName>style.visibility</p:attrName>
                                        </p:attrNameLst>
                                      </p:cBhvr>
                                      <p:to>
                                        <p:strVal val="visible"/>
                                      </p:to>
                                    </p:set>
                                  </p:childTnLst>
                                </p:cTn>
                              </p:par>
                            </p:childTnLst>
                          </p:cTn>
                        </p:par>
                        <p:par>
                          <p:cTn id="17" fill="hold" nodeType="afterGroup">
                            <p:stCondLst>
                              <p:cond delay="1500"/>
                            </p:stCondLst>
                            <p:childTnLst>
                              <p:par>
                                <p:cTn id="18" presetID="0" presetClass="entr" presetSubtype="3123872" fill="hold" nodeType="afterEffect">
                                  <p:stCondLst>
                                    <p:cond delay="500"/>
                                  </p:stCondLst>
                                  <p:childTnLst>
                                    <p:set>
                                      <p:cBhvr>
                                        <p:cTn id="19" dur="1" fill="hold">
                                          <p:stCondLst>
                                            <p:cond delay="499"/>
                                          </p:stCondLst>
                                        </p:cTn>
                                        <p:tgtEl>
                                          <p:spTgt spid="190471"/>
                                        </p:tgtEl>
                                        <p:attrNameLst>
                                          <p:attrName>style.visibility</p:attrName>
                                        </p:attrNameLst>
                                      </p:cBhvr>
                                      <p:to>
                                        <p:strVal val="visible"/>
                                      </p:to>
                                    </p:set>
                                  </p:childTnLst>
                                </p:cTn>
                              </p:par>
                            </p:childTnLst>
                          </p:cTn>
                        </p:par>
                        <p:par>
                          <p:cTn id="20" fill="hold" nodeType="afterGroup">
                            <p:stCondLst>
                              <p:cond delay="2500"/>
                            </p:stCondLst>
                            <p:childTnLst>
                              <p:par>
                                <p:cTn id="21" presetID="0" presetClass="entr" presetSubtype="3123872" fill="hold" nodeType="afterEffect">
                                  <p:stCondLst>
                                    <p:cond delay="500"/>
                                  </p:stCondLst>
                                  <p:childTnLst>
                                    <p:set>
                                      <p:cBhvr>
                                        <p:cTn id="22" dur="1" fill="hold">
                                          <p:stCondLst>
                                            <p:cond delay="499"/>
                                          </p:stCondLst>
                                        </p:cTn>
                                        <p:tgtEl>
                                          <p:spTgt spid="190472"/>
                                        </p:tgtEl>
                                        <p:attrNameLst>
                                          <p:attrName>style.visibility</p:attrName>
                                        </p:attrNameLst>
                                      </p:cBhvr>
                                      <p:to>
                                        <p:strVal val="visible"/>
                                      </p:to>
                                    </p:set>
                                  </p:childTnLst>
                                </p:cTn>
                              </p:par>
                            </p:childTnLst>
                          </p:cTn>
                        </p:par>
                        <p:par>
                          <p:cTn id="23" fill="hold" nodeType="afterGroup">
                            <p:stCondLst>
                              <p:cond delay="3500"/>
                            </p:stCondLst>
                            <p:childTnLst>
                              <p:par>
                                <p:cTn id="24" presetID="0" presetClass="entr" presetSubtype="3123872" fill="hold" nodeType="afterEffect">
                                  <p:stCondLst>
                                    <p:cond delay="500"/>
                                  </p:stCondLst>
                                  <p:childTnLst>
                                    <p:set>
                                      <p:cBhvr>
                                        <p:cTn id="25" dur="1" fill="hold">
                                          <p:stCondLst>
                                            <p:cond delay="499"/>
                                          </p:stCondLst>
                                        </p:cTn>
                                        <p:tgtEl>
                                          <p:spTgt spid="190473"/>
                                        </p:tgtEl>
                                        <p:attrNameLst>
                                          <p:attrName>style.visibility</p:attrName>
                                        </p:attrNameLst>
                                      </p:cBhvr>
                                      <p:to>
                                        <p:strVal val="visible"/>
                                      </p:to>
                                    </p:set>
                                  </p:childTnLst>
                                </p:cTn>
                              </p:par>
                            </p:childTnLst>
                          </p:cTn>
                        </p:par>
                        <p:par>
                          <p:cTn id="26" fill="hold" nodeType="afterGroup">
                            <p:stCondLst>
                              <p:cond delay="4500"/>
                            </p:stCondLst>
                            <p:childTnLst>
                              <p:par>
                                <p:cTn id="27" presetID="0" presetClass="entr" presetSubtype="3123872" fill="hold" nodeType="afterEffect">
                                  <p:stCondLst>
                                    <p:cond delay="500"/>
                                  </p:stCondLst>
                                  <p:childTnLst>
                                    <p:set>
                                      <p:cBhvr>
                                        <p:cTn id="28" dur="1" fill="hold">
                                          <p:stCondLst>
                                            <p:cond delay="499"/>
                                          </p:stCondLst>
                                        </p:cTn>
                                        <p:tgtEl>
                                          <p:spTgt spid="190474"/>
                                        </p:tgtEl>
                                        <p:attrNameLst>
                                          <p:attrName>style.visibility</p:attrName>
                                        </p:attrNameLst>
                                      </p:cBhvr>
                                      <p:to>
                                        <p:strVal val="visible"/>
                                      </p:to>
                                    </p:set>
                                  </p:childTnLst>
                                </p:cTn>
                              </p:par>
                            </p:childTnLst>
                          </p:cTn>
                        </p:par>
                        <p:par>
                          <p:cTn id="29" fill="hold" nodeType="afterGroup">
                            <p:stCondLst>
                              <p:cond delay="5500"/>
                            </p:stCondLst>
                            <p:childTnLst>
                              <p:par>
                                <p:cTn id="30" presetID="0" presetClass="entr" presetSubtype="3123872" fill="hold" nodeType="afterEffect">
                                  <p:stCondLst>
                                    <p:cond delay="500"/>
                                  </p:stCondLst>
                                  <p:childTnLst>
                                    <p:set>
                                      <p:cBhvr>
                                        <p:cTn id="31" dur="1" fill="hold">
                                          <p:stCondLst>
                                            <p:cond delay="499"/>
                                          </p:stCondLst>
                                        </p:cTn>
                                        <p:tgtEl>
                                          <p:spTgt spid="190475"/>
                                        </p:tgtEl>
                                        <p:attrNameLst>
                                          <p:attrName>style.visibility</p:attrName>
                                        </p:attrNameLst>
                                      </p:cBhvr>
                                      <p:to>
                                        <p:strVal val="visible"/>
                                      </p:to>
                                    </p:set>
                                  </p:childTnLst>
                                </p:cTn>
                              </p:par>
                            </p:childTnLst>
                          </p:cTn>
                        </p:par>
                        <p:par>
                          <p:cTn id="32" fill="hold" nodeType="afterGroup">
                            <p:stCondLst>
                              <p:cond delay="6500"/>
                            </p:stCondLst>
                            <p:childTnLst>
                              <p:par>
                                <p:cTn id="33" presetID="0" presetClass="entr" presetSubtype="3123872" fill="hold" nodeType="afterEffect">
                                  <p:stCondLst>
                                    <p:cond delay="500"/>
                                  </p:stCondLst>
                                  <p:childTnLst>
                                    <p:set>
                                      <p:cBhvr>
                                        <p:cTn id="34" dur="1" fill="hold">
                                          <p:stCondLst>
                                            <p:cond delay="499"/>
                                          </p:stCondLst>
                                        </p:cTn>
                                        <p:tgtEl>
                                          <p:spTgt spid="190476"/>
                                        </p:tgtEl>
                                        <p:attrNameLst>
                                          <p:attrName>style.visibility</p:attrName>
                                        </p:attrNameLst>
                                      </p:cBhvr>
                                      <p:to>
                                        <p:strVal val="visible"/>
                                      </p:to>
                                    </p:set>
                                  </p:childTnLst>
                                </p:cTn>
                              </p:par>
                            </p:childTnLst>
                          </p:cTn>
                        </p:par>
                        <p:par>
                          <p:cTn id="35" fill="hold" nodeType="afterGroup">
                            <p:stCondLst>
                              <p:cond delay="7500"/>
                            </p:stCondLst>
                            <p:childTnLst>
                              <p:par>
                                <p:cTn id="36" presetID="0" presetClass="entr" presetSubtype="3123872" fill="hold" nodeType="afterEffect">
                                  <p:stCondLst>
                                    <p:cond delay="500"/>
                                  </p:stCondLst>
                                  <p:childTnLst>
                                    <p:set>
                                      <p:cBhvr>
                                        <p:cTn id="37" dur="1" fill="hold">
                                          <p:stCondLst>
                                            <p:cond delay="499"/>
                                          </p:stCondLst>
                                        </p:cTn>
                                        <p:tgtEl>
                                          <p:spTgt spid="190477"/>
                                        </p:tgtEl>
                                        <p:attrNameLst>
                                          <p:attrName>style.visibility</p:attrName>
                                        </p:attrNameLst>
                                      </p:cBhvr>
                                      <p:to>
                                        <p:strVal val="visible"/>
                                      </p:to>
                                    </p:set>
                                  </p:childTnLst>
                                </p:cTn>
                              </p:par>
                            </p:childTnLst>
                          </p:cTn>
                        </p:par>
                        <p:par>
                          <p:cTn id="38" fill="hold" nodeType="afterGroup">
                            <p:stCondLst>
                              <p:cond delay="8500"/>
                            </p:stCondLst>
                            <p:childTnLst>
                              <p:par>
                                <p:cTn id="39" presetID="0" presetClass="entr" presetSubtype="3123872" fill="hold" nodeType="afterEffect">
                                  <p:stCondLst>
                                    <p:cond delay="500"/>
                                  </p:stCondLst>
                                  <p:childTnLst>
                                    <p:set>
                                      <p:cBhvr>
                                        <p:cTn id="40" dur="1" fill="hold">
                                          <p:stCondLst>
                                            <p:cond delay="499"/>
                                          </p:stCondLst>
                                        </p:cTn>
                                        <p:tgtEl>
                                          <p:spTgt spid="19047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0" presetClass="entr" presetSubtype="3123872" fill="hold" grpId="0" nodeType="clickEffect">
                                  <p:stCondLst>
                                    <p:cond delay="0"/>
                                  </p:stCondLst>
                                  <p:childTnLst>
                                    <p:set>
                                      <p:cBhvr>
                                        <p:cTn id="44" dur="1" fill="hold">
                                          <p:stCondLst>
                                            <p:cond delay="499"/>
                                          </p:stCondLst>
                                        </p:cTn>
                                        <p:tgtEl>
                                          <p:spTgt spid="1904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0" presetClass="entr" presetSubtype="3123872" fill="hold" nodeType="clickEffect">
                                  <p:stCondLst>
                                    <p:cond delay="0"/>
                                  </p:stCondLst>
                                  <p:childTnLst>
                                    <p:set>
                                      <p:cBhvr>
                                        <p:cTn id="48" dur="1" fill="hold">
                                          <p:stCondLst>
                                            <p:cond delay="499"/>
                                          </p:stCondLst>
                                        </p:cTn>
                                        <p:tgtEl>
                                          <p:spTgt spid="190480"/>
                                        </p:tgtEl>
                                        <p:attrNameLst>
                                          <p:attrName>style.visibility</p:attrName>
                                        </p:attrNameLst>
                                      </p:cBhvr>
                                      <p:to>
                                        <p:strVal val="visible"/>
                                      </p:to>
                                    </p:set>
                                  </p:childTnLst>
                                </p:cTn>
                              </p:par>
                            </p:childTnLst>
                          </p:cTn>
                        </p:par>
                        <p:par>
                          <p:cTn id="49" fill="hold" nodeType="afterGroup">
                            <p:stCondLst>
                              <p:cond delay="500"/>
                            </p:stCondLst>
                            <p:childTnLst>
                              <p:par>
                                <p:cTn id="50" presetID="0" presetClass="entr" presetSubtype="3123872" fill="hold" nodeType="afterEffect">
                                  <p:stCondLst>
                                    <p:cond delay="500"/>
                                  </p:stCondLst>
                                  <p:childTnLst>
                                    <p:set>
                                      <p:cBhvr>
                                        <p:cTn id="51" dur="1" fill="hold">
                                          <p:stCondLst>
                                            <p:cond delay="499"/>
                                          </p:stCondLst>
                                        </p:cTn>
                                        <p:tgtEl>
                                          <p:spTgt spid="190481"/>
                                        </p:tgtEl>
                                        <p:attrNameLst>
                                          <p:attrName>style.visibility</p:attrName>
                                        </p:attrNameLst>
                                      </p:cBhvr>
                                      <p:to>
                                        <p:strVal val="visible"/>
                                      </p:to>
                                    </p:set>
                                  </p:childTnLst>
                                </p:cTn>
                              </p:par>
                            </p:childTnLst>
                          </p:cTn>
                        </p:par>
                        <p:par>
                          <p:cTn id="52" fill="hold" nodeType="afterGroup">
                            <p:stCondLst>
                              <p:cond delay="1500"/>
                            </p:stCondLst>
                            <p:childTnLst>
                              <p:par>
                                <p:cTn id="53" presetID="0" presetClass="entr" presetSubtype="3123872" fill="hold" nodeType="afterEffect">
                                  <p:stCondLst>
                                    <p:cond delay="500"/>
                                  </p:stCondLst>
                                  <p:childTnLst>
                                    <p:set>
                                      <p:cBhvr>
                                        <p:cTn id="54" dur="1" fill="hold">
                                          <p:stCondLst>
                                            <p:cond delay="499"/>
                                          </p:stCondLst>
                                        </p:cTn>
                                        <p:tgtEl>
                                          <p:spTgt spid="190482"/>
                                        </p:tgtEl>
                                        <p:attrNameLst>
                                          <p:attrName>style.visibility</p:attrName>
                                        </p:attrNameLst>
                                      </p:cBhvr>
                                      <p:to>
                                        <p:strVal val="visible"/>
                                      </p:to>
                                    </p:set>
                                  </p:childTnLst>
                                </p:cTn>
                              </p:par>
                            </p:childTnLst>
                          </p:cTn>
                        </p:par>
                        <p:par>
                          <p:cTn id="55" fill="hold" nodeType="afterGroup">
                            <p:stCondLst>
                              <p:cond delay="2500"/>
                            </p:stCondLst>
                            <p:childTnLst>
                              <p:par>
                                <p:cTn id="56" presetID="0" presetClass="entr" presetSubtype="3123872" fill="hold" nodeType="afterEffect">
                                  <p:stCondLst>
                                    <p:cond delay="500"/>
                                  </p:stCondLst>
                                  <p:childTnLst>
                                    <p:set>
                                      <p:cBhvr>
                                        <p:cTn id="57" dur="1" fill="hold">
                                          <p:stCondLst>
                                            <p:cond delay="499"/>
                                          </p:stCondLst>
                                        </p:cTn>
                                        <p:tgtEl>
                                          <p:spTgt spid="190483"/>
                                        </p:tgtEl>
                                        <p:attrNameLst>
                                          <p:attrName>style.visibility</p:attrName>
                                        </p:attrNameLst>
                                      </p:cBhvr>
                                      <p:to>
                                        <p:strVal val="visible"/>
                                      </p:to>
                                    </p:set>
                                  </p:childTnLst>
                                </p:cTn>
                              </p:par>
                            </p:childTnLst>
                          </p:cTn>
                        </p:par>
                        <p:par>
                          <p:cTn id="58" fill="hold" nodeType="afterGroup">
                            <p:stCondLst>
                              <p:cond delay="3500"/>
                            </p:stCondLst>
                            <p:childTnLst>
                              <p:par>
                                <p:cTn id="59" presetID="0" presetClass="entr" presetSubtype="3123872" fill="hold" nodeType="afterEffect">
                                  <p:stCondLst>
                                    <p:cond delay="500"/>
                                  </p:stCondLst>
                                  <p:childTnLst>
                                    <p:set>
                                      <p:cBhvr>
                                        <p:cTn id="60" dur="1" fill="hold">
                                          <p:stCondLst>
                                            <p:cond delay="499"/>
                                          </p:stCondLst>
                                        </p:cTn>
                                        <p:tgtEl>
                                          <p:spTgt spid="190484"/>
                                        </p:tgtEl>
                                        <p:attrNameLst>
                                          <p:attrName>style.visibility</p:attrName>
                                        </p:attrNameLst>
                                      </p:cBhvr>
                                      <p:to>
                                        <p:strVal val="visible"/>
                                      </p:to>
                                    </p:set>
                                  </p:childTnLst>
                                </p:cTn>
                              </p:par>
                            </p:childTnLst>
                          </p:cTn>
                        </p:par>
                        <p:par>
                          <p:cTn id="61" fill="hold" nodeType="afterGroup">
                            <p:stCondLst>
                              <p:cond delay="4500"/>
                            </p:stCondLst>
                            <p:childTnLst>
                              <p:par>
                                <p:cTn id="62" presetID="0" presetClass="entr" presetSubtype="3123872" fill="hold" nodeType="afterEffect">
                                  <p:stCondLst>
                                    <p:cond delay="500"/>
                                  </p:stCondLst>
                                  <p:childTnLst>
                                    <p:set>
                                      <p:cBhvr>
                                        <p:cTn id="63" dur="1" fill="hold">
                                          <p:stCondLst>
                                            <p:cond delay="499"/>
                                          </p:stCondLst>
                                        </p:cTn>
                                        <p:tgtEl>
                                          <p:spTgt spid="190485"/>
                                        </p:tgtEl>
                                        <p:attrNameLst>
                                          <p:attrName>style.visibility</p:attrName>
                                        </p:attrNameLst>
                                      </p:cBhvr>
                                      <p:to>
                                        <p:strVal val="visible"/>
                                      </p:to>
                                    </p:set>
                                  </p:childTnLst>
                                </p:cTn>
                              </p:par>
                            </p:childTnLst>
                          </p:cTn>
                        </p:par>
                        <p:par>
                          <p:cTn id="64" fill="hold" nodeType="afterGroup">
                            <p:stCondLst>
                              <p:cond delay="5500"/>
                            </p:stCondLst>
                            <p:childTnLst>
                              <p:par>
                                <p:cTn id="65" presetID="0" presetClass="entr" presetSubtype="3123872" fill="hold" nodeType="afterEffect">
                                  <p:stCondLst>
                                    <p:cond delay="500"/>
                                  </p:stCondLst>
                                  <p:childTnLst>
                                    <p:set>
                                      <p:cBhvr>
                                        <p:cTn id="66" dur="1" fill="hold">
                                          <p:stCondLst>
                                            <p:cond delay="499"/>
                                          </p:stCondLst>
                                        </p:cTn>
                                        <p:tgtEl>
                                          <p:spTgt spid="190486"/>
                                        </p:tgtEl>
                                        <p:attrNameLst>
                                          <p:attrName>style.visibility</p:attrName>
                                        </p:attrNameLst>
                                      </p:cBhvr>
                                      <p:to>
                                        <p:strVal val="visible"/>
                                      </p:to>
                                    </p:set>
                                  </p:childTnLst>
                                </p:cTn>
                              </p:par>
                            </p:childTnLst>
                          </p:cTn>
                        </p:par>
                        <p:par>
                          <p:cTn id="67" fill="hold" nodeType="afterGroup">
                            <p:stCondLst>
                              <p:cond delay="6500"/>
                            </p:stCondLst>
                            <p:childTnLst>
                              <p:par>
                                <p:cTn id="68" presetID="0" presetClass="entr" presetSubtype="3123872" fill="hold" nodeType="afterEffect">
                                  <p:stCondLst>
                                    <p:cond delay="500"/>
                                  </p:stCondLst>
                                  <p:childTnLst>
                                    <p:set>
                                      <p:cBhvr>
                                        <p:cTn id="69" dur="1" fill="hold">
                                          <p:stCondLst>
                                            <p:cond delay="499"/>
                                          </p:stCondLst>
                                        </p:cTn>
                                        <p:tgtEl>
                                          <p:spTgt spid="190487"/>
                                        </p:tgtEl>
                                        <p:attrNameLst>
                                          <p:attrName>style.visibility</p:attrName>
                                        </p:attrNameLst>
                                      </p:cBhvr>
                                      <p:to>
                                        <p:strVal val="visible"/>
                                      </p:to>
                                    </p:set>
                                  </p:childTnLst>
                                </p:cTn>
                              </p:par>
                            </p:childTnLst>
                          </p:cTn>
                        </p:par>
                        <p:par>
                          <p:cTn id="70" fill="hold" nodeType="afterGroup">
                            <p:stCondLst>
                              <p:cond delay="7500"/>
                            </p:stCondLst>
                            <p:childTnLst>
                              <p:par>
                                <p:cTn id="71" presetID="0" presetClass="entr" presetSubtype="3123872" fill="hold" nodeType="afterEffect">
                                  <p:stCondLst>
                                    <p:cond delay="500"/>
                                  </p:stCondLst>
                                  <p:childTnLst>
                                    <p:set>
                                      <p:cBhvr>
                                        <p:cTn id="72" dur="1" fill="hold">
                                          <p:stCondLst>
                                            <p:cond delay="499"/>
                                          </p:stCondLst>
                                        </p:cTn>
                                        <p:tgtEl>
                                          <p:spTgt spid="190488"/>
                                        </p:tgtEl>
                                        <p:attrNameLst>
                                          <p:attrName>style.visibility</p:attrName>
                                        </p:attrNameLst>
                                      </p:cBhvr>
                                      <p:to>
                                        <p:strVal val="visible"/>
                                      </p:to>
                                    </p:set>
                                  </p:childTnLst>
                                </p:cTn>
                              </p:par>
                            </p:childTnLst>
                          </p:cTn>
                        </p:par>
                        <p:par>
                          <p:cTn id="73" fill="hold" nodeType="afterGroup">
                            <p:stCondLst>
                              <p:cond delay="8500"/>
                            </p:stCondLst>
                            <p:childTnLst>
                              <p:par>
                                <p:cTn id="74" presetID="0" presetClass="entr" presetSubtype="3123872" fill="hold" nodeType="afterEffect">
                                  <p:stCondLst>
                                    <p:cond delay="500"/>
                                  </p:stCondLst>
                                  <p:childTnLst>
                                    <p:set>
                                      <p:cBhvr>
                                        <p:cTn id="75" dur="1" fill="hold">
                                          <p:stCondLst>
                                            <p:cond delay="499"/>
                                          </p:stCondLst>
                                        </p:cTn>
                                        <p:tgtEl>
                                          <p:spTgt spid="190489"/>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0" presetClass="entr" presetSubtype="3123872" fill="hold" grpId="0" nodeType="clickEffect">
                                  <p:stCondLst>
                                    <p:cond delay="0"/>
                                  </p:stCondLst>
                                  <p:childTnLst>
                                    <p:set>
                                      <p:cBhvr>
                                        <p:cTn id="79" dur="1" fill="hold">
                                          <p:stCondLst>
                                            <p:cond delay="499"/>
                                          </p:stCondLst>
                                        </p:cTn>
                                        <p:tgtEl>
                                          <p:spTgt spid="190490"/>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0" presetClass="entr" presetSubtype="3123872" fill="hold" nodeType="clickEffect">
                                  <p:stCondLst>
                                    <p:cond delay="0"/>
                                  </p:stCondLst>
                                  <p:childTnLst>
                                    <p:set>
                                      <p:cBhvr>
                                        <p:cTn id="83" dur="1" fill="hold">
                                          <p:stCondLst>
                                            <p:cond delay="499"/>
                                          </p:stCondLst>
                                        </p:cTn>
                                        <p:tgtEl>
                                          <p:spTgt spid="190491"/>
                                        </p:tgtEl>
                                        <p:attrNameLst>
                                          <p:attrName>style.visibility</p:attrName>
                                        </p:attrNameLst>
                                      </p:cBhvr>
                                      <p:to>
                                        <p:strVal val="visible"/>
                                      </p:to>
                                    </p:set>
                                  </p:childTnLst>
                                </p:cTn>
                              </p:par>
                            </p:childTnLst>
                          </p:cTn>
                        </p:par>
                        <p:par>
                          <p:cTn id="84" fill="hold" nodeType="afterGroup">
                            <p:stCondLst>
                              <p:cond delay="500"/>
                            </p:stCondLst>
                            <p:childTnLst>
                              <p:par>
                                <p:cTn id="85" presetID="0" presetClass="entr" presetSubtype="3123872" fill="hold" nodeType="afterEffect">
                                  <p:stCondLst>
                                    <p:cond delay="500"/>
                                  </p:stCondLst>
                                  <p:childTnLst>
                                    <p:set>
                                      <p:cBhvr>
                                        <p:cTn id="86" dur="1" fill="hold">
                                          <p:stCondLst>
                                            <p:cond delay="499"/>
                                          </p:stCondLst>
                                        </p:cTn>
                                        <p:tgtEl>
                                          <p:spTgt spid="190492"/>
                                        </p:tgtEl>
                                        <p:attrNameLst>
                                          <p:attrName>style.visibility</p:attrName>
                                        </p:attrNameLst>
                                      </p:cBhvr>
                                      <p:to>
                                        <p:strVal val="visible"/>
                                      </p:to>
                                    </p:set>
                                  </p:childTnLst>
                                </p:cTn>
                              </p:par>
                            </p:childTnLst>
                          </p:cTn>
                        </p:par>
                        <p:par>
                          <p:cTn id="87" fill="hold" nodeType="afterGroup">
                            <p:stCondLst>
                              <p:cond delay="1500"/>
                            </p:stCondLst>
                            <p:childTnLst>
                              <p:par>
                                <p:cTn id="88" presetID="0" presetClass="entr" presetSubtype="3123872" fill="hold" nodeType="afterEffect">
                                  <p:stCondLst>
                                    <p:cond delay="500"/>
                                  </p:stCondLst>
                                  <p:childTnLst>
                                    <p:set>
                                      <p:cBhvr>
                                        <p:cTn id="89" dur="1" fill="hold">
                                          <p:stCondLst>
                                            <p:cond delay="499"/>
                                          </p:stCondLst>
                                        </p:cTn>
                                        <p:tgtEl>
                                          <p:spTgt spid="190495"/>
                                        </p:tgtEl>
                                        <p:attrNameLst>
                                          <p:attrName>style.visibility</p:attrName>
                                        </p:attrNameLst>
                                      </p:cBhvr>
                                      <p:to>
                                        <p:strVal val="visible"/>
                                      </p:to>
                                    </p:set>
                                  </p:childTnLst>
                                </p:cTn>
                              </p:par>
                            </p:childTnLst>
                          </p:cTn>
                        </p:par>
                        <p:par>
                          <p:cTn id="90" fill="hold" nodeType="afterGroup">
                            <p:stCondLst>
                              <p:cond delay="2500"/>
                            </p:stCondLst>
                            <p:childTnLst>
                              <p:par>
                                <p:cTn id="91" presetID="0" presetClass="entr" presetSubtype="3123872" fill="hold" nodeType="afterEffect">
                                  <p:stCondLst>
                                    <p:cond delay="500"/>
                                  </p:stCondLst>
                                  <p:childTnLst>
                                    <p:set>
                                      <p:cBhvr>
                                        <p:cTn id="92" dur="1" fill="hold">
                                          <p:stCondLst>
                                            <p:cond delay="499"/>
                                          </p:stCondLst>
                                        </p:cTn>
                                        <p:tgtEl>
                                          <p:spTgt spid="190494"/>
                                        </p:tgtEl>
                                        <p:attrNameLst>
                                          <p:attrName>style.visibility</p:attrName>
                                        </p:attrNameLst>
                                      </p:cBhvr>
                                      <p:to>
                                        <p:strVal val="visible"/>
                                      </p:to>
                                    </p:set>
                                  </p:childTnLst>
                                </p:cTn>
                              </p:par>
                            </p:childTnLst>
                          </p:cTn>
                        </p:par>
                        <p:par>
                          <p:cTn id="93" fill="hold" nodeType="afterGroup">
                            <p:stCondLst>
                              <p:cond delay="3500"/>
                            </p:stCondLst>
                            <p:childTnLst>
                              <p:par>
                                <p:cTn id="94" presetID="0" presetClass="entr" presetSubtype="3123872" fill="hold" nodeType="afterEffect">
                                  <p:stCondLst>
                                    <p:cond delay="500"/>
                                  </p:stCondLst>
                                  <p:childTnLst>
                                    <p:set>
                                      <p:cBhvr>
                                        <p:cTn id="95" dur="1" fill="hold">
                                          <p:stCondLst>
                                            <p:cond delay="499"/>
                                          </p:stCondLst>
                                        </p:cTn>
                                        <p:tgtEl>
                                          <p:spTgt spid="190493"/>
                                        </p:tgtEl>
                                        <p:attrNameLst>
                                          <p:attrName>style.visibility</p:attrName>
                                        </p:attrNameLst>
                                      </p:cBhvr>
                                      <p:to>
                                        <p:strVal val="visible"/>
                                      </p:to>
                                    </p:set>
                                  </p:childTnLst>
                                </p:cTn>
                              </p:par>
                            </p:childTnLst>
                          </p:cTn>
                        </p:par>
                        <p:par>
                          <p:cTn id="96" fill="hold" nodeType="afterGroup">
                            <p:stCondLst>
                              <p:cond delay="4500"/>
                            </p:stCondLst>
                            <p:childTnLst>
                              <p:par>
                                <p:cTn id="97" presetID="0" presetClass="entr" presetSubtype="3123872" fill="hold" nodeType="afterEffect">
                                  <p:stCondLst>
                                    <p:cond delay="500"/>
                                  </p:stCondLst>
                                  <p:childTnLst>
                                    <p:set>
                                      <p:cBhvr>
                                        <p:cTn id="98" dur="1" fill="hold">
                                          <p:stCondLst>
                                            <p:cond delay="499"/>
                                          </p:stCondLst>
                                        </p:cTn>
                                        <p:tgtEl>
                                          <p:spTgt spid="190496"/>
                                        </p:tgtEl>
                                        <p:attrNameLst>
                                          <p:attrName>style.visibility</p:attrName>
                                        </p:attrNameLst>
                                      </p:cBhvr>
                                      <p:to>
                                        <p:strVal val="visible"/>
                                      </p:to>
                                    </p:set>
                                  </p:childTnLst>
                                </p:cTn>
                              </p:par>
                            </p:childTnLst>
                          </p:cTn>
                        </p:par>
                        <p:par>
                          <p:cTn id="99" fill="hold" nodeType="afterGroup">
                            <p:stCondLst>
                              <p:cond delay="5500"/>
                            </p:stCondLst>
                            <p:childTnLst>
                              <p:par>
                                <p:cTn id="100" presetID="0" presetClass="entr" presetSubtype="3123872" fill="hold" nodeType="afterEffect">
                                  <p:stCondLst>
                                    <p:cond delay="500"/>
                                  </p:stCondLst>
                                  <p:childTnLst>
                                    <p:set>
                                      <p:cBhvr>
                                        <p:cTn id="101" dur="1" fill="hold">
                                          <p:stCondLst>
                                            <p:cond delay="499"/>
                                          </p:stCondLst>
                                        </p:cTn>
                                        <p:tgtEl>
                                          <p:spTgt spid="190497"/>
                                        </p:tgtEl>
                                        <p:attrNameLst>
                                          <p:attrName>style.visibility</p:attrName>
                                        </p:attrNameLst>
                                      </p:cBhvr>
                                      <p:to>
                                        <p:strVal val="visible"/>
                                      </p:to>
                                    </p:set>
                                  </p:childTnLst>
                                </p:cTn>
                              </p:par>
                            </p:childTnLst>
                          </p:cTn>
                        </p:par>
                        <p:par>
                          <p:cTn id="102" fill="hold" nodeType="afterGroup">
                            <p:stCondLst>
                              <p:cond delay="6500"/>
                            </p:stCondLst>
                            <p:childTnLst>
                              <p:par>
                                <p:cTn id="103" presetID="0" presetClass="entr" presetSubtype="3123872" fill="hold" nodeType="afterEffect">
                                  <p:stCondLst>
                                    <p:cond delay="500"/>
                                  </p:stCondLst>
                                  <p:childTnLst>
                                    <p:set>
                                      <p:cBhvr>
                                        <p:cTn id="104" dur="1" fill="hold">
                                          <p:stCondLst>
                                            <p:cond delay="499"/>
                                          </p:stCondLst>
                                        </p:cTn>
                                        <p:tgtEl>
                                          <p:spTgt spid="190499"/>
                                        </p:tgtEl>
                                        <p:attrNameLst>
                                          <p:attrName>style.visibility</p:attrName>
                                        </p:attrNameLst>
                                      </p:cBhvr>
                                      <p:to>
                                        <p:strVal val="visible"/>
                                      </p:to>
                                    </p:set>
                                  </p:childTnLst>
                                </p:cTn>
                              </p:par>
                            </p:childTnLst>
                          </p:cTn>
                        </p:par>
                        <p:par>
                          <p:cTn id="105" fill="hold" nodeType="afterGroup">
                            <p:stCondLst>
                              <p:cond delay="7500"/>
                            </p:stCondLst>
                            <p:childTnLst>
                              <p:par>
                                <p:cTn id="106" presetID="0" presetClass="entr" presetSubtype="3123872" fill="hold" nodeType="afterEffect">
                                  <p:stCondLst>
                                    <p:cond delay="500"/>
                                  </p:stCondLst>
                                  <p:childTnLst>
                                    <p:set>
                                      <p:cBhvr>
                                        <p:cTn id="107" dur="1" fill="hold">
                                          <p:stCondLst>
                                            <p:cond delay="499"/>
                                          </p:stCondLst>
                                        </p:cTn>
                                        <p:tgtEl>
                                          <p:spTgt spid="190498"/>
                                        </p:tgtEl>
                                        <p:attrNameLst>
                                          <p:attrName>style.visibility</p:attrName>
                                        </p:attrNameLst>
                                      </p:cBhvr>
                                      <p:to>
                                        <p:strVal val="visible"/>
                                      </p:to>
                                    </p:set>
                                  </p:childTnLst>
                                </p:cTn>
                              </p:par>
                            </p:childTnLst>
                          </p:cTn>
                        </p:par>
                        <p:par>
                          <p:cTn id="108" fill="hold" nodeType="afterGroup">
                            <p:stCondLst>
                              <p:cond delay="8500"/>
                            </p:stCondLst>
                            <p:childTnLst>
                              <p:par>
                                <p:cTn id="109" presetID="0" presetClass="entr" presetSubtype="3123872" fill="hold" nodeType="afterEffect">
                                  <p:stCondLst>
                                    <p:cond delay="500"/>
                                  </p:stCondLst>
                                  <p:childTnLst>
                                    <p:set>
                                      <p:cBhvr>
                                        <p:cTn id="110" dur="1" fill="hold">
                                          <p:stCondLst>
                                            <p:cond delay="499"/>
                                          </p:stCondLst>
                                        </p:cTn>
                                        <p:tgtEl>
                                          <p:spTgt spid="190500"/>
                                        </p:tgtEl>
                                        <p:attrNameLst>
                                          <p:attrName>style.visibility</p:attrName>
                                        </p:attrNameLst>
                                      </p:cBhvr>
                                      <p:to>
                                        <p:strVal val="visible"/>
                                      </p:to>
                                    </p:set>
                                  </p:childTnLst>
                                </p:cTn>
                              </p:par>
                            </p:childTnLst>
                          </p:cTn>
                        </p:par>
                        <p:par>
                          <p:cTn id="111" fill="hold" nodeType="afterGroup">
                            <p:stCondLst>
                              <p:cond delay="9500"/>
                            </p:stCondLst>
                            <p:childTnLst>
                              <p:par>
                                <p:cTn id="112" presetID="0" presetClass="entr" presetSubtype="3123872" fill="hold" grpId="0" nodeType="afterEffect">
                                  <p:stCondLst>
                                    <p:cond delay="0"/>
                                  </p:stCondLst>
                                  <p:childTnLst>
                                    <p:set>
                                      <p:cBhvr>
                                        <p:cTn id="113" dur="1" fill="hold">
                                          <p:stCondLst>
                                            <p:cond delay="499"/>
                                          </p:stCondLst>
                                        </p:cTn>
                                        <p:tgtEl>
                                          <p:spTgt spid="190501"/>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1904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animBg="1"/>
      <p:bldP spid="190468" grpId="0" animBg="1"/>
      <p:bldP spid="190479" grpId="0" autoUpdateAnimBg="0"/>
      <p:bldP spid="190490" grpId="0" autoUpdateAnimBg="0"/>
      <p:bldP spid="190490" grpId="1"/>
      <p:bldP spid="190501" grpId="0"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1489"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dew point</a:t>
            </a:r>
            <a:r>
              <a:rPr lang="en-US" smtClean="0">
                <a:latin typeface="Helvetica" panose="020B0604020202020204" pitchFamily="34" charset="0"/>
                <a:cs typeface="Helvetica" panose="020B0604020202020204" pitchFamily="34" charset="0"/>
                <a:sym typeface="Helvetica" panose="020B0604020202020204" pitchFamily="34" charset="0"/>
              </a:rPr>
              <a:t> is the temperature a volume of air must be cooled to in order for water vapour to condense into water</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dew point is a saturation temperature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dew point and relative humidity are related</a:t>
            </a:r>
            <a:endParaRPr lang="en-US" smtClean="0">
              <a:latin typeface="Helvetica" panose="020B0604020202020204" pitchFamily="34" charset="0"/>
              <a:sym typeface="Helvetica" panose="020B0604020202020204" pitchFamily="34" charset="0"/>
            </a:endParaRPr>
          </a:p>
        </p:txBody>
      </p:sp>
      <p:sp>
        <p:nvSpPr>
          <p:cNvPr id="1894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94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91492"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8944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saturation</a:t>
            </a:r>
            <a:r>
              <a:rPr lang="en-US" sz="4800" b="1" smtClean="0">
                <a:latin typeface="Helvetica Neue Medium" charset="0"/>
                <a:ea typeface="Helvetica Neue Medium" charset="0"/>
                <a:cs typeface="Helvetica Neue Medium" charset="0"/>
                <a:sym typeface="Helvetica Neue Medium" charset="0"/>
              </a:rPr>
              <a:t>dewpoint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914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9148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914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89" grpId="0" build="p" bldLvl="5"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04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04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2515" name="Oval 3"/>
          <p:cNvSpPr>
            <a:spLocks/>
          </p:cNvSpPr>
          <p:nvPr/>
        </p:nvSpPr>
        <p:spPr bwMode="auto">
          <a:xfrm>
            <a:off x="4229100" y="3378200"/>
            <a:ext cx="4546600" cy="4546600"/>
          </a:xfrm>
          <a:prstGeom prst="ellipse">
            <a:avLst/>
          </a:prstGeom>
          <a:solidFill>
            <a:srgbClr val="0000CC"/>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92516" name="Oval 4"/>
          <p:cNvSpPr>
            <a:spLocks/>
          </p:cNvSpPr>
          <p:nvPr/>
        </p:nvSpPr>
        <p:spPr bwMode="auto">
          <a:xfrm>
            <a:off x="4229100" y="3378200"/>
            <a:ext cx="4546600" cy="4546600"/>
          </a:xfrm>
          <a:prstGeom prst="ellipse">
            <a:avLst/>
          </a:prstGeom>
          <a:solidFill>
            <a:srgbClr val="FF0000"/>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pic>
        <p:nvPicPr>
          <p:cNvPr id="192517" name="Picture 5"/>
          <p:cNvPicPr>
            <a:picLocks noChangeArrowheads="1"/>
          </p:cNvPicPr>
          <p:nvPr/>
        </p:nvPicPr>
        <p:blipFill>
          <a:blip r:embed="rId2"/>
          <a:srcRect/>
          <a:stretch>
            <a:fillRect/>
          </a:stretch>
        </p:blipFill>
        <p:spPr bwMode="auto">
          <a:xfrm>
            <a:off x="4864100" y="49657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18" name="Picture 6"/>
          <p:cNvPicPr>
            <a:picLocks noChangeArrowheads="1"/>
          </p:cNvPicPr>
          <p:nvPr/>
        </p:nvPicPr>
        <p:blipFill>
          <a:blip r:embed="rId2"/>
          <a:srcRect/>
          <a:stretch>
            <a:fillRect/>
          </a:stretch>
        </p:blipFill>
        <p:spPr bwMode="auto">
          <a:xfrm>
            <a:off x="5880100" y="38735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19" name="Picture 7"/>
          <p:cNvPicPr>
            <a:picLocks noChangeArrowheads="1"/>
          </p:cNvPicPr>
          <p:nvPr/>
        </p:nvPicPr>
        <p:blipFill>
          <a:blip r:embed="rId2"/>
          <a:srcRect/>
          <a:stretch>
            <a:fillRect/>
          </a:stretch>
        </p:blipFill>
        <p:spPr bwMode="auto">
          <a:xfrm>
            <a:off x="5308600" y="5956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0" name="Picture 8"/>
          <p:cNvPicPr>
            <a:picLocks noChangeArrowheads="1"/>
          </p:cNvPicPr>
          <p:nvPr/>
        </p:nvPicPr>
        <p:blipFill>
          <a:blip r:embed="rId2"/>
          <a:srcRect/>
          <a:stretch>
            <a:fillRect/>
          </a:stretch>
        </p:blipFill>
        <p:spPr bwMode="auto">
          <a:xfrm>
            <a:off x="5994400" y="49657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1" name="Picture 9"/>
          <p:cNvPicPr>
            <a:picLocks noChangeArrowheads="1"/>
          </p:cNvPicPr>
          <p:nvPr/>
        </p:nvPicPr>
        <p:blipFill>
          <a:blip r:embed="rId2"/>
          <a:srcRect/>
          <a:stretch>
            <a:fillRect/>
          </a:stretch>
        </p:blipFill>
        <p:spPr bwMode="auto">
          <a:xfrm>
            <a:off x="6972300" y="41910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2" name="Picture 10"/>
          <p:cNvPicPr>
            <a:picLocks noChangeArrowheads="1"/>
          </p:cNvPicPr>
          <p:nvPr/>
        </p:nvPicPr>
        <p:blipFill>
          <a:blip r:embed="rId2"/>
          <a:srcRect/>
          <a:stretch>
            <a:fillRect/>
          </a:stretch>
        </p:blipFill>
        <p:spPr bwMode="auto">
          <a:xfrm>
            <a:off x="7835900" y="49657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3" name="Picture 11"/>
          <p:cNvPicPr>
            <a:picLocks noChangeArrowheads="1"/>
          </p:cNvPicPr>
          <p:nvPr/>
        </p:nvPicPr>
        <p:blipFill>
          <a:blip r:embed="rId2"/>
          <a:srcRect/>
          <a:stretch>
            <a:fillRect/>
          </a:stretch>
        </p:blipFill>
        <p:spPr bwMode="auto">
          <a:xfrm>
            <a:off x="5994400" y="6718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4" name="Picture 12"/>
          <p:cNvPicPr>
            <a:picLocks noChangeArrowheads="1"/>
          </p:cNvPicPr>
          <p:nvPr/>
        </p:nvPicPr>
        <p:blipFill>
          <a:blip r:embed="rId2"/>
          <a:srcRect/>
          <a:stretch>
            <a:fillRect/>
          </a:stretch>
        </p:blipFill>
        <p:spPr bwMode="auto">
          <a:xfrm>
            <a:off x="6972300" y="69215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5" name="Picture 13"/>
          <p:cNvPicPr>
            <a:picLocks noChangeArrowheads="1"/>
          </p:cNvPicPr>
          <p:nvPr/>
        </p:nvPicPr>
        <p:blipFill>
          <a:blip r:embed="rId2"/>
          <a:srcRect/>
          <a:stretch>
            <a:fillRect/>
          </a:stretch>
        </p:blipFill>
        <p:spPr bwMode="auto">
          <a:xfrm>
            <a:off x="6769100" y="56642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6" name="Picture 14"/>
          <p:cNvPicPr>
            <a:picLocks noChangeArrowheads="1"/>
          </p:cNvPicPr>
          <p:nvPr/>
        </p:nvPicPr>
        <p:blipFill>
          <a:blip r:embed="rId2"/>
          <a:srcRect/>
          <a:stretch>
            <a:fillRect/>
          </a:stretch>
        </p:blipFill>
        <p:spPr bwMode="auto">
          <a:xfrm>
            <a:off x="7620000" y="60579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192527" name="Rectangle 15"/>
          <p:cNvSpPr>
            <a:spLocks/>
          </p:cNvSpPr>
          <p:nvPr/>
        </p:nvSpPr>
        <p:spPr bwMode="auto">
          <a:xfrm>
            <a:off x="4533900" y="8483600"/>
            <a:ext cx="37226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100% relative humidity</a:t>
            </a:r>
          </a:p>
        </p:txBody>
      </p:sp>
      <p:sp>
        <p:nvSpPr>
          <p:cNvPr id="192528" name="Rectangle 16"/>
          <p:cNvSpPr>
            <a:spLocks/>
          </p:cNvSpPr>
          <p:nvPr/>
        </p:nvSpPr>
        <p:spPr bwMode="auto">
          <a:xfrm>
            <a:off x="4735513" y="8559800"/>
            <a:ext cx="35210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50% relative humidity</a:t>
            </a:r>
          </a:p>
        </p:txBody>
      </p:sp>
      <p:sp>
        <p:nvSpPr>
          <p:cNvPr id="190482" name="Rectangle 1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saturation</a:t>
            </a:r>
            <a:r>
              <a:rPr lang="en-US" sz="4800" b="1" smtClean="0">
                <a:latin typeface="Helvetica Neue Medium" charset="0"/>
                <a:ea typeface="Helvetica Neue Medium" charset="0"/>
                <a:cs typeface="Helvetica Neue Medium" charset="0"/>
                <a:sym typeface="Helvetica Neue Medium" charset="0"/>
              </a:rPr>
              <a:t>cooling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nodeType="clickEffect">
                                  <p:stCondLst>
                                    <p:cond delay="0"/>
                                  </p:stCondLst>
                                  <p:childTnLst>
                                    <p:set>
                                      <p:cBhvr>
                                        <p:cTn id="6" dur="1" fill="hold">
                                          <p:stCondLst>
                                            <p:cond delay="499"/>
                                          </p:stCondLst>
                                        </p:cTn>
                                        <p:tgtEl>
                                          <p:spTgt spid="192517"/>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nodeType="afterEffect">
                                  <p:stCondLst>
                                    <p:cond delay="500"/>
                                  </p:stCondLst>
                                  <p:childTnLst>
                                    <p:set>
                                      <p:cBhvr>
                                        <p:cTn id="9" dur="1" fill="hold">
                                          <p:stCondLst>
                                            <p:cond delay="499"/>
                                          </p:stCondLst>
                                        </p:cTn>
                                        <p:tgtEl>
                                          <p:spTgt spid="192518"/>
                                        </p:tgtEl>
                                        <p:attrNameLst>
                                          <p:attrName>style.visibility</p:attrName>
                                        </p:attrNameLst>
                                      </p:cBhvr>
                                      <p:to>
                                        <p:strVal val="visible"/>
                                      </p:to>
                                    </p:set>
                                  </p:childTnLst>
                                </p:cTn>
                              </p:par>
                            </p:childTnLst>
                          </p:cTn>
                        </p:par>
                        <p:par>
                          <p:cTn id="10" fill="hold" nodeType="afterGroup">
                            <p:stCondLst>
                              <p:cond delay="1500"/>
                            </p:stCondLst>
                            <p:childTnLst>
                              <p:par>
                                <p:cTn id="11" presetID="0" presetClass="entr" presetSubtype="3123872" fill="hold" nodeType="afterEffect">
                                  <p:stCondLst>
                                    <p:cond delay="500"/>
                                  </p:stCondLst>
                                  <p:childTnLst>
                                    <p:set>
                                      <p:cBhvr>
                                        <p:cTn id="12" dur="1" fill="hold">
                                          <p:stCondLst>
                                            <p:cond delay="499"/>
                                          </p:stCondLst>
                                        </p:cTn>
                                        <p:tgtEl>
                                          <p:spTgt spid="192519"/>
                                        </p:tgtEl>
                                        <p:attrNameLst>
                                          <p:attrName>style.visibility</p:attrName>
                                        </p:attrNameLst>
                                      </p:cBhvr>
                                      <p:to>
                                        <p:strVal val="visible"/>
                                      </p:to>
                                    </p:set>
                                  </p:childTnLst>
                                </p:cTn>
                              </p:par>
                            </p:childTnLst>
                          </p:cTn>
                        </p:par>
                        <p:par>
                          <p:cTn id="13" fill="hold" nodeType="afterGroup">
                            <p:stCondLst>
                              <p:cond delay="2500"/>
                            </p:stCondLst>
                            <p:childTnLst>
                              <p:par>
                                <p:cTn id="14" presetID="0" presetClass="entr" presetSubtype="3123872" fill="hold" nodeType="afterEffect">
                                  <p:stCondLst>
                                    <p:cond delay="500"/>
                                  </p:stCondLst>
                                  <p:childTnLst>
                                    <p:set>
                                      <p:cBhvr>
                                        <p:cTn id="15" dur="1" fill="hold">
                                          <p:stCondLst>
                                            <p:cond delay="499"/>
                                          </p:stCondLst>
                                        </p:cTn>
                                        <p:tgtEl>
                                          <p:spTgt spid="192520"/>
                                        </p:tgtEl>
                                        <p:attrNameLst>
                                          <p:attrName>style.visibility</p:attrName>
                                        </p:attrNameLst>
                                      </p:cBhvr>
                                      <p:to>
                                        <p:strVal val="visible"/>
                                      </p:to>
                                    </p:set>
                                  </p:childTnLst>
                                </p:cTn>
                              </p:par>
                            </p:childTnLst>
                          </p:cTn>
                        </p:par>
                        <p:par>
                          <p:cTn id="16" fill="hold" nodeType="afterGroup">
                            <p:stCondLst>
                              <p:cond delay="3500"/>
                            </p:stCondLst>
                            <p:childTnLst>
                              <p:par>
                                <p:cTn id="17" presetID="0" presetClass="entr" presetSubtype="3123872" fill="hold" nodeType="afterEffect">
                                  <p:stCondLst>
                                    <p:cond delay="500"/>
                                  </p:stCondLst>
                                  <p:childTnLst>
                                    <p:set>
                                      <p:cBhvr>
                                        <p:cTn id="18" dur="1" fill="hold">
                                          <p:stCondLst>
                                            <p:cond delay="499"/>
                                          </p:stCondLst>
                                        </p:cTn>
                                        <p:tgtEl>
                                          <p:spTgt spid="192521"/>
                                        </p:tgtEl>
                                        <p:attrNameLst>
                                          <p:attrName>style.visibility</p:attrName>
                                        </p:attrNameLst>
                                      </p:cBhvr>
                                      <p:to>
                                        <p:strVal val="visible"/>
                                      </p:to>
                                    </p:set>
                                  </p:childTnLst>
                                </p:cTn>
                              </p:par>
                            </p:childTnLst>
                          </p:cTn>
                        </p:par>
                        <p:par>
                          <p:cTn id="19" fill="hold" nodeType="afterGroup">
                            <p:stCondLst>
                              <p:cond delay="4500"/>
                            </p:stCondLst>
                            <p:childTnLst>
                              <p:par>
                                <p:cTn id="20" presetID="0" presetClass="entr" presetSubtype="3123872" fill="hold" nodeType="afterEffect">
                                  <p:stCondLst>
                                    <p:cond delay="500"/>
                                  </p:stCondLst>
                                  <p:childTnLst>
                                    <p:set>
                                      <p:cBhvr>
                                        <p:cTn id="21" dur="1" fill="hold">
                                          <p:stCondLst>
                                            <p:cond delay="499"/>
                                          </p:stCondLst>
                                        </p:cTn>
                                        <p:tgtEl>
                                          <p:spTgt spid="192522"/>
                                        </p:tgtEl>
                                        <p:attrNameLst>
                                          <p:attrName>style.visibility</p:attrName>
                                        </p:attrNameLst>
                                      </p:cBhvr>
                                      <p:to>
                                        <p:strVal val="visible"/>
                                      </p:to>
                                    </p:set>
                                  </p:childTnLst>
                                </p:cTn>
                              </p:par>
                            </p:childTnLst>
                          </p:cTn>
                        </p:par>
                        <p:par>
                          <p:cTn id="22" fill="hold" nodeType="afterGroup">
                            <p:stCondLst>
                              <p:cond delay="5500"/>
                            </p:stCondLst>
                            <p:childTnLst>
                              <p:par>
                                <p:cTn id="23" presetID="0" presetClass="entr" presetSubtype="3123872" fill="hold" nodeType="afterEffect">
                                  <p:stCondLst>
                                    <p:cond delay="500"/>
                                  </p:stCondLst>
                                  <p:childTnLst>
                                    <p:set>
                                      <p:cBhvr>
                                        <p:cTn id="24" dur="1" fill="hold">
                                          <p:stCondLst>
                                            <p:cond delay="499"/>
                                          </p:stCondLst>
                                        </p:cTn>
                                        <p:tgtEl>
                                          <p:spTgt spid="192523"/>
                                        </p:tgtEl>
                                        <p:attrNameLst>
                                          <p:attrName>style.visibility</p:attrName>
                                        </p:attrNameLst>
                                      </p:cBhvr>
                                      <p:to>
                                        <p:strVal val="visible"/>
                                      </p:to>
                                    </p:set>
                                  </p:childTnLst>
                                </p:cTn>
                              </p:par>
                            </p:childTnLst>
                          </p:cTn>
                        </p:par>
                        <p:par>
                          <p:cTn id="25" fill="hold" nodeType="afterGroup">
                            <p:stCondLst>
                              <p:cond delay="6500"/>
                            </p:stCondLst>
                            <p:childTnLst>
                              <p:par>
                                <p:cTn id="26" presetID="0" presetClass="entr" presetSubtype="3123872" fill="hold" nodeType="afterEffect">
                                  <p:stCondLst>
                                    <p:cond delay="500"/>
                                  </p:stCondLst>
                                  <p:childTnLst>
                                    <p:set>
                                      <p:cBhvr>
                                        <p:cTn id="27" dur="1" fill="hold">
                                          <p:stCondLst>
                                            <p:cond delay="499"/>
                                          </p:stCondLst>
                                        </p:cTn>
                                        <p:tgtEl>
                                          <p:spTgt spid="192524"/>
                                        </p:tgtEl>
                                        <p:attrNameLst>
                                          <p:attrName>style.visibility</p:attrName>
                                        </p:attrNameLst>
                                      </p:cBhvr>
                                      <p:to>
                                        <p:strVal val="visible"/>
                                      </p:to>
                                    </p:set>
                                  </p:childTnLst>
                                </p:cTn>
                              </p:par>
                            </p:childTnLst>
                          </p:cTn>
                        </p:par>
                        <p:par>
                          <p:cTn id="28" fill="hold" nodeType="afterGroup">
                            <p:stCondLst>
                              <p:cond delay="7500"/>
                            </p:stCondLst>
                            <p:childTnLst>
                              <p:par>
                                <p:cTn id="29" presetID="0" presetClass="entr" presetSubtype="3123872" fill="hold" nodeType="afterEffect">
                                  <p:stCondLst>
                                    <p:cond delay="500"/>
                                  </p:stCondLst>
                                  <p:childTnLst>
                                    <p:set>
                                      <p:cBhvr>
                                        <p:cTn id="30" dur="1" fill="hold">
                                          <p:stCondLst>
                                            <p:cond delay="499"/>
                                          </p:stCondLst>
                                        </p:cTn>
                                        <p:tgtEl>
                                          <p:spTgt spid="192525"/>
                                        </p:tgtEl>
                                        <p:attrNameLst>
                                          <p:attrName>style.visibility</p:attrName>
                                        </p:attrNameLst>
                                      </p:cBhvr>
                                      <p:to>
                                        <p:strVal val="visible"/>
                                      </p:to>
                                    </p:set>
                                  </p:childTnLst>
                                </p:cTn>
                              </p:par>
                            </p:childTnLst>
                          </p:cTn>
                        </p:par>
                        <p:par>
                          <p:cTn id="31" fill="hold" nodeType="afterGroup">
                            <p:stCondLst>
                              <p:cond delay="8500"/>
                            </p:stCondLst>
                            <p:childTnLst>
                              <p:par>
                                <p:cTn id="32" presetID="0" presetClass="entr" presetSubtype="3123872" fill="hold" nodeType="afterEffect">
                                  <p:stCondLst>
                                    <p:cond delay="500"/>
                                  </p:stCondLst>
                                  <p:childTnLst>
                                    <p:set>
                                      <p:cBhvr>
                                        <p:cTn id="33" dur="1" fill="hold">
                                          <p:stCondLst>
                                            <p:cond delay="499"/>
                                          </p:stCondLst>
                                        </p:cTn>
                                        <p:tgtEl>
                                          <p:spTgt spid="19252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entr" presetSubtype="3123872" fill="hold" grpId="0" nodeType="clickEffect">
                                  <p:stCondLst>
                                    <p:cond delay="0"/>
                                  </p:stCondLst>
                                  <p:childTnLst>
                                    <p:set>
                                      <p:cBhvr>
                                        <p:cTn id="37" dur="1" fill="hold">
                                          <p:stCondLst>
                                            <p:cond delay="499"/>
                                          </p:stCondLst>
                                        </p:cTn>
                                        <p:tgtEl>
                                          <p:spTgt spid="19252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1" presetClass="exit" presetSubtype="1" fill="hold" grpId="0" nodeType="clickEffect">
                                  <p:stCondLst>
                                    <p:cond delay="0"/>
                                  </p:stCondLst>
                                  <p:childTnLst>
                                    <p:animEffect transition="out" filter="wheel(1)">
                                      <p:cBhvr>
                                        <p:cTn id="41" dur="2000"/>
                                        <p:tgtEl>
                                          <p:spTgt spid="192516"/>
                                        </p:tgtEl>
                                      </p:cBhvr>
                                    </p:animEffect>
                                    <p:set>
                                      <p:cBhvr>
                                        <p:cTn id="42" dur="1" fill="hold">
                                          <p:stCondLst>
                                            <p:cond delay="1999"/>
                                          </p:stCondLst>
                                        </p:cTn>
                                        <p:tgtEl>
                                          <p:spTgt spid="192516"/>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92528"/>
                                        </p:tgtEl>
                                        <p:attrNameLst>
                                          <p:attrName>style.visibility</p:attrName>
                                        </p:attrNameLst>
                                      </p:cBhvr>
                                      <p:to>
                                        <p:strVal val="hidden"/>
                                      </p:to>
                                    </p:set>
                                  </p:childTnLst>
                                </p:cTn>
                              </p:par>
                            </p:childTnLst>
                          </p:cTn>
                        </p:par>
                        <p:par>
                          <p:cTn id="47" fill="hold" nodeType="afterGroup">
                            <p:stCondLst>
                              <p:cond delay="0"/>
                            </p:stCondLst>
                            <p:childTnLst>
                              <p:par>
                                <p:cTn id="48" presetID="0" presetClass="entr" presetSubtype="3123872" fill="hold" grpId="0" nodeType="afterEffect">
                                  <p:stCondLst>
                                    <p:cond delay="0"/>
                                  </p:stCondLst>
                                  <p:childTnLst>
                                    <p:set>
                                      <p:cBhvr>
                                        <p:cTn id="49" dur="1" fill="hold">
                                          <p:stCondLst>
                                            <p:cond delay="499"/>
                                          </p:stCondLst>
                                        </p:cTn>
                                        <p:tgtEl>
                                          <p:spTgt spid="192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6" grpId="0" animBg="1"/>
      <p:bldP spid="192527" grpId="0" autoUpdateAnimBg="0"/>
      <p:bldP spid="192528" grpId="0" autoUpdateAnimBg="0"/>
      <p:bldP spid="192528" grpId="1"/>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14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14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9149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1493"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lapserate</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25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25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4563"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a measurement of how quickly air cools when ascending a given vertical distance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 non-inversion conditions, this is said to be a positive rate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 an inversion, this rate is negative</a:t>
            </a:r>
          </a:p>
        </p:txBody>
      </p:sp>
      <p:sp>
        <p:nvSpPr>
          <p:cNvPr id="19251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lapserate</a:t>
            </a:r>
            <a:r>
              <a:rPr lang="en-US" sz="4800" b="1" smtClean="0">
                <a:latin typeface="Helvetica Neue Medium" charset="0"/>
                <a:ea typeface="Helvetica Neue Medium" charset="0"/>
                <a:cs typeface="Helvetica Neue Medium" charset="0"/>
                <a:sym typeface="Helvetica Neue Medium" charset="0"/>
              </a:rPr>
              <a:t>defined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945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945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945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35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35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5587" name="Rectangle 3"/>
          <p:cNvSpPr>
            <a:spLocks/>
          </p:cNvSpPr>
          <p:nvPr/>
        </p:nvSpPr>
        <p:spPr bwMode="auto">
          <a:xfrm>
            <a:off x="1219200" y="1968500"/>
            <a:ext cx="103378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are four adiabatic lapse rates that need to be understood:</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standard adiabatic 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(STALR): 1.98°C/1000’</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dry adiabatic 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(DALR): 3°C/1000’</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saturated adiabatic 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(SALR): 1.5°C/1000’</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environmental adiabatic 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(EALR): 2.5°C/1000’</a:t>
            </a:r>
          </a:p>
        </p:txBody>
      </p:sp>
      <p:pic>
        <p:nvPicPr>
          <p:cNvPr id="19354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35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lapserate</a:t>
            </a:r>
            <a:r>
              <a:rPr lang="en-US" sz="4800" b="1" smtClean="0">
                <a:latin typeface="Helvetica Neue Medium" charset="0"/>
                <a:ea typeface="Helvetica Neue Medium" charset="0"/>
                <a:cs typeface="Helvetica Neue Medium" charset="0"/>
                <a:sym typeface="Helvetica Neue Medium" charset="0"/>
              </a:rPr>
              <a:t>values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955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955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9558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955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1955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45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45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6611"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using the appropriate rate and knowing the temperature and dew point of a reporting station, two values may be calculated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expected base of convective cloud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height of the freezing level in convective cloud</a:t>
            </a:r>
          </a:p>
        </p:txBody>
      </p:sp>
      <p:sp>
        <p:nvSpPr>
          <p:cNvPr id="19456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lapserate</a:t>
            </a:r>
            <a:r>
              <a:rPr lang="en-US" sz="4800" b="1" smtClean="0">
                <a:latin typeface="Helvetica Neue Medium" charset="0"/>
                <a:ea typeface="Helvetica Neue Medium" charset="0"/>
                <a:cs typeface="Helvetica Neue Medium" charset="0"/>
                <a:sym typeface="Helvetica Neue Medium" charset="0"/>
              </a:rPr>
              <a:t>calculations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966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966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96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55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55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9558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5589"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cloud</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8657"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cloud formation is simply water in its visible state</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due to condensation or deposition (reverse sublimation)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condensation nuclei</a:t>
            </a:r>
            <a:r>
              <a:rPr lang="en-US" smtClean="0">
                <a:latin typeface="Helvetica" panose="020B0604020202020204" pitchFamily="34" charset="0"/>
                <a:cs typeface="Helvetica" panose="020B0604020202020204" pitchFamily="34" charset="0"/>
                <a:sym typeface="Helvetica" panose="020B0604020202020204" pitchFamily="34" charset="0"/>
              </a:rPr>
              <a:t> are required as a basis for the condensation or deposition of water vapour</a:t>
            </a:r>
            <a:endParaRPr lang="en-US" smtClean="0">
              <a:latin typeface="Helvetica" panose="020B0604020202020204" pitchFamily="34" charset="0"/>
              <a:sym typeface="Helvetica" panose="020B0604020202020204" pitchFamily="34" charset="0"/>
            </a:endParaRPr>
          </a:p>
        </p:txBody>
      </p:sp>
      <p:sp>
        <p:nvSpPr>
          <p:cNvPr id="1966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66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9866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9661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cloud</a:t>
            </a:r>
            <a:r>
              <a:rPr lang="en-US" sz="4800" b="1" smtClean="0">
                <a:latin typeface="Helvetica Neue Medium" charset="0"/>
                <a:ea typeface="Helvetica Neue Medium" charset="0"/>
                <a:cs typeface="Helvetica Neue Medium" charset="0"/>
                <a:sym typeface="Helvetica Neue Medium" charset="0"/>
              </a:rPr>
              <a:t>formation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9865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9865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986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7" grpId="0" build="p" bldLvl="5"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2225" name="Rectangle 1"/>
          <p:cNvSpPr>
            <a:spLocks noGrp="1" noChangeArrowheads="1"/>
          </p:cNvSpPr>
          <p:nvPr>
            <p:ph type="body" idx="1"/>
          </p:nvPr>
        </p:nvSpPr>
        <p:spPr bwMode="auto">
          <a:xfrm>
            <a:off x="1435100" y="32385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the exososphere is the last layer of the atmophere </a:t>
            </a:r>
          </a:p>
          <a:p>
            <a:pPr eaLnBrk="1" hangingPunct="1">
              <a:buSzPct val="62000"/>
              <a:buFontTx/>
              <a:buBlip>
                <a:blip r:embed="rId2"/>
              </a:buBlip>
            </a:pPr>
            <a:r>
              <a:rPr lang="en-US" smtClean="0"/>
              <a:t>has an upper boundary of approximately 190000km</a:t>
            </a:r>
          </a:p>
          <a:p>
            <a:pPr eaLnBrk="1" hangingPunct="1">
              <a:buSzPct val="62000"/>
              <a:buFontTx/>
              <a:buBlip>
                <a:blip r:embed="rId2"/>
              </a:buBlip>
            </a:pPr>
            <a:r>
              <a:rPr lang="en-US" smtClean="0"/>
              <a:t>mainly hydrogen molecules</a:t>
            </a:r>
          </a:p>
          <a:p>
            <a:pPr eaLnBrk="1" hangingPunct="1">
              <a:buSzPct val="62000"/>
              <a:buFontTx/>
              <a:buBlip>
                <a:blip r:embed="rId2"/>
              </a:buBlip>
            </a:pPr>
            <a:r>
              <a:rPr lang="en-US" smtClean="0"/>
              <a:t>influence of solar radiation energy on hydrogen molecules exceeds that of earth’s gravitational pull</a:t>
            </a:r>
          </a:p>
        </p:txBody>
      </p:sp>
      <p:sp>
        <p:nvSpPr>
          <p:cNvPr id="501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01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01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andbeyond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22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222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222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522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build="p" bldLvl="5"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9681"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clouds are classified in two different ways</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by formation/appearance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by height based on the altitude of their bases</a:t>
            </a:r>
            <a:endParaRPr lang="en-US" smtClean="0">
              <a:latin typeface="Helvetica" panose="020B0604020202020204" pitchFamily="34" charset="0"/>
              <a:sym typeface="Helvetica" panose="020B0604020202020204" pitchFamily="34" charset="0"/>
            </a:endParaRPr>
          </a:p>
        </p:txBody>
      </p:sp>
      <p:sp>
        <p:nvSpPr>
          <p:cNvPr id="1976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76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763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cloud</a:t>
            </a:r>
            <a:r>
              <a:rPr lang="en-US" sz="4800" b="1" smtClean="0">
                <a:latin typeface="Helvetica Neue Medium" charset="0"/>
                <a:ea typeface="Helvetica Neue Medium" charset="0"/>
                <a:cs typeface="Helvetica Neue Medium" charset="0"/>
                <a:sym typeface="Helvetica Neue Medium" charset="0"/>
              </a:rPr>
              <a:t>classification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996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9968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996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1" grpId="0" build="p" bldLvl="5"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0705"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clouds may be formed horizontally, known as </a:t>
            </a:r>
            <a:r>
              <a:rPr lang="en-US" b="1" smtClean="0">
                <a:latin typeface="Helvetica" panose="020B0604020202020204" pitchFamily="34" charset="0"/>
                <a:cs typeface="Helvetica" panose="020B0604020202020204" pitchFamily="34" charset="0"/>
                <a:sym typeface="Helvetica" panose="020B0604020202020204" pitchFamily="34" charset="0"/>
              </a:rPr>
              <a:t>stratoform cloud (-stratus)</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often appear as many stacked layers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multiple layers may create an extensive summative depth</a:t>
            </a:r>
            <a:endParaRPr lang="en-US" smtClean="0">
              <a:latin typeface="Helvetica" panose="020B0604020202020204" pitchFamily="34" charset="0"/>
              <a:sym typeface="Helvetica" panose="020B0604020202020204" pitchFamily="34" charset="0"/>
            </a:endParaRPr>
          </a:p>
        </p:txBody>
      </p:sp>
      <p:sp>
        <p:nvSpPr>
          <p:cNvPr id="1986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86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0070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986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cloud</a:t>
            </a:r>
            <a:r>
              <a:rPr lang="en-US" sz="4800" b="1" smtClean="0">
                <a:latin typeface="Helvetica Neue Medium" charset="0"/>
                <a:ea typeface="Helvetica Neue Medium" charset="0"/>
                <a:cs typeface="Helvetica Neue Medium" charset="0"/>
                <a:sym typeface="Helvetica Neue Medium" charset="0"/>
              </a:rPr>
              <a:t>byformation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007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0070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007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5" grpId="0" build="p" bldLvl="5"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1729"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clouds may also be formed vertically, known as </a:t>
            </a:r>
            <a:r>
              <a:rPr lang="en-US" b="1" smtClean="0">
                <a:latin typeface="Helvetica" panose="020B0604020202020204" pitchFamily="34" charset="0"/>
                <a:cs typeface="Helvetica" panose="020B0604020202020204" pitchFamily="34" charset="0"/>
                <a:sym typeface="Helvetica" panose="020B0604020202020204" pitchFamily="34" charset="0"/>
              </a:rPr>
              <a:t>cumuloform cloud (-cumulus)</a:t>
            </a:r>
            <a:r>
              <a:rPr lang="en-US" smtClean="0">
                <a:latin typeface="Helvetica" panose="020B0604020202020204" pitchFamily="34" charset="0"/>
                <a:cs typeface="Helvetica" panose="020B0604020202020204" pitchFamily="34" charset="0"/>
                <a:sym typeface="Helvetica" panose="020B0604020202020204" pitchFamily="34" charset="0"/>
              </a:rPr>
              <a:t> </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appear to have extensive vertical development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one vertical cloud may extend to the upper reaches of the tropopause</a:t>
            </a:r>
            <a:endParaRPr lang="en-US" smtClean="0">
              <a:latin typeface="Helvetica" panose="020B0604020202020204" pitchFamily="34" charset="0"/>
              <a:sym typeface="Helvetica" panose="020B0604020202020204" pitchFamily="34" charset="0"/>
            </a:endParaRPr>
          </a:p>
        </p:txBody>
      </p:sp>
      <p:sp>
        <p:nvSpPr>
          <p:cNvPr id="1996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96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01732"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9968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cloud</a:t>
            </a:r>
            <a:r>
              <a:rPr lang="en-US" sz="4800" b="1" smtClean="0">
                <a:latin typeface="Helvetica Neue Medium" charset="0"/>
                <a:ea typeface="Helvetica Neue Medium" charset="0"/>
                <a:cs typeface="Helvetica Neue Medium" charset="0"/>
                <a:sym typeface="Helvetica Neue Medium" charset="0"/>
              </a:rPr>
              <a:t>byformation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0172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0172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017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29" grpId="0" build="p" bldLvl="5"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2753"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clouds are also classified based on the height of their bases in feet above ground level: </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high clouds</a:t>
            </a:r>
            <a:r>
              <a:rPr lang="en-US" smtClean="0">
                <a:latin typeface="Helvetica" panose="020B0604020202020204" pitchFamily="34" charset="0"/>
                <a:cs typeface="Helvetica" panose="020B0604020202020204" pitchFamily="34" charset="0"/>
                <a:sym typeface="Helvetica" panose="020B0604020202020204" pitchFamily="34" charset="0"/>
              </a:rPr>
              <a:t> - bases above 20000’ AGL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middle clouds</a:t>
            </a:r>
            <a:r>
              <a:rPr lang="en-US" smtClean="0">
                <a:latin typeface="Helvetica" panose="020B0604020202020204" pitchFamily="34" charset="0"/>
                <a:cs typeface="Helvetica" panose="020B0604020202020204" pitchFamily="34" charset="0"/>
                <a:sym typeface="Helvetica" panose="020B0604020202020204" pitchFamily="34" charset="0"/>
              </a:rPr>
              <a:t> - bases from 6500’ AGL to 20000’ AGL</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low clouds</a:t>
            </a:r>
            <a:r>
              <a:rPr lang="en-US" smtClean="0">
                <a:latin typeface="Helvetica" panose="020B0604020202020204" pitchFamily="34" charset="0"/>
                <a:cs typeface="Helvetica" panose="020B0604020202020204" pitchFamily="34" charset="0"/>
                <a:sym typeface="Helvetica" panose="020B0604020202020204" pitchFamily="34" charset="0"/>
              </a:rPr>
              <a:t> - bases from surface above the 6500’ AGL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clouds of vertical development</a:t>
            </a:r>
            <a:r>
              <a:rPr lang="en-US" smtClean="0">
                <a:latin typeface="Helvetica" panose="020B0604020202020204" pitchFamily="34" charset="0"/>
                <a:cs typeface="Helvetica" panose="020B0604020202020204" pitchFamily="34" charset="0"/>
                <a:sym typeface="Helvetica" panose="020B0604020202020204" pitchFamily="34" charset="0"/>
              </a:rPr>
              <a:t> - bases generally at the levels of low clouds</a:t>
            </a:r>
            <a:endParaRPr lang="en-US" smtClean="0">
              <a:latin typeface="Helvetica" panose="020B0604020202020204" pitchFamily="34" charset="0"/>
              <a:sym typeface="Helvetica" panose="020B0604020202020204" pitchFamily="34" charset="0"/>
            </a:endParaRPr>
          </a:p>
        </p:txBody>
      </p:sp>
      <p:sp>
        <p:nvSpPr>
          <p:cNvPr id="2007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07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02756"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0071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cloud</a:t>
            </a:r>
            <a:r>
              <a:rPr lang="en-US" sz="4800" b="1" smtClean="0">
                <a:latin typeface="Helvetica Neue Medium" charset="0"/>
                <a:ea typeface="Helvetica Neue Medium" charset="0"/>
                <a:cs typeface="Helvetica Neue Medium" charset="0"/>
                <a:sym typeface="Helvetica Neue Medium" charset="0"/>
              </a:rPr>
              <a:t>byheight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027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027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027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2027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0" fill="hold" grpId="0" nodeType="clickEffect">
                                  <p:stCondLst>
                                    <p:cond delay="0"/>
                                  </p:stCondLst>
                                  <p:childTnLst>
                                    <p:set>
                                      <p:cBhvr>
                                        <p:cTn id="22" dur="1" fill="hold">
                                          <p:stCondLst>
                                            <p:cond delay="499"/>
                                          </p:stCondLst>
                                        </p:cTn>
                                        <p:tgtEl>
                                          <p:spTgt spid="2027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3" grpId="0" build="p" bldLvl="5"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3777"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high clouds are composed entirely of ice crystals </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they are denoted using the prefix </a:t>
            </a:r>
            <a:r>
              <a:rPr lang="en-US" b="1" smtClean="0">
                <a:latin typeface="Helvetica" panose="020B0604020202020204" pitchFamily="34" charset="0"/>
                <a:cs typeface="Helvetica" panose="020B0604020202020204" pitchFamily="34" charset="0"/>
                <a:sym typeface="Helvetica" panose="020B0604020202020204" pitchFamily="34" charset="0"/>
              </a:rPr>
              <a:t>cirr-</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2017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17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17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cloud</a:t>
            </a:r>
            <a:r>
              <a:rPr lang="en-US" sz="4800" b="1" smtClean="0">
                <a:latin typeface="Helvetica Neue Medium" charset="0"/>
                <a:ea typeface="Helvetica Neue Medium" charset="0"/>
                <a:cs typeface="Helvetica Neue Medium" charset="0"/>
                <a:sym typeface="Helvetica Neue Medium" charset="0"/>
              </a:rPr>
              <a:t>highclouds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0377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037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7" grpId="0" build="p" bldLvl="5"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27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27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2756"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cirrus </a:t>
            </a:r>
            <a:r>
              <a:rPr lang="en-US" sz="4800">
                <a:solidFill>
                  <a:schemeClr val="tx1"/>
                </a:solidFill>
                <a:latin typeface="Helvetica Neue Medium" charset="0"/>
                <a:ea typeface="Helvetica Neue Medium" charset="0"/>
                <a:cs typeface="Helvetica Neue Medium" charset="0"/>
                <a:sym typeface="Helvetica Neue Medium" charset="0"/>
              </a:rPr>
              <a:t>ci</a:t>
            </a:r>
          </a:p>
        </p:txBody>
      </p:sp>
      <p:pic>
        <p:nvPicPr>
          <p:cNvPr id="20275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37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37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3780"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cirrocumulus </a:t>
            </a:r>
            <a:r>
              <a:rPr lang="en-US" sz="4800">
                <a:solidFill>
                  <a:schemeClr val="tx1"/>
                </a:solidFill>
                <a:latin typeface="Helvetica Neue Medium" charset="0"/>
                <a:ea typeface="Helvetica Neue Medium" charset="0"/>
                <a:cs typeface="Helvetica Neue Medium" charset="0"/>
                <a:sym typeface="Helvetica Neue Medium" charset="0"/>
              </a:rPr>
              <a:t>cc</a:t>
            </a:r>
          </a:p>
        </p:txBody>
      </p:sp>
      <p:pic>
        <p:nvPicPr>
          <p:cNvPr id="20378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813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48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48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4804"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cirrostratus </a:t>
            </a:r>
            <a:r>
              <a:rPr lang="en-US" sz="4800">
                <a:solidFill>
                  <a:schemeClr val="tx1"/>
                </a:solidFill>
                <a:latin typeface="Helvetica Neue Medium" charset="0"/>
                <a:ea typeface="Helvetica Neue Medium" charset="0"/>
                <a:cs typeface="Helvetica Neue Medium" charset="0"/>
                <a:sym typeface="Helvetica Neue Medium" charset="0"/>
              </a:rPr>
              <a:t>cs</a:t>
            </a:r>
          </a:p>
        </p:txBody>
      </p:sp>
      <p:pic>
        <p:nvPicPr>
          <p:cNvPr id="20480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7873"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middle clouds are composed of ice crystals or water droplets </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they are denoted using the prefix </a:t>
            </a:r>
            <a:r>
              <a:rPr lang="en-US" b="1" smtClean="0">
                <a:latin typeface="Helvetica" panose="020B0604020202020204" pitchFamily="34" charset="0"/>
                <a:cs typeface="Helvetica" panose="020B0604020202020204" pitchFamily="34" charset="0"/>
                <a:sym typeface="Helvetica" panose="020B0604020202020204" pitchFamily="34" charset="0"/>
              </a:rPr>
              <a:t>alto-</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2058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58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58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cloud</a:t>
            </a:r>
            <a:r>
              <a:rPr lang="en-US" sz="4800" b="1" smtClean="0">
                <a:latin typeface="Helvetica Neue Medium" charset="0"/>
                <a:ea typeface="Helvetica Neue Medium" charset="0"/>
                <a:cs typeface="Helvetica Neue Medium" charset="0"/>
                <a:sym typeface="Helvetica Neue Medium" charset="0"/>
              </a:rPr>
              <a:t>middleclouds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0787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0787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3" grpId="0" build="p" bldLvl="5"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685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685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6852"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altostratus </a:t>
            </a:r>
            <a:r>
              <a:rPr lang="en-US" sz="4800">
                <a:solidFill>
                  <a:schemeClr val="tx1"/>
                </a:solidFill>
                <a:latin typeface="Helvetica Neue Medium" charset="0"/>
                <a:ea typeface="Helvetica Neue Medium" charset="0"/>
                <a:cs typeface="Helvetica Neue Medium" charset="0"/>
                <a:sym typeface="Helvetica Neue Medium" charset="0"/>
              </a:rPr>
              <a:t>as</a:t>
            </a:r>
          </a:p>
        </p:txBody>
      </p:sp>
      <p:pic>
        <p:nvPicPr>
          <p:cNvPr id="206853"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pic>
        <p:nvPicPr>
          <p:cNvPr id="53249" name="Picture 1"/>
          <p:cNvPicPr>
            <a:picLocks noChangeArrowheads="1"/>
          </p:cNvPicPr>
          <p:nvPr/>
        </p:nvPicPr>
        <p:blipFill>
          <a:blip r:embed="rId2"/>
          <a:srcRect/>
          <a:stretch>
            <a:fillRect/>
          </a:stretch>
        </p:blipFill>
        <p:spPr bwMode="auto">
          <a:xfrm>
            <a:off x="3087688" y="3059113"/>
            <a:ext cx="6756400" cy="4965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12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12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12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temperature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53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78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78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7876"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altocumulus </a:t>
            </a:r>
            <a:r>
              <a:rPr lang="en-US" sz="4800">
                <a:solidFill>
                  <a:schemeClr val="tx1"/>
                </a:solidFill>
                <a:latin typeface="Helvetica Neue Medium" charset="0"/>
                <a:ea typeface="Helvetica Neue Medium" charset="0"/>
                <a:cs typeface="Helvetica Neue Medium" charset="0"/>
                <a:sym typeface="Helvetica Neue Medium" charset="0"/>
              </a:rPr>
              <a:t>ac</a:t>
            </a:r>
          </a:p>
        </p:txBody>
      </p:sp>
      <p:pic>
        <p:nvPicPr>
          <p:cNvPr id="20787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88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88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8900"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altocumulus castellanus </a:t>
            </a:r>
            <a:r>
              <a:rPr lang="en-US" sz="4800">
                <a:solidFill>
                  <a:schemeClr val="tx1"/>
                </a:solidFill>
                <a:latin typeface="Helvetica Neue Medium" charset="0"/>
                <a:ea typeface="Helvetica Neue Medium" charset="0"/>
                <a:cs typeface="Helvetica Neue Medium" charset="0"/>
                <a:sym typeface="Helvetica Neue Medium" charset="0"/>
              </a:rPr>
              <a:t>acc</a:t>
            </a:r>
          </a:p>
        </p:txBody>
      </p:sp>
      <p:pic>
        <p:nvPicPr>
          <p:cNvPr id="20890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1969"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low clouds are composed of ice crystals or water droplets </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they do not use one specific prefix</a:t>
            </a:r>
            <a:endParaRPr lang="en-US" smtClean="0">
              <a:latin typeface="Helvetica" panose="020B0604020202020204" pitchFamily="34" charset="0"/>
              <a:sym typeface="Helvetica" panose="020B0604020202020204" pitchFamily="34" charset="0"/>
            </a:endParaRPr>
          </a:p>
        </p:txBody>
      </p:sp>
      <p:sp>
        <p:nvSpPr>
          <p:cNvPr id="2099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99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992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cloud</a:t>
            </a:r>
            <a:r>
              <a:rPr lang="en-US" sz="4800" b="1" smtClean="0">
                <a:latin typeface="Helvetica Neue Medium" charset="0"/>
                <a:ea typeface="Helvetica Neue Medium" charset="0"/>
                <a:cs typeface="Helvetica Neue Medium" charset="0"/>
                <a:sym typeface="Helvetica Neue Medium" charset="0"/>
              </a:rPr>
              <a:t>lowclouds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1196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119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69" grpId="0" build="p" bldLvl="5"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09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09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0948"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stratus </a:t>
            </a:r>
            <a:r>
              <a:rPr lang="en-US" sz="4800">
                <a:solidFill>
                  <a:schemeClr val="tx1"/>
                </a:solidFill>
                <a:latin typeface="Helvetica Neue Medium" charset="0"/>
                <a:ea typeface="Helvetica Neue Medium" charset="0"/>
                <a:cs typeface="Helvetica Neue Medium" charset="0"/>
                <a:sym typeface="Helvetica Neue Medium" charset="0"/>
              </a:rPr>
              <a:t>st</a:t>
            </a:r>
          </a:p>
        </p:txBody>
      </p:sp>
      <p:pic>
        <p:nvPicPr>
          <p:cNvPr id="210949"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197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197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1972"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stratus fractus </a:t>
            </a:r>
            <a:r>
              <a:rPr lang="en-US" sz="4800">
                <a:solidFill>
                  <a:schemeClr val="tx1"/>
                </a:solidFill>
                <a:latin typeface="Helvetica Neue Medium" charset="0"/>
                <a:ea typeface="Helvetica Neue Medium" charset="0"/>
                <a:cs typeface="Helvetica Neue Medium" charset="0"/>
                <a:sym typeface="Helvetica Neue Medium" charset="0"/>
              </a:rPr>
              <a:t>sf</a:t>
            </a:r>
          </a:p>
        </p:txBody>
      </p:sp>
      <p:pic>
        <p:nvPicPr>
          <p:cNvPr id="211973"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813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299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299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2996"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stratocumulus </a:t>
            </a:r>
            <a:r>
              <a:rPr lang="en-US" sz="4800">
                <a:solidFill>
                  <a:schemeClr val="tx1"/>
                </a:solidFill>
                <a:latin typeface="Helvetica Neue Medium" charset="0"/>
                <a:ea typeface="Helvetica Neue Medium" charset="0"/>
                <a:cs typeface="Helvetica Neue Medium" charset="0"/>
                <a:sym typeface="Helvetica Neue Medium" charset="0"/>
              </a:rPr>
              <a:t>sc</a:t>
            </a:r>
          </a:p>
        </p:txBody>
      </p:sp>
      <p:pic>
        <p:nvPicPr>
          <p:cNvPr id="21299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813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40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40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4020"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nimbostratus </a:t>
            </a:r>
            <a:r>
              <a:rPr lang="en-US" sz="4800">
                <a:solidFill>
                  <a:schemeClr val="tx1"/>
                </a:solidFill>
                <a:latin typeface="Helvetica Neue Medium" charset="0"/>
                <a:ea typeface="Helvetica Neue Medium" charset="0"/>
                <a:cs typeface="Helvetica Neue Medium" charset="0"/>
                <a:sym typeface="Helvetica Neue Medium" charset="0"/>
              </a:rPr>
              <a:t>ns</a:t>
            </a:r>
          </a:p>
        </p:txBody>
      </p:sp>
      <p:pic>
        <p:nvPicPr>
          <p:cNvPr id="21402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7089"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vertically developed clouds are often composed of water in all of its states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due to extensive vertical height and thus differing temperature regions within the cloud</a:t>
            </a:r>
            <a:endParaRPr lang="en-US" smtClean="0">
              <a:latin typeface="Helvetica" panose="020B0604020202020204" pitchFamily="34" charset="0"/>
              <a:sym typeface="Helvetica" panose="020B0604020202020204" pitchFamily="34" charset="0"/>
            </a:endParaRPr>
          </a:p>
        </p:txBody>
      </p:sp>
      <p:sp>
        <p:nvSpPr>
          <p:cNvPr id="2150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50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5045" name="Rectangle 4"/>
          <p:cNvSpPr>
            <a:spLocks noGrp="1" noChangeArrowheads="1"/>
          </p:cNvSpPr>
          <p:nvPr>
            <p:ph type="title"/>
          </p:nvPr>
        </p:nvSpPr>
        <p:spPr bwMode="auto">
          <a:xfrm>
            <a:off x="558800" y="1536700"/>
            <a:ext cx="9256713"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cloud</a:t>
            </a:r>
            <a:r>
              <a:rPr lang="en-US" sz="4800" b="1" smtClean="0">
                <a:latin typeface="Helvetica Neue Medium" charset="0"/>
                <a:ea typeface="Helvetica Neue Medium" charset="0"/>
                <a:cs typeface="Helvetica Neue Medium" charset="0"/>
                <a:sym typeface="Helvetica Neue Medium" charset="0"/>
              </a:rPr>
              <a:t>verticallydevelopedclouds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170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1708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89" grpId="0" build="p" bldLvl="5" autoUpdateAnimBg="0"/>
    </p:bldLst>
  </p:timing>
</p:sld>
</file>

<file path=ppt/slides/slide17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60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60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6068"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cumulus </a:t>
            </a:r>
            <a:r>
              <a:rPr lang="en-US" sz="4800">
                <a:solidFill>
                  <a:schemeClr val="tx1"/>
                </a:solidFill>
                <a:latin typeface="Helvetica Neue Medium" charset="0"/>
                <a:ea typeface="Helvetica Neue Medium" charset="0"/>
                <a:cs typeface="Helvetica Neue Medium" charset="0"/>
                <a:sym typeface="Helvetica Neue Medium" charset="0"/>
              </a:rPr>
              <a:t>cu</a:t>
            </a:r>
          </a:p>
        </p:txBody>
      </p:sp>
      <p:pic>
        <p:nvPicPr>
          <p:cNvPr id="216069"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70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70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7092"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towering cumulus </a:t>
            </a:r>
            <a:r>
              <a:rPr lang="en-US" sz="4800">
                <a:solidFill>
                  <a:schemeClr val="tx1"/>
                </a:solidFill>
                <a:latin typeface="Helvetica Neue Medium" charset="0"/>
                <a:ea typeface="Helvetica Neue Medium" charset="0"/>
                <a:cs typeface="Helvetica Neue Medium" charset="0"/>
                <a:sym typeface="Helvetica Neue Medium" charset="0"/>
              </a:rPr>
              <a:t>tcu</a:t>
            </a:r>
          </a:p>
        </p:txBody>
      </p:sp>
      <p:pic>
        <p:nvPicPr>
          <p:cNvPr id="217093"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4273" name="Rectangle 1"/>
          <p:cNvSpPr>
            <a:spLocks noGrp="1" noChangeArrowheads="1"/>
          </p:cNvSpPr>
          <p:nvPr>
            <p:ph type="body" idx="1"/>
          </p:nvPr>
        </p:nvSpPr>
        <p:spPr bwMode="auto">
          <a:xfrm>
            <a:off x="1435100" y="32385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for aeronautical engineering purposes, it is necessary to have a set of clearly defined standards to reference for aircraft design</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pilots must be able to understand and apply this set of standards</a:t>
            </a:r>
            <a:endParaRPr lang="en-US" smtClean="0"/>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integral in performance and altitude computations</a:t>
            </a:r>
            <a:endParaRPr lang="en-US" smtClean="0">
              <a:latin typeface="Helvetica" panose="020B0604020202020204" pitchFamily="34" charset="0"/>
              <a:sym typeface="Helvetica" panose="020B0604020202020204" pitchFamily="34" charset="0"/>
            </a:endParaRPr>
          </a:p>
        </p:txBody>
      </p:sp>
      <p:sp>
        <p:nvSpPr>
          <p:cNvPr id="522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22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22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standard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427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427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427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 grpId="0" build="p" bldLvl="5"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81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81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8116"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cumulonimbus </a:t>
            </a:r>
            <a:r>
              <a:rPr lang="en-US" sz="4800">
                <a:solidFill>
                  <a:schemeClr val="tx1"/>
                </a:solidFill>
                <a:latin typeface="Helvetica Neue Medium" charset="0"/>
                <a:ea typeface="Helvetica Neue Medium" charset="0"/>
                <a:cs typeface="Helvetica Neue Medium" charset="0"/>
                <a:sym typeface="Helvetica Neue Medium" charset="0"/>
              </a:rPr>
              <a:t>cb</a:t>
            </a:r>
          </a:p>
        </p:txBody>
      </p:sp>
      <p:pic>
        <p:nvPicPr>
          <p:cNvPr id="21811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91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91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9140"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cumulonimbus </a:t>
            </a:r>
            <a:r>
              <a:rPr lang="en-US" sz="4800">
                <a:solidFill>
                  <a:schemeClr val="tx1"/>
                </a:solidFill>
                <a:latin typeface="Helvetica Neue Medium" charset="0"/>
                <a:ea typeface="Helvetica Neue Medium" charset="0"/>
                <a:cs typeface="Helvetica Neue Medium" charset="0"/>
                <a:sym typeface="Helvetica Neue Medium" charset="0"/>
              </a:rPr>
              <a:t>cb</a:t>
            </a:r>
          </a:p>
        </p:txBody>
      </p:sp>
      <p:pic>
        <p:nvPicPr>
          <p:cNvPr id="21914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01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01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0164"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cumulonimbus </a:t>
            </a:r>
            <a:r>
              <a:rPr lang="en-US" sz="4800">
                <a:solidFill>
                  <a:schemeClr val="tx1"/>
                </a:solidFill>
                <a:latin typeface="Helvetica Neue Medium" charset="0"/>
                <a:ea typeface="Helvetica Neue Medium" charset="0"/>
                <a:cs typeface="Helvetica Neue Medium" charset="0"/>
                <a:sym typeface="Helvetica Neue Medium" charset="0"/>
              </a:rPr>
              <a:t>cb</a:t>
            </a:r>
          </a:p>
        </p:txBody>
      </p:sp>
      <p:pic>
        <p:nvPicPr>
          <p:cNvPr id="22016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11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11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2118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1189"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precipitation</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4257"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precipitation formation is due to two main factors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both of these factors involve moisture in cloud becoming too massive to support aloft </a:t>
            </a:r>
            <a:endParaRPr lang="en-US" smtClean="0">
              <a:latin typeface="Helvetica" panose="020B0604020202020204" pitchFamily="34" charset="0"/>
              <a:sym typeface="Helvetica" panose="020B0604020202020204" pitchFamily="34" charset="0"/>
            </a:endParaRPr>
          </a:p>
        </p:txBody>
      </p:sp>
      <p:sp>
        <p:nvSpPr>
          <p:cNvPr id="2222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22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22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precipitation</a:t>
            </a:r>
            <a:r>
              <a:rPr lang="en-US" sz="4800" b="1" smtClean="0">
                <a:latin typeface="Helvetica Neue Medium" charset="0"/>
                <a:ea typeface="Helvetica Neue Medium" charset="0"/>
                <a:cs typeface="Helvetica Neue Medium" charset="0"/>
                <a:sym typeface="Helvetica Neue Medium" charset="0"/>
              </a:rPr>
              <a:t>formation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425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42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7" grpId="0" build="p" bldLvl="5"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droplets collide with each other in cloud, becoming more massive, termed </a:t>
            </a:r>
            <a:r>
              <a:rPr lang="en-US" b="1" smtClean="0">
                <a:latin typeface="Helvetica" panose="020B0604020202020204" pitchFamily="34" charset="0"/>
                <a:cs typeface="Helvetica" panose="020B0604020202020204" pitchFamily="34" charset="0"/>
                <a:sym typeface="Helvetica" panose="020B0604020202020204" pitchFamily="34" charset="0"/>
              </a:rPr>
              <a:t>coalescence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eventually they fall when the uplifting force in cloud is outweighed by their mass, and the droplets falling to the ground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coalescence is more prevalent in areas of cloud where the temperature is above freezing</a:t>
            </a:r>
            <a:endParaRPr lang="en-US" smtClean="0">
              <a:latin typeface="Helvetica" panose="020B0604020202020204" pitchFamily="34" charset="0"/>
              <a:sym typeface="Helvetica" panose="020B0604020202020204" pitchFamily="34" charset="0"/>
            </a:endParaRPr>
          </a:p>
        </p:txBody>
      </p:sp>
      <p:sp>
        <p:nvSpPr>
          <p:cNvPr id="2232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32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323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precipitation</a:t>
            </a:r>
            <a:r>
              <a:rPr lang="en-US" sz="4800" b="1" smtClean="0">
                <a:latin typeface="Helvetica Neue Medium" charset="0"/>
                <a:ea typeface="Helvetica Neue Medium" charset="0"/>
                <a:cs typeface="Helvetica Neue Medium" charset="0"/>
                <a:sym typeface="Helvetica Neue Medium" charset="0"/>
              </a:rPr>
              <a:t>coalescence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52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528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252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1" grpId="0" build="p" bldLvl="5"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6305"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are numerous forms of precipitation, once it has formed due to coalescence or sublimation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stratoform clouds yield continuous and light/moderate intensity precipitation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cumuloform clouds yield intermittent and intense precipitation</a:t>
            </a:r>
            <a:endParaRPr lang="en-US" smtClean="0">
              <a:latin typeface="Helvetica" panose="020B0604020202020204" pitchFamily="34" charset="0"/>
              <a:sym typeface="Helvetica" panose="020B0604020202020204" pitchFamily="34" charset="0"/>
            </a:endParaRPr>
          </a:p>
        </p:txBody>
      </p:sp>
      <p:sp>
        <p:nvSpPr>
          <p:cNvPr id="2242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42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2630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242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precipitation</a:t>
            </a:r>
            <a:r>
              <a:rPr lang="en-US" sz="4800" b="1" smtClean="0">
                <a:latin typeface="Helvetica Neue Medium" charset="0"/>
                <a:ea typeface="Helvetica Neue Medium" charset="0"/>
                <a:cs typeface="Helvetica Neue Medium" charset="0"/>
                <a:sym typeface="Helvetica Neue Medium" charset="0"/>
              </a:rPr>
              <a:t>types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63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630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263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5" grpId="0" build="p" bldLvl="5"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732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rain </a:t>
            </a:r>
            <a:r>
              <a:rPr lang="en-US" smtClean="0">
                <a:latin typeface="Helvetica" panose="020B0604020202020204" pitchFamily="34" charset="0"/>
                <a:cs typeface="Helvetica" panose="020B0604020202020204" pitchFamily="34" charset="0"/>
                <a:sym typeface="Helvetica" panose="020B0604020202020204" pitchFamily="34" charset="0"/>
              </a:rPr>
              <a:t>is formed of large droplets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freezing rain</a:t>
            </a:r>
            <a:r>
              <a:rPr lang="en-US" smtClean="0">
                <a:latin typeface="Helvetica" panose="020B0604020202020204" pitchFamily="34" charset="0"/>
                <a:cs typeface="Helvetica" panose="020B0604020202020204" pitchFamily="34" charset="0"/>
                <a:sym typeface="Helvetica" panose="020B0604020202020204" pitchFamily="34" charset="0"/>
              </a:rPr>
              <a:t> is composed of supercooled water droplets which instantanteously change freeze upon impact</a:t>
            </a:r>
            <a:endParaRPr lang="en-US" smtClean="0">
              <a:latin typeface="Helvetica" panose="020B0604020202020204" pitchFamily="34" charset="0"/>
              <a:sym typeface="Helvetica" panose="020B0604020202020204" pitchFamily="34" charset="0"/>
            </a:endParaRPr>
          </a:p>
        </p:txBody>
      </p:sp>
      <p:sp>
        <p:nvSpPr>
          <p:cNvPr id="2252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52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528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precipitation</a:t>
            </a:r>
            <a:r>
              <a:rPr lang="en-US" sz="4800" b="1" smtClean="0">
                <a:latin typeface="Helvetica Neue Medium" charset="0"/>
                <a:ea typeface="Helvetica Neue Medium" charset="0"/>
                <a:cs typeface="Helvetica Neue Medium" charset="0"/>
                <a:sym typeface="Helvetica Neue Medium" charset="0"/>
              </a:rPr>
              <a:t>rain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732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73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29" grpId="0" build="p" bldLvl="5"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835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water may exist as a liquid at temperatures as low as -42°C</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due to a lack of nuclei around which a crystal may form</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u="sng" dirty="0" err="1" smtClean="0">
                <a:latin typeface="Helvetica" panose="020B0604020202020204" pitchFamily="34" charset="0"/>
                <a:cs typeface="Helvetica" panose="020B0604020202020204" pitchFamily="34" charset="0"/>
                <a:sym typeface="Helvetica" panose="020B0604020202020204" pitchFamily="34" charset="0"/>
                <a:hlinkClick r:id="rId3"/>
              </a:rPr>
              <a:t>supercooled</a:t>
            </a:r>
            <a:r>
              <a:rPr lang="en-US" b="1" u="sng" dirty="0" smtClean="0">
                <a:latin typeface="Helvetica" panose="020B0604020202020204" pitchFamily="34" charset="0"/>
                <a:cs typeface="Helvetica" panose="020B0604020202020204" pitchFamily="34" charset="0"/>
                <a:sym typeface="Helvetica" panose="020B0604020202020204" pitchFamily="34" charset="0"/>
                <a:hlinkClick r:id="rId3"/>
              </a:rPr>
              <a:t> demonstration</a:t>
            </a:r>
            <a:endParaRPr lang="en-US" b="1" u="sng" dirty="0"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2263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63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63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precipitation</a:t>
            </a:r>
            <a:r>
              <a:rPr lang="en-US" sz="4800" b="1" smtClean="0">
                <a:latin typeface="Helvetica Neue Medium" charset="0"/>
                <a:ea typeface="Helvetica Neue Medium" charset="0"/>
                <a:cs typeface="Helvetica Neue Medium" charset="0"/>
                <a:sym typeface="Helvetica Neue Medium" charset="0"/>
              </a:rPr>
              <a:t>supercooling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83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83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283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3" grpId="0" build="p" bldLvl="5"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937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drizzle</a:t>
            </a:r>
            <a:r>
              <a:rPr lang="en-US" smtClean="0">
                <a:latin typeface="Helvetica" panose="020B0604020202020204" pitchFamily="34" charset="0"/>
                <a:cs typeface="Helvetica" panose="020B0604020202020204" pitchFamily="34" charset="0"/>
                <a:sym typeface="Helvetica" panose="020B0604020202020204" pitchFamily="34" charset="0"/>
              </a:rPr>
              <a:t> are small droplets that appear suspended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freezing drizzle</a:t>
            </a:r>
            <a:r>
              <a:rPr lang="en-US" smtClean="0">
                <a:latin typeface="Helvetica" panose="020B0604020202020204" pitchFamily="34" charset="0"/>
                <a:cs typeface="Helvetica" panose="020B0604020202020204" pitchFamily="34" charset="0"/>
                <a:sym typeface="Helvetica" panose="020B0604020202020204" pitchFamily="34" charset="0"/>
              </a:rPr>
              <a:t> occurs when drizzle freezes on impact with cold objects</a:t>
            </a:r>
            <a:endParaRPr lang="en-US" smtClean="0">
              <a:latin typeface="Helvetica" panose="020B0604020202020204" pitchFamily="34" charset="0"/>
              <a:sym typeface="Helvetica" panose="020B0604020202020204" pitchFamily="34" charset="0"/>
            </a:endParaRPr>
          </a:p>
        </p:txBody>
      </p:sp>
      <p:sp>
        <p:nvSpPr>
          <p:cNvPr id="2273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73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73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precipitation</a:t>
            </a:r>
            <a:r>
              <a:rPr lang="en-US" sz="4800" b="1" smtClean="0">
                <a:latin typeface="Helvetica Neue Medium" charset="0"/>
                <a:ea typeface="Helvetica Neue Medium" charset="0"/>
                <a:cs typeface="Helvetica Neue Medium" charset="0"/>
                <a:sym typeface="Helvetica Neue Medium" charset="0"/>
              </a:rPr>
              <a:t>drizzle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937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9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7" grpId="0" build="p" bldLvl="5"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5297" name="Rectangle 1"/>
          <p:cNvSpPr>
            <a:spLocks noGrp="1" noChangeArrowheads="1"/>
          </p:cNvSpPr>
          <p:nvPr>
            <p:ph type="body" idx="1"/>
          </p:nvPr>
        </p:nvSpPr>
        <p:spPr bwMode="auto">
          <a:xfrm>
            <a:off x="2400300" y="2781300"/>
            <a:ext cx="8204200" cy="558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air is a perfectly dry gas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mean sea level pressure of 29.92” Hg</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mean sea level temperature of 15°C</a:t>
            </a:r>
            <a:endParaRPr lang="en-US" smtClean="0"/>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rate of decrease of temperature with altitude is 1.98°C per 1000’</a:t>
            </a:r>
            <a:endParaRPr lang="en-US" smtClean="0">
              <a:latin typeface="Helvetica" panose="020B0604020202020204" pitchFamily="34" charset="0"/>
              <a:sym typeface="Helvetica" panose="020B0604020202020204" pitchFamily="34" charset="0"/>
            </a:endParaRPr>
          </a:p>
        </p:txBody>
      </p:sp>
      <p:sp>
        <p:nvSpPr>
          <p:cNvPr id="532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32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5530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325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ISAstandards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529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52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529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5529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7" grpId="0" build="p" bldLvl="5"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0401"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hail</a:t>
            </a:r>
            <a:r>
              <a:rPr lang="en-US" smtClean="0">
                <a:latin typeface="Helvetica" panose="020B0604020202020204" pitchFamily="34" charset="0"/>
                <a:cs typeface="Helvetica" panose="020B0604020202020204" pitchFamily="34" charset="0"/>
                <a:sym typeface="Helvetica" panose="020B0604020202020204" pitchFamily="34" charset="0"/>
              </a:rPr>
              <a:t> forms in cumulonimbus clouds as ice crystals collide with supercooled water droplets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large mass of hail stones requires an immense uplifting force in cloud for their creation, only present in well developed cumuloform cloud</a:t>
            </a:r>
            <a:endParaRPr lang="en-US" smtClean="0">
              <a:latin typeface="Helvetica" panose="020B0604020202020204" pitchFamily="34" charset="0"/>
              <a:sym typeface="Helvetica" panose="020B0604020202020204" pitchFamily="34" charset="0"/>
            </a:endParaRPr>
          </a:p>
        </p:txBody>
      </p:sp>
      <p:sp>
        <p:nvSpPr>
          <p:cNvPr id="2283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83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83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precipitation</a:t>
            </a:r>
            <a:r>
              <a:rPr lang="en-US" sz="4800" b="1" smtClean="0">
                <a:latin typeface="Helvetica Neue Medium" charset="0"/>
                <a:ea typeface="Helvetica Neue Medium" charset="0"/>
                <a:cs typeface="Helvetica Neue Medium" charset="0"/>
                <a:sym typeface="Helvetica Neue Medium" charset="0"/>
              </a:rPr>
              <a:t>hail</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040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040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1" grpId="0" build="p" bldLvl="5"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93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93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31427" name="Picture 3"/>
          <p:cNvPicPr>
            <a:picLocks noChangeArrowheads="1"/>
          </p:cNvPicPr>
          <p:nvPr/>
        </p:nvPicPr>
        <p:blipFill>
          <a:blip r:embed="rId2"/>
          <a:srcRect/>
          <a:stretch>
            <a:fillRect/>
          </a:stretch>
        </p:blipFill>
        <p:spPr bwMode="auto">
          <a:xfrm>
            <a:off x="817563" y="3111500"/>
            <a:ext cx="5283200" cy="43942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31428" name="Picture 4"/>
          <p:cNvPicPr>
            <a:picLocks noChangeArrowheads="1"/>
          </p:cNvPicPr>
          <p:nvPr/>
        </p:nvPicPr>
        <p:blipFill>
          <a:blip r:embed="rId3"/>
          <a:srcRect/>
          <a:stretch>
            <a:fillRect/>
          </a:stretch>
        </p:blipFill>
        <p:spPr bwMode="auto">
          <a:xfrm>
            <a:off x="6667500" y="3470275"/>
            <a:ext cx="5499100" cy="3683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2938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precipitation</a:t>
            </a:r>
            <a:r>
              <a:rPr lang="en-US" sz="4800" b="1" smtClean="0">
                <a:latin typeface="Helvetica Neue Medium" charset="0"/>
                <a:ea typeface="Helvetica Neue Medium" charset="0"/>
                <a:cs typeface="Helvetica Neue Medium" charset="0"/>
                <a:sym typeface="Helvetica Neue Medium" charset="0"/>
              </a:rPr>
              <a:t>hail</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244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snow is created through sublimation in cloud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its state at the surface is dependant on the ambient air temperature</a:t>
            </a:r>
            <a:endParaRPr lang="en-US" smtClean="0">
              <a:latin typeface="Helvetica" panose="020B0604020202020204" pitchFamily="34" charset="0"/>
              <a:sym typeface="Helvetica" panose="020B0604020202020204" pitchFamily="34" charset="0"/>
            </a:endParaRPr>
          </a:p>
        </p:txBody>
      </p:sp>
      <p:sp>
        <p:nvSpPr>
          <p:cNvPr id="2304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04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304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precipitation</a:t>
            </a:r>
            <a:r>
              <a:rPr lang="en-US" sz="4800" b="1" smtClean="0">
                <a:latin typeface="Helvetica Neue Medium" charset="0"/>
                <a:ea typeface="Helvetica Neue Medium" charset="0"/>
                <a:cs typeface="Helvetica Neue Medium" charset="0"/>
                <a:sym typeface="Helvetica Neue Medium" charset="0"/>
              </a:rPr>
              <a:t>snow</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244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24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49" grpId="0" build="p" bldLvl="5"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347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hail that does not acquire a hard outer coating of ice is termed a </a:t>
            </a:r>
            <a:r>
              <a:rPr lang="en-US" b="1" smtClean="0">
                <a:latin typeface="Helvetica" panose="020B0604020202020204" pitchFamily="34" charset="0"/>
                <a:cs typeface="Helvetica" panose="020B0604020202020204" pitchFamily="34" charset="0"/>
                <a:sym typeface="Helvetica" panose="020B0604020202020204" pitchFamily="34" charset="0"/>
              </a:rPr>
              <a:t>snow pellet</a:t>
            </a:r>
            <a:r>
              <a:rPr lang="en-US" smtClean="0">
                <a:latin typeface="Helvetica" panose="020B0604020202020204" pitchFamily="34" charset="0"/>
                <a:cs typeface="Helvetica" panose="020B0604020202020204" pitchFamily="34" charset="0"/>
                <a:sym typeface="Helvetica" panose="020B0604020202020204" pitchFamily="34" charset="0"/>
              </a:rPr>
              <a:t>, or soft hail</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occurs when the water region of the cloud is of limited depth</a:t>
            </a:r>
            <a:endParaRPr lang="en-US" smtClean="0">
              <a:latin typeface="Helvetica" panose="020B0604020202020204" pitchFamily="34" charset="0"/>
              <a:sym typeface="Helvetica" panose="020B0604020202020204" pitchFamily="34" charset="0"/>
            </a:endParaRPr>
          </a:p>
        </p:txBody>
      </p:sp>
      <p:sp>
        <p:nvSpPr>
          <p:cNvPr id="2314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14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314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precipitation</a:t>
            </a:r>
            <a:r>
              <a:rPr lang="en-US" sz="4800" b="1" smtClean="0">
                <a:latin typeface="Helvetica Neue Medium" charset="0"/>
                <a:ea typeface="Helvetica Neue Medium" charset="0"/>
                <a:cs typeface="Helvetica Neue Medium" charset="0"/>
                <a:sym typeface="Helvetica Neue Medium" charset="0"/>
              </a:rPr>
              <a:t>snowpellets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347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347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3" grpId="0" build="p" bldLvl="5"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449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ice pellets</a:t>
            </a:r>
            <a:r>
              <a:rPr lang="en-US" smtClean="0">
                <a:latin typeface="Helvetica" panose="020B0604020202020204" pitchFamily="34" charset="0"/>
                <a:cs typeface="Helvetica" panose="020B0604020202020204" pitchFamily="34" charset="0"/>
                <a:sym typeface="Helvetica" panose="020B0604020202020204" pitchFamily="34" charset="0"/>
              </a:rPr>
              <a:t> are formed by rain drops freezing</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they are hard and transparent, and rebound upon striking a surface</a:t>
            </a:r>
            <a:endParaRPr lang="en-US" smtClean="0">
              <a:latin typeface="Helvetica" panose="020B0604020202020204" pitchFamily="34" charset="0"/>
              <a:sym typeface="Helvetica" panose="020B0604020202020204" pitchFamily="34" charset="0"/>
            </a:endParaRPr>
          </a:p>
        </p:txBody>
      </p:sp>
      <p:sp>
        <p:nvSpPr>
          <p:cNvPr id="2324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24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324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precipitation</a:t>
            </a:r>
            <a:r>
              <a:rPr lang="en-US" sz="4800" b="1" smtClean="0">
                <a:latin typeface="Helvetica Neue Medium" charset="0"/>
                <a:ea typeface="Helvetica Neue Medium" charset="0"/>
                <a:cs typeface="Helvetica Neue Medium" charset="0"/>
                <a:sym typeface="Helvetica Neue Medium" charset="0"/>
              </a:rPr>
              <a:t>icepellets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44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449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7" grpId="0" build="p" bldLvl="5"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34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34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3347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347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fog</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6545"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fog</a:t>
            </a:r>
            <a:r>
              <a:rPr lang="en-US" smtClean="0">
                <a:latin typeface="Helvetica" panose="020B0604020202020204" pitchFamily="34" charset="0"/>
                <a:cs typeface="Helvetica" panose="020B0604020202020204" pitchFamily="34" charset="0"/>
                <a:sym typeface="Helvetica" panose="020B0604020202020204" pitchFamily="34" charset="0"/>
              </a:rPr>
              <a:t> is simply visible moisture in contact with the surface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fog formation is identical to cloud formation, however the atmospheric moisture generating the fog is localized and the fog low lying</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moisture laden air saturates forming fog in different ways</a:t>
            </a:r>
            <a:endParaRPr lang="en-US" smtClean="0">
              <a:latin typeface="Helvetica" panose="020B0604020202020204" pitchFamily="34" charset="0"/>
              <a:sym typeface="Helvetica" panose="020B0604020202020204" pitchFamily="34" charset="0"/>
            </a:endParaRPr>
          </a:p>
        </p:txBody>
      </p:sp>
      <p:sp>
        <p:nvSpPr>
          <p:cNvPr id="2344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45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3450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fog</a:t>
            </a:r>
            <a:r>
              <a:rPr lang="en-US" sz="4800" b="1" smtClean="0">
                <a:latin typeface="Helvetica Neue Medium" charset="0"/>
                <a:ea typeface="Helvetica Neue Medium" charset="0"/>
                <a:cs typeface="Helvetica Neue Medium" charset="0"/>
                <a:sym typeface="Helvetica Neue Medium" charset="0"/>
              </a:rPr>
              <a:t>formation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654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654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365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5" grpId="0" build="p" bldLvl="5"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756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ideal fog formation conditions, besides high humidity in the presence of condensation nuclei, include light surface winds or instability</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if there is no lifting or mixing action in low lying air, dew or frost may form</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moisture laden air saturates forming fog in many different ways</a:t>
            </a:r>
            <a:endParaRPr lang="en-US" smtClean="0">
              <a:latin typeface="Helvetica" panose="020B0604020202020204" pitchFamily="34" charset="0"/>
              <a:sym typeface="Helvetica" panose="020B0604020202020204" pitchFamily="34" charset="0"/>
            </a:endParaRPr>
          </a:p>
        </p:txBody>
      </p:sp>
      <p:sp>
        <p:nvSpPr>
          <p:cNvPr id="2355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55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3552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fog</a:t>
            </a:r>
            <a:r>
              <a:rPr lang="en-US" sz="4800" b="1" smtClean="0">
                <a:latin typeface="Helvetica Neue Medium" charset="0"/>
                <a:ea typeface="Helvetica Neue Medium" charset="0"/>
                <a:cs typeface="Helvetica Neue Medium" charset="0"/>
                <a:sym typeface="Helvetica Neue Medium" charset="0"/>
              </a:rPr>
              <a:t>formation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756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756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375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69" grpId="0" build="p" bldLvl="5"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8593" name="Rectangle 1"/>
          <p:cNvSpPr>
            <a:spLocks noGrp="1" noChangeArrowheads="1"/>
          </p:cNvSpPr>
          <p:nvPr>
            <p:ph type="body" idx="1"/>
          </p:nvPr>
        </p:nvSpPr>
        <p:spPr bwMode="auto">
          <a:xfrm>
            <a:off x="800100" y="3429000"/>
            <a:ext cx="3124200" cy="3797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radiation fog forms on cold, clear nights in low areas such as valleys</a:t>
            </a:r>
            <a:endParaRPr lang="en-US" smtClean="0">
              <a:latin typeface="Helvetica" panose="020B0604020202020204" pitchFamily="34" charset="0"/>
              <a:sym typeface="Helvetica" panose="020B0604020202020204" pitchFamily="34" charset="0"/>
            </a:endParaRPr>
          </a:p>
        </p:txBody>
      </p:sp>
      <p:sp>
        <p:nvSpPr>
          <p:cNvPr id="2365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65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38596"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38597" name="Picture 5"/>
          <p:cNvPicPr>
            <a:picLocks noChangeArrowheads="1"/>
          </p:cNvPicPr>
          <p:nvPr/>
        </p:nvPicPr>
        <p:blipFill>
          <a:blip r:embed="rId4"/>
          <a:srcRect/>
          <a:stretch>
            <a:fillRect/>
          </a:stretch>
        </p:blipFill>
        <p:spPr bwMode="auto">
          <a:xfrm>
            <a:off x="4262438" y="3676650"/>
            <a:ext cx="6438900" cy="37973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36551"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fog</a:t>
            </a:r>
            <a:r>
              <a:rPr lang="en-US" sz="4800" b="1" smtClean="0">
                <a:latin typeface="Helvetica Neue Medium" charset="0"/>
                <a:ea typeface="Helvetica Neue Medium" charset="0"/>
                <a:cs typeface="Helvetica Neue Medium" charset="0"/>
                <a:sym typeface="Helvetica Neue Medium" charset="0"/>
              </a:rPr>
              <a:t>radiation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859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3" grpId="0" build="p" bldLvl="5" autoUpdateAnimBg="0"/>
    </p:bld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9617" name="Rectangle 1"/>
          <p:cNvSpPr>
            <a:spLocks noGrp="1" noChangeArrowheads="1"/>
          </p:cNvSpPr>
          <p:nvPr>
            <p:ph type="body" idx="1"/>
          </p:nvPr>
        </p:nvSpPr>
        <p:spPr bwMode="auto">
          <a:xfrm>
            <a:off x="698500" y="3594100"/>
            <a:ext cx="3975100" cy="3797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advection fog forms in coastal areas as warm, moist air laden with salt (nuclei) is advectively cooled</a:t>
            </a:r>
            <a:endParaRPr lang="en-US" smtClean="0">
              <a:latin typeface="Helvetica" panose="020B0604020202020204" pitchFamily="34" charset="0"/>
              <a:sym typeface="Helvetica" panose="020B0604020202020204" pitchFamily="34" charset="0"/>
            </a:endParaRPr>
          </a:p>
        </p:txBody>
      </p:sp>
      <p:sp>
        <p:nvSpPr>
          <p:cNvPr id="2375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75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39620" name="Picture 4"/>
          <p:cNvPicPr>
            <a:picLocks noChangeArrowheads="1"/>
          </p:cNvPicPr>
          <p:nvPr/>
        </p:nvPicPr>
        <p:blipFill>
          <a:blip r:embed="rId3"/>
          <a:srcRect/>
          <a:stretch>
            <a:fillRect/>
          </a:stretch>
        </p:blipFill>
        <p:spPr bwMode="auto">
          <a:xfrm>
            <a:off x="5048250" y="3411538"/>
            <a:ext cx="6934200" cy="4445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3757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fog</a:t>
            </a:r>
            <a:r>
              <a:rPr lang="en-US" sz="4800" b="1" smtClean="0">
                <a:latin typeface="Helvetica Neue Medium" charset="0"/>
                <a:ea typeface="Helvetica Neue Medium" charset="0"/>
                <a:cs typeface="Helvetica Neue Medium" charset="0"/>
                <a:sym typeface="Helvetica Neue Medium" charset="0"/>
              </a:rPr>
              <a:t>advection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96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7" grpId="0" build="p" bldLvl="5"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8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8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5844" name="Rectangle 3"/>
          <p:cNvSpPr>
            <a:spLocks noGrp="1" noChangeArrowheads="1"/>
          </p:cNvSpPr>
          <p:nvPr>
            <p:ph type="title"/>
          </p:nvPr>
        </p:nvSpPr>
        <p:spPr bwMode="auto">
          <a:xfrm>
            <a:off x="546100" y="-1016000"/>
            <a:ext cx="10134600" cy="5397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t/>
            </a:r>
            <a:br>
              <a:rPr lang="en-US" sz="9600" smtClean="0"/>
            </a:br>
            <a:r>
              <a:rPr lang="en-US" sz="9600" smtClean="0"/>
              <a:t>hello</a:t>
            </a:r>
            <a:r>
              <a:rPr lang="en-US" sz="9600" smtClean="0">
                <a:latin typeface="Helvetica Neue Medium" charset="0"/>
                <a:ea typeface="Helvetica Neue Medium" charset="0"/>
                <a:cs typeface="Helvetica Neue Medium" charset="0"/>
                <a:sym typeface="Helvetica Neue Medium" charset="0"/>
              </a:rPr>
              <a:t>my</a:t>
            </a:r>
            <a:r>
              <a:rPr lang="en-US" sz="9600" smtClean="0"/>
              <a:t>name</a:t>
            </a:r>
            <a:r>
              <a:rPr lang="en-US" sz="9600" smtClean="0">
                <a:latin typeface="Helvetica Neue Medium" charset="0"/>
                <a:ea typeface="Helvetica Neue Medium" charset="0"/>
                <a:cs typeface="Helvetica Neue Medium" charset="0"/>
                <a:sym typeface="Helvetica Neue Medium" charset="0"/>
              </a:rPr>
              <a:t>is</a:t>
            </a:r>
            <a:r>
              <a:rPr lang="en-US" sz="9600" smtClean="0"/>
              <a:t/>
            </a:r>
            <a:br>
              <a:rPr lang="en-US" sz="9600" smtClean="0"/>
            </a:br>
            <a:endParaRPr lang="en-US" sz="9600" smtClean="0"/>
          </a:p>
        </p:txBody>
      </p:sp>
      <p:sp>
        <p:nvSpPr>
          <p:cNvPr id="35845" name="Rectangle 4"/>
          <p:cNvSpPr>
            <a:spLocks noGrp="1" noChangeArrowheads="1"/>
          </p:cNvSpPr>
          <p:nvPr>
            <p:ph type="body" idx="1"/>
          </p:nvPr>
        </p:nvSpPr>
        <p:spPr bwMode="auto">
          <a:xfrm>
            <a:off x="1435100" y="3238500"/>
            <a:ext cx="101346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ctr" anchorCtr="0" compatLnSpc="1">
            <a:prstTxWarp prst="textNoShape">
              <a:avLst/>
            </a:prstTxWarp>
          </a:bodyPr>
          <a:lstStyle/>
          <a:p>
            <a:pPr eaLnBrk="1" hangingPunct="1"/>
            <a:r>
              <a:rPr lang="en-US" sz="6400" smtClean="0">
                <a:latin typeface="Helvetica Neue UltraLight" charset="0"/>
                <a:sym typeface="Helvetica Neue UltraLight" charset="0"/>
              </a:rPr>
              <a:t>tyler bishop</a:t>
            </a:r>
            <a:endParaRPr lang="en-US" sz="6400" smtClean="0"/>
          </a:p>
          <a:p>
            <a:pPr eaLnBrk="1" hangingPunct="1">
              <a:lnSpc>
                <a:spcPct val="50000"/>
              </a:lnSpc>
            </a:pPr>
            <a:r>
              <a:rPr lang="en-US" smtClean="0"/>
              <a:t>tylerbishop46@gmail.com</a:t>
            </a:r>
          </a:p>
        </p:txBody>
      </p:sp>
    </p:spTree>
  </p:cSld>
  <p:clrMapOvr>
    <a:masterClrMapping/>
  </p:clrMapOvr>
  <p:transition spd="slow">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6321" name="Rectangle 1"/>
          <p:cNvSpPr>
            <a:spLocks noGrp="1" noChangeArrowheads="1"/>
          </p:cNvSpPr>
          <p:nvPr>
            <p:ph type="body" idx="1"/>
          </p:nvPr>
        </p:nvSpPr>
        <p:spPr bwMode="auto">
          <a:xfrm>
            <a:off x="1460500" y="25781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z="4800" smtClean="0">
                <a:latin typeface="Helvetica" panose="020B0604020202020204" pitchFamily="34" charset="0"/>
                <a:cs typeface="Helvetica" panose="020B0604020202020204" pitchFamily="34" charset="0"/>
                <a:sym typeface="Helvetica" panose="020B0604020202020204" pitchFamily="34" charset="0"/>
              </a:rPr>
              <a:t>standard atmosphere only exists on paper</a:t>
            </a:r>
            <a:endParaRPr lang="en-US" sz="4800" smtClean="0">
              <a:latin typeface="Helvetica" panose="020B0604020202020204" pitchFamily="34" charset="0"/>
              <a:sym typeface="Helvetica" panose="020B0604020202020204" pitchFamily="34" charset="0"/>
            </a:endParaRPr>
          </a:p>
        </p:txBody>
      </p:sp>
      <p:sp>
        <p:nvSpPr>
          <p:cNvPr id="542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42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427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ISAstandards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63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1" grpId="0" build="p" bldLvl="5"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0641" name="Rectangle 1"/>
          <p:cNvSpPr>
            <a:spLocks noGrp="1" noChangeArrowheads="1"/>
          </p:cNvSpPr>
          <p:nvPr>
            <p:ph type="body" idx="1"/>
          </p:nvPr>
        </p:nvSpPr>
        <p:spPr bwMode="auto">
          <a:xfrm>
            <a:off x="774700" y="3378200"/>
            <a:ext cx="4000500" cy="3238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air adiabatically cools and saturates as it is forced up a slope</a:t>
            </a:r>
            <a:endParaRPr lang="en-US" smtClean="0">
              <a:latin typeface="Helvetica" panose="020B0604020202020204" pitchFamily="34" charset="0"/>
              <a:sym typeface="Helvetica" panose="020B0604020202020204" pitchFamily="34" charset="0"/>
            </a:endParaRPr>
          </a:p>
        </p:txBody>
      </p:sp>
      <p:sp>
        <p:nvSpPr>
          <p:cNvPr id="2385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85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0644" name="Picture 4"/>
          <p:cNvPicPr>
            <a:picLocks noChangeArrowheads="1"/>
          </p:cNvPicPr>
          <p:nvPr/>
        </p:nvPicPr>
        <p:blipFill>
          <a:blip r:embed="rId3"/>
          <a:srcRect/>
          <a:stretch>
            <a:fillRect/>
          </a:stretch>
        </p:blipFill>
        <p:spPr bwMode="auto">
          <a:xfrm>
            <a:off x="5272088" y="3409950"/>
            <a:ext cx="6540500" cy="4318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3859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fog</a:t>
            </a:r>
            <a:r>
              <a:rPr lang="en-US" sz="4800" b="1" smtClean="0">
                <a:latin typeface="Helvetica Neue Medium" charset="0"/>
                <a:ea typeface="Helvetica Neue Medium" charset="0"/>
                <a:cs typeface="Helvetica Neue Medium" charset="0"/>
                <a:sym typeface="Helvetica Neue Medium" charset="0"/>
              </a:rPr>
              <a:t>upslope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06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1" grpId="0" build="p" bldLvl="5"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1665" name="Rectangle 1"/>
          <p:cNvSpPr>
            <a:spLocks noGrp="1" noChangeArrowheads="1"/>
          </p:cNvSpPr>
          <p:nvPr>
            <p:ph type="body" idx="1"/>
          </p:nvPr>
        </p:nvSpPr>
        <p:spPr bwMode="auto">
          <a:xfrm>
            <a:off x="889000" y="3225800"/>
            <a:ext cx="36703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warm water evaporates into the colder air lying just above it, saturating the air</a:t>
            </a:r>
            <a:endParaRPr lang="en-US" smtClean="0">
              <a:latin typeface="Helvetica" panose="020B0604020202020204" pitchFamily="34" charset="0"/>
              <a:sym typeface="Helvetica" panose="020B0604020202020204" pitchFamily="34" charset="0"/>
            </a:endParaRPr>
          </a:p>
        </p:txBody>
      </p:sp>
      <p:sp>
        <p:nvSpPr>
          <p:cNvPr id="2396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96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1668" name="Picture 4"/>
          <p:cNvPicPr>
            <a:picLocks noChangeArrowheads="1"/>
          </p:cNvPicPr>
          <p:nvPr/>
        </p:nvPicPr>
        <p:blipFill>
          <a:blip r:embed="rId3"/>
          <a:srcRect/>
          <a:stretch>
            <a:fillRect/>
          </a:stretch>
        </p:blipFill>
        <p:spPr bwMode="auto">
          <a:xfrm>
            <a:off x="5314950" y="3333750"/>
            <a:ext cx="6565900" cy="4673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3962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fog</a:t>
            </a:r>
            <a:r>
              <a:rPr lang="en-US" sz="4800" b="1" smtClean="0">
                <a:latin typeface="Helvetica Neue Medium" charset="0"/>
                <a:ea typeface="Helvetica Neue Medium" charset="0"/>
                <a:cs typeface="Helvetica Neue Medium" charset="0"/>
                <a:sym typeface="Helvetica Neue Medium" charset="0"/>
              </a:rPr>
              <a:t>steam</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16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5" grpId="0" build="p" bldLvl="5"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2689" name="Rectangle 1"/>
          <p:cNvSpPr>
            <a:spLocks noGrp="1" noChangeArrowheads="1"/>
          </p:cNvSpPr>
          <p:nvPr>
            <p:ph type="body" idx="1"/>
          </p:nvPr>
        </p:nvSpPr>
        <p:spPr bwMode="auto">
          <a:xfrm>
            <a:off x="889000" y="3225800"/>
            <a:ext cx="36703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precipitation evaporates into air it is falling through, saturating it to its dewpoint</a:t>
            </a:r>
            <a:endParaRPr lang="en-US" smtClean="0">
              <a:latin typeface="Helvetica" panose="020B0604020202020204" pitchFamily="34" charset="0"/>
              <a:sym typeface="Helvetica" panose="020B0604020202020204" pitchFamily="34" charset="0"/>
            </a:endParaRPr>
          </a:p>
        </p:txBody>
      </p:sp>
      <p:sp>
        <p:nvSpPr>
          <p:cNvPr id="2406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06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2692" name="Picture 4"/>
          <p:cNvPicPr>
            <a:picLocks noChangeArrowheads="1"/>
          </p:cNvPicPr>
          <p:nvPr/>
        </p:nvPicPr>
        <p:blipFill>
          <a:blip r:embed="rId3"/>
          <a:srcRect/>
          <a:stretch>
            <a:fillRect/>
          </a:stretch>
        </p:blipFill>
        <p:spPr bwMode="auto">
          <a:xfrm>
            <a:off x="5454650" y="3240088"/>
            <a:ext cx="6489700" cy="4711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064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fog</a:t>
            </a:r>
            <a:r>
              <a:rPr lang="en-US" sz="4800" b="1" smtClean="0">
                <a:latin typeface="Helvetica Neue Medium" charset="0"/>
                <a:ea typeface="Helvetica Neue Medium" charset="0"/>
                <a:cs typeface="Helvetica Neue Medium" charset="0"/>
                <a:sym typeface="Helvetica Neue Medium" charset="0"/>
              </a:rPr>
              <a:t>precipitation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26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89" grpId="0" build="p" bldLvl="5"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3713" name="Rectangle 1"/>
          <p:cNvSpPr>
            <a:spLocks noGrp="1" noChangeArrowheads="1"/>
          </p:cNvSpPr>
          <p:nvPr>
            <p:ph type="body" idx="1"/>
          </p:nvPr>
        </p:nvSpPr>
        <p:spPr bwMode="auto">
          <a:xfrm>
            <a:off x="990600" y="3429000"/>
            <a:ext cx="36703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droplets in extremely cold saturated air freeze in suspension</a:t>
            </a:r>
            <a:endParaRPr lang="en-US" smtClean="0">
              <a:latin typeface="Helvetica" panose="020B0604020202020204" pitchFamily="34" charset="0"/>
              <a:sym typeface="Helvetica" panose="020B0604020202020204" pitchFamily="34" charset="0"/>
            </a:endParaRPr>
          </a:p>
        </p:txBody>
      </p:sp>
      <p:sp>
        <p:nvSpPr>
          <p:cNvPr id="2416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16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3716" name="Picture 4"/>
          <p:cNvPicPr>
            <a:picLocks noChangeArrowheads="1"/>
          </p:cNvPicPr>
          <p:nvPr/>
        </p:nvPicPr>
        <p:blipFill>
          <a:blip r:embed="rId3"/>
          <a:srcRect/>
          <a:stretch>
            <a:fillRect/>
          </a:stretch>
        </p:blipFill>
        <p:spPr bwMode="auto">
          <a:xfrm>
            <a:off x="5168900" y="3460750"/>
            <a:ext cx="6705600" cy="4673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167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fog</a:t>
            </a:r>
            <a:r>
              <a:rPr lang="en-US" sz="4800" b="1" smtClean="0">
                <a:latin typeface="Helvetica Neue Medium" charset="0"/>
                <a:ea typeface="Helvetica Neue Medium" charset="0"/>
                <a:cs typeface="Helvetica Neue Medium" charset="0"/>
                <a:sym typeface="Helvetica Neue Medium" charset="0"/>
              </a:rPr>
              <a:t>ice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37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3" grpId="0" build="p" bldLvl="5" autoUpdateAnimBg="0"/>
    </p:bldLst>
  </p:timing>
</p:sld>
</file>

<file path=ppt/slides/slide20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4737" name="Rectangle 1"/>
          <p:cNvSpPr>
            <a:spLocks noGrp="1" noChangeArrowheads="1"/>
          </p:cNvSpPr>
          <p:nvPr>
            <p:ph type="body" idx="1"/>
          </p:nvPr>
        </p:nvSpPr>
        <p:spPr bwMode="auto">
          <a:xfrm>
            <a:off x="990600" y="3429000"/>
            <a:ext cx="36703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hot exhaust gases saturate cold air extremely quickly, producing ice fog, in this case known as contrails </a:t>
            </a:r>
            <a:endParaRPr lang="en-US" smtClean="0">
              <a:latin typeface="Helvetica" panose="020B0604020202020204" pitchFamily="34" charset="0"/>
              <a:sym typeface="Helvetica" panose="020B0604020202020204" pitchFamily="34" charset="0"/>
            </a:endParaRPr>
          </a:p>
        </p:txBody>
      </p:sp>
      <p:sp>
        <p:nvSpPr>
          <p:cNvPr id="24269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269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4740" name="Picture 4"/>
          <p:cNvPicPr>
            <a:picLocks noChangeArrowheads="1"/>
          </p:cNvPicPr>
          <p:nvPr/>
        </p:nvPicPr>
        <p:blipFill>
          <a:blip r:embed="rId3"/>
          <a:srcRect/>
          <a:stretch>
            <a:fillRect/>
          </a:stretch>
        </p:blipFill>
        <p:spPr bwMode="auto">
          <a:xfrm>
            <a:off x="5562600" y="3219450"/>
            <a:ext cx="6286500" cy="4660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26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fog</a:t>
            </a:r>
            <a:r>
              <a:rPr lang="en-US" sz="4800" b="1" smtClean="0">
                <a:latin typeface="Helvetica Neue Medium" charset="0"/>
                <a:ea typeface="Helvetica Neue Medium" charset="0"/>
                <a:cs typeface="Helvetica Neue Medium" charset="0"/>
                <a:sym typeface="Helvetica Neue Medium" charset="0"/>
              </a:rPr>
              <a:t>ice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473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7" grpId="0" build="p" bldLvl="5" autoUpdateAnimBg="0"/>
    </p:bldLst>
  </p:timing>
</p:sld>
</file>

<file path=ppt/slides/slide20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5761" name="Rectangle 1"/>
          <p:cNvSpPr>
            <a:spLocks noGrp="1" noChangeArrowheads="1"/>
          </p:cNvSpPr>
          <p:nvPr>
            <p:ph type="body" idx="1"/>
          </p:nvPr>
        </p:nvSpPr>
        <p:spPr bwMode="auto">
          <a:xfrm>
            <a:off x="1193800" y="3276600"/>
            <a:ext cx="36703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ellusive twin engined stork </a:t>
            </a:r>
            <a:endParaRPr lang="en-US" smtClean="0">
              <a:latin typeface="Helvetica" panose="020B0604020202020204" pitchFamily="34" charset="0"/>
              <a:sym typeface="Helvetica" panose="020B0604020202020204" pitchFamily="34" charset="0"/>
            </a:endParaRPr>
          </a:p>
        </p:txBody>
      </p:sp>
      <p:sp>
        <p:nvSpPr>
          <p:cNvPr id="2437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37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5764" name="Picture 4"/>
          <p:cNvPicPr>
            <a:picLocks noChangeArrowheads="1"/>
          </p:cNvPicPr>
          <p:nvPr/>
        </p:nvPicPr>
        <p:blipFill>
          <a:blip r:embed="rId3"/>
          <a:srcRect/>
          <a:stretch>
            <a:fillRect/>
          </a:stretch>
        </p:blipFill>
        <p:spPr bwMode="auto">
          <a:xfrm>
            <a:off x="5524500" y="3571875"/>
            <a:ext cx="6553200" cy="4102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37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fog</a:t>
            </a:r>
            <a:r>
              <a:rPr lang="en-US" sz="4800" b="1" smtClean="0">
                <a:latin typeface="Helvetica Neue Medium" charset="0"/>
                <a:ea typeface="Helvetica Neue Medium" charset="0"/>
                <a:cs typeface="Helvetica Neue Medium" charset="0"/>
                <a:sym typeface="Helvetica Neue Medium" charset="0"/>
              </a:rPr>
              <a:t>ice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57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1" grpId="0" build="p" bldLvl="5" autoUpdateAnimBg="0"/>
    </p:bldLst>
  </p:timing>
</p:sld>
</file>

<file path=ppt/slides/slide20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47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47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474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81300"/>
            <a:ext cx="12217400" cy="65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44741"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icing</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780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supercooled water droplet impact by an aircraft wing at temperatures below freezing will cause icing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quantity of supercooled droplets is dependent on the liquid water content of the cloud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clouds formed to due convection, lee wave turbulence, and orographic lift contain the largest size of water droplets due to their powerful lift</a:t>
            </a:r>
            <a:endParaRPr lang="en-US" smtClean="0">
              <a:latin typeface="Helvetica" panose="020B0604020202020204" pitchFamily="34" charset="0"/>
              <a:sym typeface="Helvetica" panose="020B0604020202020204" pitchFamily="34" charset="0"/>
            </a:endParaRPr>
          </a:p>
        </p:txBody>
      </p:sp>
      <p:sp>
        <p:nvSpPr>
          <p:cNvPr id="2457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57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4576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supercooled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780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4780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478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09" grpId="0" build="p" bldLvl="5" autoUpdateAnimBg="0"/>
    </p:bldLst>
  </p:timing>
</p:sld>
</file>

<file path=ppt/slides/slide20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883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rime ice</a:t>
            </a:r>
            <a:r>
              <a:rPr lang="en-US" smtClean="0">
                <a:latin typeface="Helvetica" panose="020B0604020202020204" pitchFamily="34" charset="0"/>
                <a:cs typeface="Helvetica" panose="020B0604020202020204" pitchFamily="34" charset="0"/>
                <a:sym typeface="Helvetica" panose="020B0604020202020204" pitchFamily="34" charset="0"/>
              </a:rPr>
              <a:t> is milky-white, opaque, and is formed by almost instantaneous freezing of small water droplets at temperatures well below freezing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tends to form only on the leading edges of airfoils, and builds forward into the airstream</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because it is not very adhesive, it is relatively easy to remove with de-icing equipment </a:t>
            </a:r>
            <a:endParaRPr lang="en-US" smtClean="0">
              <a:latin typeface="Helvetica" panose="020B0604020202020204" pitchFamily="34" charset="0"/>
              <a:sym typeface="Helvetica" panose="020B0604020202020204" pitchFamily="34" charset="0"/>
            </a:endParaRPr>
          </a:p>
        </p:txBody>
      </p:sp>
      <p:sp>
        <p:nvSpPr>
          <p:cNvPr id="2467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67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8836"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679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rime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883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4883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488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3" grpId="0" build="p" bldLvl="5" autoUpdateAnimBg="0"/>
    </p:bldLst>
  </p:timing>
</p:sld>
</file>

<file path=ppt/slides/slide20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985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clear ice</a:t>
            </a:r>
            <a:r>
              <a:rPr lang="en-US" smtClean="0">
                <a:latin typeface="Helvetica" panose="020B0604020202020204" pitchFamily="34" charset="0"/>
                <a:cs typeface="Helvetica" panose="020B0604020202020204" pitchFamily="34" charset="0"/>
                <a:sym typeface="Helvetica" panose="020B0604020202020204" pitchFamily="34" charset="0"/>
              </a:rPr>
              <a:t> may vary from a transparent appearance to a very rough, opaque texture created from by a slow freezing process of large water droplets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free droplet that didn’t freeze on initial impact moves aft and continues to freeze at temperatures not far below freezing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may spread from the leading edges of the aircraft to cover it entirely in severe cases</a:t>
            </a:r>
            <a:endParaRPr lang="en-US" smtClean="0">
              <a:latin typeface="Helvetica" panose="020B0604020202020204" pitchFamily="34" charset="0"/>
              <a:sym typeface="Helvetica" panose="020B0604020202020204" pitchFamily="34" charset="0"/>
            </a:endParaRPr>
          </a:p>
        </p:txBody>
      </p:sp>
      <p:sp>
        <p:nvSpPr>
          <p:cNvPr id="2478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78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986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781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clear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985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4985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498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7" grpId="0" build="p" bldLvl="5"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7345" name="Rectangle 1"/>
          <p:cNvSpPr>
            <a:spLocks noGrp="1" noChangeArrowheads="1"/>
          </p:cNvSpPr>
          <p:nvPr>
            <p:ph type="body" idx="1"/>
          </p:nvPr>
        </p:nvSpPr>
        <p:spPr bwMode="auto">
          <a:xfrm>
            <a:off x="1460500" y="2184400"/>
            <a:ext cx="10071100" cy="2095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pressure </a:t>
            </a:r>
            <a:r>
              <a:rPr lang="en-US" smtClean="0">
                <a:latin typeface="Helvetica" panose="020B0604020202020204" pitchFamily="34" charset="0"/>
                <a:cs typeface="Helvetica" panose="020B0604020202020204" pitchFamily="34" charset="0"/>
                <a:sym typeface="Helvetica" panose="020B0604020202020204" pitchFamily="34" charset="0"/>
              </a:rPr>
              <a:t>is the atmosphere exerting a force on the surface of the earth</a:t>
            </a:r>
            <a:endParaRPr lang="en-US" smtClean="0">
              <a:latin typeface="Helvetica" panose="020B0604020202020204" pitchFamily="34" charset="0"/>
              <a:sym typeface="Helvetica" panose="020B0604020202020204" pitchFamily="34" charset="0"/>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200" y="8407400"/>
            <a:ext cx="3683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73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900" y="6375400"/>
            <a:ext cx="34798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348" name="Rectangle 4"/>
          <p:cNvSpPr>
            <a:spLocks/>
          </p:cNvSpPr>
          <p:nvPr/>
        </p:nvSpPr>
        <p:spPr bwMode="auto">
          <a:xfrm>
            <a:off x="2413000" y="4495800"/>
            <a:ext cx="635000" cy="4356100"/>
          </a:xfrm>
          <a:prstGeom prst="rect">
            <a:avLst/>
          </a:prstGeom>
          <a:solidFill>
            <a:srgbClr val="FFFFFF"/>
          </a:solidFill>
          <a:ln w="508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57349" name="Rectangle 5"/>
          <p:cNvSpPr>
            <a:spLocks/>
          </p:cNvSpPr>
          <p:nvPr/>
        </p:nvSpPr>
        <p:spPr bwMode="auto">
          <a:xfrm>
            <a:off x="6997700" y="4495800"/>
            <a:ext cx="635000" cy="2336800"/>
          </a:xfrm>
          <a:prstGeom prst="rect">
            <a:avLst/>
          </a:prstGeom>
          <a:solidFill>
            <a:srgbClr val="FFFFFF"/>
          </a:solidFill>
          <a:ln w="508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55303" name="AutoShape 6"/>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5304" name="AutoShape 7"/>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5305"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pressure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734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7348"/>
                                        </p:tgtEl>
                                        <p:attrNameLst>
                                          <p:attrName>style.visibility</p:attrName>
                                        </p:attrNameLst>
                                      </p:cBhvr>
                                      <p:to>
                                        <p:strVal val="visible"/>
                                      </p:to>
                                    </p:set>
                                    <p:animEffect transition="in" filter="wipe(up)">
                                      <p:cBhvr>
                                        <p:cTn id="11" dur="500"/>
                                        <p:tgtEl>
                                          <p:spTgt spid="57348"/>
                                        </p:tgtEl>
                                      </p:cBhvr>
                                    </p:animEffect>
                                  </p:childTnLst>
                                </p:cTn>
                              </p:par>
                            </p:childTnLst>
                          </p:cTn>
                        </p:par>
                        <p:par>
                          <p:cTn id="12" fill="hold" nodeType="afterGroup">
                            <p:stCondLst>
                              <p:cond delay="500"/>
                            </p:stCondLst>
                            <p:childTnLst>
                              <p:par>
                                <p:cTn id="13" presetID="22" presetClass="entr" presetSubtype="1" fill="hold" nodeType="afterEffect">
                                  <p:stCondLst>
                                    <p:cond delay="0"/>
                                  </p:stCondLst>
                                  <p:childTnLst>
                                    <p:set>
                                      <p:cBhvr>
                                        <p:cTn id="14" dur="1" fill="hold">
                                          <p:stCondLst>
                                            <p:cond delay="0"/>
                                          </p:stCondLst>
                                        </p:cTn>
                                        <p:tgtEl>
                                          <p:spTgt spid="57346"/>
                                        </p:tgtEl>
                                        <p:attrNameLst>
                                          <p:attrName>style.visibility</p:attrName>
                                        </p:attrNameLst>
                                      </p:cBhvr>
                                      <p:to>
                                        <p:strVal val="visible"/>
                                      </p:to>
                                    </p:set>
                                    <p:animEffect transition="in" filter="wipe(up)">
                                      <p:cBhvr>
                                        <p:cTn id="15" dur="500"/>
                                        <p:tgtEl>
                                          <p:spTgt spid="5734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7349"/>
                                        </p:tgtEl>
                                        <p:attrNameLst>
                                          <p:attrName>style.visibility</p:attrName>
                                        </p:attrNameLst>
                                      </p:cBhvr>
                                      <p:to>
                                        <p:strVal val="visible"/>
                                      </p:to>
                                    </p:set>
                                    <p:animEffect transition="in" filter="wipe(up)">
                                      <p:cBhvr>
                                        <p:cTn id="20" dur="500"/>
                                        <p:tgtEl>
                                          <p:spTgt spid="57349"/>
                                        </p:tgtEl>
                                      </p:cBhvr>
                                    </p:animEffect>
                                  </p:childTnLst>
                                </p:cTn>
                              </p:par>
                            </p:childTnLst>
                          </p:cTn>
                        </p:par>
                        <p:par>
                          <p:cTn id="21" fill="hold" nodeType="afterGroup">
                            <p:stCondLst>
                              <p:cond delay="500"/>
                            </p:stCondLst>
                            <p:childTnLst>
                              <p:par>
                                <p:cTn id="22" presetID="22" presetClass="entr" presetSubtype="1" fill="hold" nodeType="afterEffect">
                                  <p:stCondLst>
                                    <p:cond delay="0"/>
                                  </p:stCondLst>
                                  <p:childTnLst>
                                    <p:set>
                                      <p:cBhvr>
                                        <p:cTn id="23" dur="1" fill="hold">
                                          <p:stCondLst>
                                            <p:cond delay="0"/>
                                          </p:stCondLst>
                                        </p:cTn>
                                        <p:tgtEl>
                                          <p:spTgt spid="57347"/>
                                        </p:tgtEl>
                                        <p:attrNameLst>
                                          <p:attrName>style.visibility</p:attrName>
                                        </p:attrNameLst>
                                      </p:cBhvr>
                                      <p:to>
                                        <p:strVal val="visible"/>
                                      </p:to>
                                    </p:set>
                                    <p:animEffect transition="in" filter="wipe(up)">
                                      <p:cBhvr>
                                        <p:cTn id="24" dur="500"/>
                                        <p:tgtEl>
                                          <p:spTgt spid="57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5" grpId="0" build="p" bldLvl="5" autoUpdateAnimBg="0"/>
      <p:bldP spid="57348" grpId="0" animBg="1"/>
      <p:bldP spid="57349" grpId="0" animBg="1"/>
    </p:bld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0881"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because of its irregular freezing process it may create unique shapes the protrude from the aircraft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tougher to remove with de-icing equipment than rime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clear icing is a greater hazard than rime icing </a:t>
            </a:r>
            <a:endParaRPr lang="en-US" smtClean="0">
              <a:latin typeface="Helvetica" panose="020B0604020202020204" pitchFamily="34" charset="0"/>
              <a:sym typeface="Helvetica" panose="020B0604020202020204" pitchFamily="34" charset="0"/>
            </a:endParaRPr>
          </a:p>
        </p:txBody>
      </p:sp>
      <p:sp>
        <p:nvSpPr>
          <p:cNvPr id="2488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88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50884"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883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clear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08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088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508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1" grpId="0" build="p" bldLvl="5" autoUpdateAnimBg="0"/>
    </p:bldLst>
  </p:timing>
</p:sld>
</file>

<file path=ppt/slides/slide21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1905"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mixed icing is a combination of rime and clear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frequently the cloud temperature and range of droplet sizes are such that conditions are conducive to mixed ice formation </a:t>
            </a:r>
            <a:endParaRPr lang="en-US" smtClean="0">
              <a:latin typeface="Helvetica" panose="020B0604020202020204" pitchFamily="34" charset="0"/>
              <a:sym typeface="Helvetica" panose="020B0604020202020204" pitchFamily="34" charset="0"/>
            </a:endParaRPr>
          </a:p>
        </p:txBody>
      </p:sp>
      <p:sp>
        <p:nvSpPr>
          <p:cNvPr id="2498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98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5190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98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mixed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19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19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5" grpId="0" build="p" bldLvl="5" autoUpdateAnimBg="0"/>
    </p:bldLst>
  </p:timing>
</p:sld>
</file>

<file path=ppt/slides/slide2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08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08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52931" name="Picture 3"/>
          <p:cNvPicPr>
            <a:picLocks noChangeArrowheads="1"/>
          </p:cNvPicPr>
          <p:nvPr/>
        </p:nvPicPr>
        <p:blipFill>
          <a:blip r:embed="rId2"/>
          <a:srcRect/>
          <a:stretch>
            <a:fillRect/>
          </a:stretch>
        </p:blipFill>
        <p:spPr bwMode="auto">
          <a:xfrm>
            <a:off x="1676400" y="3911600"/>
            <a:ext cx="9639300" cy="3594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5088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types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395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warm air will present a greater quantity of water droplets than cold air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larger droplets begin to spontaneously freeze to crystals around -10°C</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colder temperatures are required to freeze smaller droplets</a:t>
            </a:r>
            <a:endParaRPr lang="en-US" smtClean="0">
              <a:latin typeface="Helvetica" panose="020B0604020202020204" pitchFamily="34" charset="0"/>
              <a:sym typeface="Helvetica" panose="020B0604020202020204" pitchFamily="34" charset="0"/>
            </a:endParaRPr>
          </a:p>
        </p:txBody>
      </p:sp>
      <p:sp>
        <p:nvSpPr>
          <p:cNvPr id="2519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19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19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temperature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39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39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539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3" grpId="0" build="p" bldLvl="5" autoUpdateAnimBg="0"/>
    </p:bld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497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rate of freezing markedly increases at temperatures just below -15°C</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larger droplets begin to spontaneously freeze to crystals around -10°C</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by -40°C virtually all droplets will have frozen, therefore the chances of aircraft icing below -40°C are lower</a:t>
            </a:r>
            <a:endParaRPr lang="en-US" smtClean="0">
              <a:latin typeface="Helvetica" panose="020B0604020202020204" pitchFamily="34" charset="0"/>
              <a:sym typeface="Helvetica" panose="020B0604020202020204" pitchFamily="34" charset="0"/>
            </a:endParaRPr>
          </a:p>
        </p:txBody>
      </p:sp>
      <p:sp>
        <p:nvSpPr>
          <p:cNvPr id="2529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29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29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temperature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497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497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549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7" grpId="0" build="p" bldLvl="5" autoUpdateAnimBg="0"/>
    </p:bld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6001"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trace icing</a:t>
            </a:r>
            <a:r>
              <a:rPr lang="en-US" smtClean="0">
                <a:latin typeface="Helvetica" panose="020B0604020202020204" pitchFamily="34" charset="0"/>
                <a:cs typeface="Helvetica" panose="020B0604020202020204" pitchFamily="34" charset="0"/>
                <a:sym typeface="Helvetica" panose="020B0604020202020204" pitchFamily="34" charset="0"/>
              </a:rPr>
              <a:t> accumulates at a rate only slightly greater than it sublimates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not hazardous, even without anti/de-ice equipment, unless encountered for over an hour</a:t>
            </a:r>
            <a:endParaRPr lang="en-US" smtClean="0">
              <a:latin typeface="Helvetica" panose="020B0604020202020204" pitchFamily="34" charset="0"/>
              <a:sym typeface="Helvetica" panose="020B0604020202020204" pitchFamily="34" charset="0"/>
            </a:endParaRPr>
          </a:p>
        </p:txBody>
      </p:sp>
      <p:sp>
        <p:nvSpPr>
          <p:cNvPr id="2539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39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39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intensity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600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600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1" grpId="0" build="p" bldLvl="5" autoUpdateAnimBg="0"/>
    </p:bld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7025"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light icing</a:t>
            </a:r>
            <a:r>
              <a:rPr lang="en-US" smtClean="0">
                <a:latin typeface="Helvetica" panose="020B0604020202020204" pitchFamily="34" charset="0"/>
                <a:cs typeface="Helvetica" panose="020B0604020202020204" pitchFamily="34" charset="0"/>
                <a:sym typeface="Helvetica" panose="020B0604020202020204" pitchFamily="34" charset="0"/>
              </a:rPr>
              <a:t> may pose a problem if encountered for more than an hour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does not pose a problem if anti/de-ice equipment is installed and used</a:t>
            </a:r>
            <a:endParaRPr lang="en-US" smtClean="0">
              <a:latin typeface="Helvetica" panose="020B0604020202020204" pitchFamily="34" charset="0"/>
              <a:sym typeface="Helvetica" panose="020B0604020202020204" pitchFamily="34" charset="0"/>
            </a:endParaRPr>
          </a:p>
        </p:txBody>
      </p:sp>
      <p:sp>
        <p:nvSpPr>
          <p:cNvPr id="2549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49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49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intensity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70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70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5" grpId="0" build="p" bldLvl="5"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804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moderate icing</a:t>
            </a:r>
            <a:r>
              <a:rPr lang="en-US" smtClean="0">
                <a:latin typeface="Helvetica" panose="020B0604020202020204" pitchFamily="34" charset="0"/>
                <a:cs typeface="Helvetica" panose="020B0604020202020204" pitchFamily="34" charset="0"/>
                <a:sym typeface="Helvetica" panose="020B0604020202020204" pitchFamily="34" charset="0"/>
              </a:rPr>
              <a:t> creates potentially hazardous situations, even if encountered for a short period of time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use of anti-de-ice equipment, or a diversion, is necessary</a:t>
            </a:r>
            <a:endParaRPr lang="en-US" smtClean="0">
              <a:latin typeface="Helvetica" panose="020B0604020202020204" pitchFamily="34" charset="0"/>
              <a:sym typeface="Helvetica" panose="020B0604020202020204" pitchFamily="34" charset="0"/>
            </a:endParaRPr>
          </a:p>
        </p:txBody>
      </p:sp>
      <p:sp>
        <p:nvSpPr>
          <p:cNvPr id="2560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60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60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intensity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804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80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49" grpId="0" build="p" bldLvl="5" autoUpdateAnimBg="0"/>
    </p:bld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907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severe icing</a:t>
            </a:r>
            <a:r>
              <a:rPr lang="en-US" smtClean="0">
                <a:latin typeface="Helvetica" panose="020B0604020202020204" pitchFamily="34" charset="0"/>
                <a:cs typeface="Helvetica" panose="020B0604020202020204" pitchFamily="34" charset="0"/>
                <a:sym typeface="Helvetica" panose="020B0604020202020204" pitchFamily="34" charset="0"/>
              </a:rPr>
              <a:t> accumulates at a rate such that anti/de-ice equipment does not decrease the hazard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immediate diversion is the one and only option</a:t>
            </a:r>
            <a:endParaRPr lang="en-US" smtClean="0">
              <a:latin typeface="Helvetica" panose="020B0604020202020204" pitchFamily="34" charset="0"/>
              <a:sym typeface="Helvetica" panose="020B0604020202020204" pitchFamily="34" charset="0"/>
            </a:endParaRPr>
          </a:p>
        </p:txBody>
      </p:sp>
      <p:sp>
        <p:nvSpPr>
          <p:cNvPr id="2570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70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70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intensity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907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907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3" grpId="0" build="p" bldLvl="5" autoUpdateAnimBg="0"/>
    </p:bld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009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these terms of intensity are subjective to each individual aircraft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whether the icing intensity is light for one aircraft and medium for another depends on the qualitative effect on flight characteristics, and should be determined on a case by case basis</a:t>
            </a:r>
            <a:endParaRPr lang="en-US" smtClean="0">
              <a:latin typeface="Helvetica" panose="020B0604020202020204" pitchFamily="34" charset="0"/>
              <a:sym typeface="Helvetica" panose="020B0604020202020204" pitchFamily="34" charset="0"/>
            </a:endParaRPr>
          </a:p>
        </p:txBody>
      </p:sp>
      <p:sp>
        <p:nvSpPr>
          <p:cNvPr id="2580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80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80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intensity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00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009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7" grpId="0" build="p" bldLvl="5"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pic>
        <p:nvPicPr>
          <p:cNvPr id="58369" name="Picture 1"/>
          <p:cNvPicPr>
            <a:picLocks noChangeAspect="1" noChangeArrowheads="1"/>
          </p:cNvPicPr>
          <p:nvPr/>
        </p:nvPicPr>
        <p:blipFill>
          <a:blip r:embed="rId2"/>
          <a:srcRect/>
          <a:stretch>
            <a:fillRect/>
          </a:stretch>
        </p:blipFill>
        <p:spPr bwMode="auto">
          <a:xfrm>
            <a:off x="3754438" y="3327400"/>
            <a:ext cx="3255962" cy="55372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8370" name="Rectangle 2"/>
          <p:cNvSpPr>
            <a:spLocks/>
          </p:cNvSpPr>
          <p:nvPr/>
        </p:nvSpPr>
        <p:spPr bwMode="auto">
          <a:xfrm>
            <a:off x="5143500" y="4191000"/>
            <a:ext cx="571500" cy="3898900"/>
          </a:xfrm>
          <a:prstGeom prst="rect">
            <a:avLst/>
          </a:prstGeom>
          <a:solidFill>
            <a:srgbClr val="CDCDCD"/>
          </a:solidFill>
          <a:ln>
            <a:noFill/>
          </a:ln>
          <a:extLst>
            <a:ext uri="{91240B29-F687-4F45-9708-019B960494DF}">
              <a14:hiddenLine xmlns:a14="http://schemas.microsoft.com/office/drawing/2010/main" w="76200">
                <a:solidFill>
                  <a:srgbClr val="FFFEFD"/>
                </a:solidFill>
                <a:miter lim="800000"/>
                <a:headEnd/>
                <a:tailEnd/>
              </a14:hiddenLine>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8371" name="Line 3"/>
          <p:cNvSpPr>
            <a:spLocks noChangeShapeType="1"/>
          </p:cNvSpPr>
          <p:nvPr/>
        </p:nvSpPr>
        <p:spPr bwMode="auto">
          <a:xfrm rot="10800000" flipH="1">
            <a:off x="4457700" y="5700713"/>
            <a:ext cx="0" cy="1654175"/>
          </a:xfrm>
          <a:prstGeom prst="line">
            <a:avLst/>
          </a:prstGeom>
          <a:noFill/>
          <a:ln w="762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8372" name="Line 4"/>
          <p:cNvSpPr>
            <a:spLocks noChangeShapeType="1"/>
          </p:cNvSpPr>
          <p:nvPr/>
        </p:nvSpPr>
        <p:spPr bwMode="auto">
          <a:xfrm rot="10800000" flipH="1">
            <a:off x="6400800" y="5700713"/>
            <a:ext cx="0" cy="1654175"/>
          </a:xfrm>
          <a:prstGeom prst="line">
            <a:avLst/>
          </a:prstGeom>
          <a:noFill/>
          <a:ln w="762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lIns="0" tIns="0" rIns="0" bIns="0"/>
          <a:lstStyle/>
          <a:p>
            <a:endParaRPr lang="en-CA"/>
          </a:p>
        </p:txBody>
      </p:sp>
      <p:grpSp>
        <p:nvGrpSpPr>
          <p:cNvPr id="58375" name="Group 7"/>
          <p:cNvGrpSpPr>
            <a:grpSpLocks/>
          </p:cNvGrpSpPr>
          <p:nvPr/>
        </p:nvGrpSpPr>
        <p:grpSpPr bwMode="auto">
          <a:xfrm>
            <a:off x="5802313" y="3835400"/>
            <a:ext cx="3430587" cy="622300"/>
            <a:chOff x="0" y="0"/>
            <a:chExt cx="2160" cy="392"/>
          </a:xfrm>
        </p:grpSpPr>
        <p:sp>
          <p:nvSpPr>
            <p:cNvPr id="56330" name="Rectangle 5"/>
            <p:cNvSpPr>
              <a:spLocks/>
            </p:cNvSpPr>
            <p:nvPr/>
          </p:nvSpPr>
          <p:spPr bwMode="auto">
            <a:xfrm>
              <a:off x="752" y="0"/>
              <a:ext cx="140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3600">
                  <a:solidFill>
                    <a:schemeClr val="tx1"/>
                  </a:solidFill>
                  <a:latin typeface="Helvetica Neue Medium" charset="0"/>
                  <a:ea typeface="Helvetica Neue Medium" charset="0"/>
                  <a:cs typeface="Helvetica Neue Medium" charset="0"/>
                  <a:sym typeface="Helvetica Neue Medium" charset="0"/>
                </a:rPr>
                <a:t>29.92” Hg</a:t>
              </a:r>
            </a:p>
          </p:txBody>
        </p:sp>
        <p:sp>
          <p:nvSpPr>
            <p:cNvPr id="56331" name="Line 6"/>
            <p:cNvSpPr>
              <a:spLocks noChangeShapeType="1"/>
            </p:cNvSpPr>
            <p:nvPr/>
          </p:nvSpPr>
          <p:spPr bwMode="auto">
            <a:xfrm>
              <a:off x="0" y="231"/>
              <a:ext cx="680" cy="0"/>
            </a:xfrm>
            <a:prstGeom prst="line">
              <a:avLst/>
            </a:prstGeom>
            <a:noFill/>
            <a:ln w="25400">
              <a:solidFill>
                <a:schemeClr val="tx1"/>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CA"/>
            </a:p>
          </p:txBody>
        </p:sp>
      </p:grpSp>
      <p:sp>
        <p:nvSpPr>
          <p:cNvPr id="56327" name="AutoShape 8"/>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6328" name="AutoShape 9"/>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6329" name="Rectangle 10"/>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barometer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Effect transition="in" filter="wipe(up)">
                                      <p:cBhvr>
                                        <p:cTn id="7" dur="500"/>
                                        <p:tgtEl>
                                          <p:spTgt spid="58371"/>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8372"/>
                                        </p:tgtEl>
                                        <p:attrNameLst>
                                          <p:attrName>style.visibility</p:attrName>
                                        </p:attrNameLst>
                                      </p:cBhvr>
                                      <p:to>
                                        <p:strVal val="visible"/>
                                      </p:to>
                                    </p:set>
                                    <p:animEffect transition="in" filter="wipe(up)">
                                      <p:cBhvr>
                                        <p:cTn id="11" dur="500"/>
                                        <p:tgtEl>
                                          <p:spTgt spid="58372"/>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8370"/>
                                        </p:tgtEl>
                                        <p:attrNameLst>
                                          <p:attrName>style.visibility</p:attrName>
                                        </p:attrNameLst>
                                      </p:cBhvr>
                                      <p:to>
                                        <p:strVal val="visible"/>
                                      </p:to>
                                    </p:set>
                                    <p:animEffect transition="in" filter="wipe(down)">
                                      <p:cBhvr>
                                        <p:cTn id="15" dur="500"/>
                                        <p:tgtEl>
                                          <p:spTgt spid="58370"/>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58375"/>
                                        </p:tgtEl>
                                        <p:attrNameLst>
                                          <p:attrName>style.visibility</p:attrName>
                                        </p:attrNameLst>
                                      </p:cBhvr>
                                      <p:to>
                                        <p:strVal val="visible"/>
                                      </p:to>
                                    </p:set>
                                    <p:animEffect transition="in" filter="wipe(down)">
                                      <p:cBhvr>
                                        <p:cTn id="19" dur="500"/>
                                        <p:tgtEl>
                                          <p:spTgt spid="5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animBg="1"/>
      <p:bldP spid="58371" grpId="0" animBg="1"/>
      <p:bldP spid="58372" grpId="0" animBg="1"/>
    </p:bldLst>
  </p:timing>
</p:sld>
</file>

<file path=ppt/slides/slide22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1121"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when a supercooled droplet freezes, latent heat of fusion is released which warms the remaining droplet to 0°C</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droplet continues to freeze, but more slowly</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fraction of droplet that initially freezes greater with colder temperatures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after initial impact, rate of freezing depends on temperature of aircraft skin and air temperature</a:t>
            </a:r>
            <a:endParaRPr lang="en-US" smtClean="0">
              <a:latin typeface="Helvetica" panose="020B0604020202020204" pitchFamily="34" charset="0"/>
              <a:sym typeface="Helvetica" panose="020B0604020202020204" pitchFamily="34" charset="0"/>
            </a:endParaRPr>
          </a:p>
        </p:txBody>
      </p:sp>
      <p:sp>
        <p:nvSpPr>
          <p:cNvPr id="2590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90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907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freezingprocess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112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112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112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2611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1" grpId="0" build="p" bldLvl="5" autoUpdateAnimBg="0"/>
    </p:bldLst>
  </p:timing>
</p:sld>
</file>

<file path=ppt/slides/slide2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00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00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2147" name="Picture 3"/>
          <p:cNvPicPr>
            <a:picLocks noChangeArrowheads="1"/>
          </p:cNvPicPr>
          <p:nvPr/>
        </p:nvPicPr>
        <p:blipFill>
          <a:blip r:embed="rId2"/>
          <a:srcRect/>
          <a:stretch>
            <a:fillRect/>
          </a:stretch>
        </p:blipFill>
        <p:spPr bwMode="auto">
          <a:xfrm>
            <a:off x="1884363" y="3676650"/>
            <a:ext cx="9207500" cy="3975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6010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freezingprocess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316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icing in clear air is possible, meaning you DO NOT have to be in cloud to accumulate ice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ice accumulation in clear air is known as hoar frost</a:t>
            </a:r>
            <a:endParaRPr lang="en-US" smtClean="0">
              <a:latin typeface="Helvetica" panose="020B0604020202020204" pitchFamily="34" charset="0"/>
              <a:sym typeface="Helvetica" panose="020B0604020202020204" pitchFamily="34" charset="0"/>
            </a:endParaRPr>
          </a:p>
        </p:txBody>
      </p:sp>
      <p:sp>
        <p:nvSpPr>
          <p:cNvPr id="2611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11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6112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inclearair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316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31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69" grpId="0" build="p" bldLvl="5" autoUpdateAnimBg="0"/>
    </p:bldLst>
  </p:timing>
</p:sld>
</file>

<file path=ppt/slides/slide22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419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hoar frost</a:t>
            </a:r>
            <a:r>
              <a:rPr lang="en-US" smtClean="0">
                <a:latin typeface="Helvetica" panose="020B0604020202020204" pitchFamily="34" charset="0"/>
                <a:cs typeface="Helvetica" panose="020B0604020202020204" pitchFamily="34" charset="0"/>
                <a:sym typeface="Helvetica" panose="020B0604020202020204" pitchFamily="34" charset="0"/>
              </a:rPr>
              <a:t> is a crystalline, feathery-white frost that may cover an entire aircraft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similar to the frost that forms on a car roof on cold, clear nights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forms due to sublimation as warm, moist air comes in contact with a sufficiently cold surface</a:t>
            </a:r>
            <a:endParaRPr lang="en-US" smtClean="0">
              <a:latin typeface="Helvetica" panose="020B0604020202020204" pitchFamily="34" charset="0"/>
              <a:sym typeface="Helvetica" panose="020B0604020202020204" pitchFamily="34" charset="0"/>
            </a:endParaRPr>
          </a:p>
        </p:txBody>
      </p:sp>
      <p:sp>
        <p:nvSpPr>
          <p:cNvPr id="2621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21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621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hoarfrost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419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419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41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3" grpId="0" build="p" bldLvl="5" autoUpdateAnimBg="0"/>
    </p:bldLst>
  </p:timing>
</p:sld>
</file>

<file path=ppt/slides/slide22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521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parked aircraft are susceptible to hoar frost formation, especially on their upper surfaces as they radiately cool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hoar frost may also form on aircraft in flight that have been cold-soaked by flying at temperatures below freezing and then descend into warm, moist air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frequently the frost forms in the vicinity of integral fuel tanks as the cold fuel warms slower than the rest of the aircraft</a:t>
            </a:r>
            <a:endParaRPr lang="en-US" smtClean="0">
              <a:latin typeface="Helvetica" panose="020B0604020202020204" pitchFamily="34" charset="0"/>
              <a:sym typeface="Helvetica" panose="020B0604020202020204" pitchFamily="34" charset="0"/>
            </a:endParaRPr>
          </a:p>
        </p:txBody>
      </p:sp>
      <p:sp>
        <p:nvSpPr>
          <p:cNvPr id="2631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31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6317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hoarfrost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52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521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52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7" grpId="0" build="p" bldLvl="5" autoUpdateAnimBg="0"/>
    </p:bldLst>
  </p:timing>
</p:sld>
</file>

<file path=ppt/slides/slide22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624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collection efficiency is the fraction of liquid water which collects as ice on an aircraft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efficiency varies directly with droplet size, aircraft speed and inversely with the geometric size of the collecting surface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thin, fast wing travelling through an area containing large supercooled water droplets will be most efficient in ice collection</a:t>
            </a:r>
            <a:endParaRPr lang="en-US" smtClean="0">
              <a:latin typeface="Helvetica" panose="020B0604020202020204" pitchFamily="34" charset="0"/>
              <a:sym typeface="Helvetica" panose="020B0604020202020204" pitchFamily="34" charset="0"/>
            </a:endParaRPr>
          </a:p>
        </p:txBody>
      </p:sp>
      <p:sp>
        <p:nvSpPr>
          <p:cNvPr id="2641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41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4197"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419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collectionefficiency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624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624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62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1" grpId="0" build="p" bldLvl="5"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52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52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7267" name="Picture 3"/>
          <p:cNvPicPr>
            <a:picLocks noChangeArrowheads="1"/>
          </p:cNvPicPr>
          <p:nvPr/>
        </p:nvPicPr>
        <p:blipFill>
          <a:blip r:embed="rId2"/>
          <a:srcRect/>
          <a:stretch>
            <a:fillRect/>
          </a:stretch>
        </p:blipFill>
        <p:spPr bwMode="auto">
          <a:xfrm>
            <a:off x="1333500" y="3829050"/>
            <a:ext cx="10337800" cy="3517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6522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collectionefficiency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828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against the law to take-off with any ice accumulation on an aircraft’s critical surfaces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CAR 602.11</a:t>
            </a:r>
            <a:r>
              <a:rPr lang="en-US" smtClean="0">
                <a:latin typeface="Helvetica" panose="020B0604020202020204" pitchFamily="34" charset="0"/>
                <a:cs typeface="Helvetica" panose="020B0604020202020204" pitchFamily="34" charset="0"/>
                <a:sym typeface="Helvetica" panose="020B0604020202020204" pitchFamily="34" charset="0"/>
              </a:rPr>
              <a:t> (2): </a:t>
            </a:r>
            <a:r>
              <a:rPr lang="en-US" i="1" smtClean="0">
                <a:latin typeface="Helvetica" panose="020B0604020202020204" pitchFamily="34" charset="0"/>
                <a:cs typeface="Helvetica" panose="020B0604020202020204" pitchFamily="34" charset="0"/>
                <a:sym typeface="Helvetica" panose="020B0604020202020204" pitchFamily="34" charset="0"/>
              </a:rPr>
              <a:t>no person shall conduct or attempt to conduct a take-off in an aircraft that has frost, ice or snow adhering to any of its critical surfaces</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critical surfaces</a:t>
            </a:r>
            <a:r>
              <a:rPr lang="en-US" smtClean="0">
                <a:latin typeface="Helvetica" panose="020B0604020202020204" pitchFamily="34" charset="0"/>
                <a:cs typeface="Helvetica" panose="020B0604020202020204" pitchFamily="34" charset="0"/>
                <a:sym typeface="Helvetica" panose="020B0604020202020204" pitchFamily="34" charset="0"/>
              </a:rPr>
              <a:t> means the wings, control surfaces, rotors, propellers, horizontal stabilizers, vertical stabilizers or any other stabilizing surface of the aircraft</a:t>
            </a:r>
            <a:endParaRPr lang="en-US" smtClean="0">
              <a:latin typeface="Helvetica" panose="020B0604020202020204" pitchFamily="34" charset="0"/>
              <a:sym typeface="Helvetica" panose="020B0604020202020204" pitchFamily="34" charset="0"/>
            </a:endParaRPr>
          </a:p>
        </p:txBody>
      </p:sp>
      <p:sp>
        <p:nvSpPr>
          <p:cNvPr id="2662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62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6245"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624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law</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82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828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82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89" grpId="0" build="p" bldLvl="5" autoUpdateAnimBg="0"/>
    </p:bldLst>
  </p:timing>
</p:sld>
</file>

<file path=ppt/slides/slide22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9313"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must be understood that every effect of aircraft icing has the potential to be extremely hazardous to flight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cumulative effect of aircraft icing is an increased stalling speed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is the greatest danger of aircraft icing</a:t>
            </a:r>
            <a:endParaRPr lang="en-US" smtClean="0">
              <a:latin typeface="Helvetica" panose="020B0604020202020204" pitchFamily="34" charset="0"/>
              <a:sym typeface="Helvetica" panose="020B0604020202020204" pitchFamily="34" charset="0"/>
            </a:endParaRPr>
          </a:p>
        </p:txBody>
      </p:sp>
      <p:sp>
        <p:nvSpPr>
          <p:cNvPr id="2672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72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726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727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effect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931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93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93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3" grpId="0" build="p" bldLvl="5" autoUpdateAnimBg="0"/>
    </p:bldLst>
  </p:timing>
</p:sld>
</file>

<file path=ppt/slides/slide2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82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82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0339" name="Picture 3"/>
          <p:cNvPicPr>
            <a:picLocks noChangeArrowheads="1"/>
          </p:cNvPicPr>
          <p:nvPr/>
        </p:nvPicPr>
        <p:blipFill>
          <a:blip r:embed="rId2"/>
          <a:srcRect/>
          <a:stretch>
            <a:fillRect/>
          </a:stretch>
        </p:blipFill>
        <p:spPr bwMode="auto">
          <a:xfrm>
            <a:off x="1370013" y="3759200"/>
            <a:ext cx="10248900" cy="3695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0340" name="Rectangle 4"/>
          <p:cNvSpPr>
            <a:spLocks/>
          </p:cNvSpPr>
          <p:nvPr/>
        </p:nvSpPr>
        <p:spPr bwMode="auto">
          <a:xfrm>
            <a:off x="7327900" y="6210300"/>
            <a:ext cx="2133600" cy="673100"/>
          </a:xfrm>
          <a:prstGeom prst="rect">
            <a:avLst/>
          </a:prstGeom>
          <a:noFill/>
          <a:ln w="1016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682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icing</a:t>
            </a:r>
            <a:r>
              <a:rPr lang="en-US" sz="4800" b="1" smtClean="0">
                <a:latin typeface="Helvetica Neue Medium" charset="0"/>
                <a:ea typeface="Helvetica Neue Medium" charset="0"/>
                <a:cs typeface="Helvetica Neue Medium" charset="0"/>
                <a:sym typeface="Helvetica Neue Medium" charset="0"/>
              </a:rPr>
              <a:t>effect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70340"/>
                                        </p:tgtEl>
                                        <p:attrNameLst>
                                          <p:attrName>style.visibility</p:attrName>
                                        </p:attrNameLst>
                                      </p:cBhvr>
                                      <p:to>
                                        <p:strVal val="visible"/>
                                      </p:to>
                                    </p:set>
                                    <p:anim calcmode="lin" valueType="num">
                                      <p:cBhvr>
                                        <p:cTn id="7" dur="500" fill="hold"/>
                                        <p:tgtEl>
                                          <p:spTgt spid="270340"/>
                                        </p:tgtEl>
                                        <p:attrNameLst>
                                          <p:attrName>ppt_w</p:attrName>
                                        </p:attrNameLst>
                                      </p:cBhvr>
                                      <p:tavLst>
                                        <p:tav tm="0">
                                          <p:val>
                                            <p:fltVal val="0"/>
                                          </p:val>
                                        </p:tav>
                                        <p:tav tm="100000">
                                          <p:val>
                                            <p:strVal val="#ppt_w"/>
                                          </p:val>
                                        </p:tav>
                                      </p:tavLst>
                                    </p:anim>
                                    <p:anim calcmode="lin" valueType="num">
                                      <p:cBhvr>
                                        <p:cTn id="8" dur="500" fill="hold"/>
                                        <p:tgtEl>
                                          <p:spTgt spid="2703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9393" name="Rectangle 1"/>
          <p:cNvSpPr>
            <a:spLocks/>
          </p:cNvSpPr>
          <p:nvPr/>
        </p:nvSpPr>
        <p:spPr bwMode="auto">
          <a:xfrm>
            <a:off x="5969000" y="7150100"/>
            <a:ext cx="51943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sz="2400">
                <a:solidFill>
                  <a:schemeClr val="tx1"/>
                </a:solidFill>
                <a:latin typeface="Helvetica" panose="020B0604020202020204" pitchFamily="34" charset="0"/>
                <a:cs typeface="Helvetica" panose="020B0604020202020204" pitchFamily="34" charset="0"/>
                <a:sym typeface="Helvetica" panose="020B0604020202020204" pitchFamily="34" charset="0"/>
              </a:rPr>
              <a:t>1” Hg change correlates to a 1000’ change in altitude</a:t>
            </a:r>
          </a:p>
        </p:txBody>
      </p:sp>
      <p:sp>
        <p:nvSpPr>
          <p:cNvPr id="59394" name="Rectangle 2"/>
          <p:cNvSpPr>
            <a:spLocks noGrp="1" noChangeArrowheads="1"/>
          </p:cNvSpPr>
          <p:nvPr>
            <p:ph type="body" idx="1"/>
          </p:nvPr>
        </p:nvSpPr>
        <p:spPr bwMode="auto">
          <a:xfrm>
            <a:off x="2400300" y="1892300"/>
            <a:ext cx="8204200" cy="275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station pressure is the atmospheric pressure at the elevation of the observing station</a:t>
            </a:r>
            <a:endParaRPr lang="en-US" smtClean="0">
              <a:latin typeface="Helvetica" panose="020B0604020202020204" pitchFamily="34" charset="0"/>
              <a:sym typeface="Helvetica" panose="020B0604020202020204" pitchFamily="34" charset="0"/>
            </a:endParaRPr>
          </a:p>
        </p:txBody>
      </p:sp>
      <p:pic>
        <p:nvPicPr>
          <p:cNvPr id="59395" name="Picture 3"/>
          <p:cNvPicPr>
            <a:picLocks noChangeAspect="1" noChangeArrowheads="1"/>
          </p:cNvPicPr>
          <p:nvPr/>
        </p:nvPicPr>
        <p:blipFill>
          <a:blip r:embed="rId3"/>
          <a:srcRect/>
          <a:stretch>
            <a:fillRect/>
          </a:stretch>
        </p:blipFill>
        <p:spPr bwMode="auto">
          <a:xfrm>
            <a:off x="4405313" y="5692775"/>
            <a:ext cx="1182687" cy="2009775"/>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9396" name="Rectangle 4"/>
          <p:cNvSpPr>
            <a:spLocks/>
          </p:cNvSpPr>
          <p:nvPr/>
        </p:nvSpPr>
        <p:spPr bwMode="auto">
          <a:xfrm>
            <a:off x="4910138" y="6005513"/>
            <a:ext cx="206375" cy="1416050"/>
          </a:xfrm>
          <a:prstGeom prst="rect">
            <a:avLst/>
          </a:prstGeom>
          <a:solidFill>
            <a:srgbClr val="CDCDCD"/>
          </a:solidFill>
          <a:ln>
            <a:noFill/>
          </a:ln>
          <a:extLst>
            <a:ext uri="{91240B29-F687-4F45-9708-019B960494DF}">
              <a14:hiddenLine xmlns:a14="http://schemas.microsoft.com/office/drawing/2010/main" w="76200">
                <a:solidFill>
                  <a:srgbClr val="FFFEFD"/>
                </a:solidFill>
                <a:miter lim="800000"/>
                <a:headEnd/>
                <a:tailEnd/>
              </a14:hiddenLine>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9397" name="Rectangle 5"/>
          <p:cNvSpPr>
            <a:spLocks/>
          </p:cNvSpPr>
          <p:nvPr/>
        </p:nvSpPr>
        <p:spPr bwMode="auto">
          <a:xfrm flipH="1">
            <a:off x="4813300" y="4432300"/>
            <a:ext cx="368300" cy="1155700"/>
          </a:xfrm>
          <a:prstGeom prst="rect">
            <a:avLst/>
          </a:prstGeom>
          <a:solidFill>
            <a:srgbClr val="FFFFFF"/>
          </a:solidFill>
          <a:ln w="50800">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9398" name="Line 6"/>
          <p:cNvSpPr>
            <a:spLocks noChangeShapeType="1"/>
          </p:cNvSpPr>
          <p:nvPr/>
        </p:nvSpPr>
        <p:spPr bwMode="auto">
          <a:xfrm>
            <a:off x="3983038" y="7823200"/>
            <a:ext cx="2036762" cy="0"/>
          </a:xfrm>
          <a:prstGeom prst="line">
            <a:avLst/>
          </a:prstGeom>
          <a:noFill/>
          <a:ln w="127000">
            <a:solidFill>
              <a:srgbClr val="66390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9399" name="Line 7"/>
          <p:cNvSpPr>
            <a:spLocks noChangeShapeType="1"/>
          </p:cNvSpPr>
          <p:nvPr/>
        </p:nvSpPr>
        <p:spPr bwMode="auto">
          <a:xfrm>
            <a:off x="5243513" y="6018213"/>
            <a:ext cx="1512887" cy="0"/>
          </a:xfrm>
          <a:prstGeom prst="line">
            <a:avLst/>
          </a:prstGeom>
          <a:noFill/>
          <a:ln w="25400">
            <a:solidFill>
              <a:schemeClr val="tx1"/>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9400" name="Rectangle 8"/>
          <p:cNvSpPr>
            <a:spLocks/>
          </p:cNvSpPr>
          <p:nvPr/>
        </p:nvSpPr>
        <p:spPr bwMode="auto">
          <a:xfrm>
            <a:off x="6858000" y="5588000"/>
            <a:ext cx="3632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3600">
                <a:solidFill>
                  <a:schemeClr val="tx1"/>
                </a:solidFill>
                <a:latin typeface="Helvetica Neue Medium" charset="0"/>
                <a:ea typeface="Helvetica Neue Medium" charset="0"/>
                <a:cs typeface="Helvetica Neue Medium" charset="0"/>
                <a:sym typeface="Helvetica Neue Medium" charset="0"/>
              </a:rPr>
              <a:t>station pressure</a:t>
            </a:r>
          </a:p>
        </p:txBody>
      </p:sp>
      <p:sp>
        <p:nvSpPr>
          <p:cNvPr id="59401" name="Line 9"/>
          <p:cNvSpPr>
            <a:spLocks noChangeShapeType="1"/>
          </p:cNvSpPr>
          <p:nvPr/>
        </p:nvSpPr>
        <p:spPr bwMode="auto">
          <a:xfrm rot="10800000" flipH="1">
            <a:off x="4660900" y="6259513"/>
            <a:ext cx="0" cy="917575"/>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9402" name="Line 10"/>
          <p:cNvSpPr>
            <a:spLocks noChangeShapeType="1"/>
          </p:cNvSpPr>
          <p:nvPr/>
        </p:nvSpPr>
        <p:spPr bwMode="auto">
          <a:xfrm rot="10800000" flipH="1">
            <a:off x="5359400" y="6259513"/>
            <a:ext cx="0" cy="917575"/>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9403" name="Line 11"/>
          <p:cNvSpPr>
            <a:spLocks noChangeShapeType="1"/>
          </p:cNvSpPr>
          <p:nvPr/>
        </p:nvSpPr>
        <p:spPr bwMode="auto">
          <a:xfrm rot="10800000" flipH="1">
            <a:off x="6032500" y="9218613"/>
            <a:ext cx="4635500" cy="1587"/>
          </a:xfrm>
          <a:prstGeom prst="line">
            <a:avLst/>
          </a:prstGeom>
          <a:noFill/>
          <a:ln w="127000">
            <a:solidFill>
              <a:srgbClr val="00008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7357" name="AutoShape 1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7358" name="AutoShape 1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7359" name="Rectangle 1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stationpressure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93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nodeType="clickEffect">
                                  <p:stCondLst>
                                    <p:cond delay="0"/>
                                  </p:stCondLst>
                                  <p:childTnLst>
                                    <p:set>
                                      <p:cBhvr>
                                        <p:cTn id="10" dur="1" fill="hold">
                                          <p:stCondLst>
                                            <p:cond delay="499"/>
                                          </p:stCondLst>
                                        </p:cTn>
                                        <p:tgtEl>
                                          <p:spTgt spid="59395"/>
                                        </p:tgtEl>
                                        <p:attrNameLst>
                                          <p:attrName>style.visibility</p:attrName>
                                        </p:attrNameLst>
                                      </p:cBhvr>
                                      <p:to>
                                        <p:strVal val="visible"/>
                                      </p:to>
                                    </p:set>
                                  </p:childTnLst>
                                </p:cTn>
                              </p:par>
                            </p:childTnLst>
                          </p:cTn>
                        </p:par>
                        <p:par>
                          <p:cTn id="11" fill="hold" nodeType="afterGroup">
                            <p:stCondLst>
                              <p:cond delay="500"/>
                            </p:stCondLst>
                            <p:childTnLst>
                              <p:par>
                                <p:cTn id="12" presetID="0" presetClass="entr" presetSubtype="0" fill="hold" grpId="0" nodeType="afterEffect">
                                  <p:stCondLst>
                                    <p:cond delay="0"/>
                                  </p:stCondLst>
                                  <p:childTnLst>
                                    <p:set>
                                      <p:cBhvr>
                                        <p:cTn id="13" dur="1" fill="hold">
                                          <p:stCondLst>
                                            <p:cond delay="499"/>
                                          </p:stCondLst>
                                        </p:cTn>
                                        <p:tgtEl>
                                          <p:spTgt spid="59398"/>
                                        </p:tgtEl>
                                        <p:attrNameLst>
                                          <p:attrName>style.visibility</p:attrName>
                                        </p:attrNameLst>
                                      </p:cBhvr>
                                      <p:to>
                                        <p:strVal val="visible"/>
                                      </p:to>
                                    </p:set>
                                  </p:childTnLst>
                                </p:cTn>
                              </p:par>
                            </p:childTnLst>
                          </p:cTn>
                        </p:par>
                        <p:par>
                          <p:cTn id="14" fill="hold" nodeType="afterGroup">
                            <p:stCondLst>
                              <p:cond delay="1000"/>
                            </p:stCondLst>
                            <p:childTnLst>
                              <p:par>
                                <p:cTn id="15" presetID="0" presetClass="entr" presetSubtype="0" fill="hold" grpId="0" nodeType="afterEffect">
                                  <p:stCondLst>
                                    <p:cond delay="0"/>
                                  </p:stCondLst>
                                  <p:childTnLst>
                                    <p:set>
                                      <p:cBhvr>
                                        <p:cTn id="16" dur="1" fill="hold">
                                          <p:stCondLst>
                                            <p:cond delay="499"/>
                                          </p:stCondLst>
                                        </p:cTn>
                                        <p:tgtEl>
                                          <p:spTgt spid="5940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59397"/>
                                        </p:tgtEl>
                                        <p:attrNameLst>
                                          <p:attrName>style.visibility</p:attrName>
                                        </p:attrNameLst>
                                      </p:cBhvr>
                                      <p:to>
                                        <p:strVal val="visible"/>
                                      </p:to>
                                    </p:set>
                                    <p:animEffect transition="in" filter="wipe(up)">
                                      <p:cBhvr>
                                        <p:cTn id="21" dur="500"/>
                                        <p:tgtEl>
                                          <p:spTgt spid="59397"/>
                                        </p:tgtEl>
                                      </p:cBhvr>
                                    </p:animEffect>
                                  </p:childTnLst>
                                </p:cTn>
                              </p:par>
                            </p:childTnLst>
                          </p:cTn>
                        </p:par>
                        <p:par>
                          <p:cTn id="22" fill="hold" nodeType="afterGroup">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59401"/>
                                        </p:tgtEl>
                                        <p:attrNameLst>
                                          <p:attrName>style.visibility</p:attrName>
                                        </p:attrNameLst>
                                      </p:cBhvr>
                                      <p:to>
                                        <p:strVal val="visible"/>
                                      </p:to>
                                    </p:set>
                                    <p:animEffect transition="in" filter="wipe(up)">
                                      <p:cBhvr>
                                        <p:cTn id="25" dur="500"/>
                                        <p:tgtEl>
                                          <p:spTgt spid="59401"/>
                                        </p:tgtEl>
                                      </p:cBhvr>
                                    </p:animEffect>
                                  </p:childTnLst>
                                </p:cTn>
                              </p:par>
                            </p:childTnLst>
                          </p:cTn>
                        </p:par>
                        <p:par>
                          <p:cTn id="26" fill="hold" nodeType="afterGroup">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59402"/>
                                        </p:tgtEl>
                                        <p:attrNameLst>
                                          <p:attrName>style.visibility</p:attrName>
                                        </p:attrNameLst>
                                      </p:cBhvr>
                                      <p:to>
                                        <p:strVal val="visible"/>
                                      </p:to>
                                    </p:set>
                                    <p:animEffect transition="in" filter="wipe(up)">
                                      <p:cBhvr>
                                        <p:cTn id="29" dur="500"/>
                                        <p:tgtEl>
                                          <p:spTgt spid="59402"/>
                                        </p:tgtEl>
                                      </p:cBhvr>
                                    </p:animEffect>
                                  </p:childTnLst>
                                </p:cTn>
                              </p:par>
                            </p:childTnLst>
                          </p:cTn>
                        </p:par>
                        <p:par>
                          <p:cTn id="30" fill="hold" nodeType="afterGroup">
                            <p:stCondLst>
                              <p:cond delay="1500"/>
                            </p:stCondLst>
                            <p:childTnLst>
                              <p:par>
                                <p:cTn id="31" presetID="22" presetClass="entr" presetSubtype="4" fill="hold" grpId="0" nodeType="afterEffect">
                                  <p:stCondLst>
                                    <p:cond delay="0"/>
                                  </p:stCondLst>
                                  <p:childTnLst>
                                    <p:set>
                                      <p:cBhvr>
                                        <p:cTn id="32" dur="1" fill="hold">
                                          <p:stCondLst>
                                            <p:cond delay="0"/>
                                          </p:stCondLst>
                                        </p:cTn>
                                        <p:tgtEl>
                                          <p:spTgt spid="59396"/>
                                        </p:tgtEl>
                                        <p:attrNameLst>
                                          <p:attrName>style.visibility</p:attrName>
                                        </p:attrNameLst>
                                      </p:cBhvr>
                                      <p:to>
                                        <p:strVal val="visible"/>
                                      </p:to>
                                    </p:set>
                                    <p:animEffect transition="in" filter="wipe(down)">
                                      <p:cBhvr>
                                        <p:cTn id="33" dur="500"/>
                                        <p:tgtEl>
                                          <p:spTgt spid="59396"/>
                                        </p:tgtEl>
                                      </p:cBhvr>
                                    </p:animEffect>
                                  </p:childTnLst>
                                </p:cTn>
                              </p:par>
                            </p:childTnLst>
                          </p:cTn>
                        </p:par>
                        <p:par>
                          <p:cTn id="34" fill="hold" nodeType="afterGroup">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59400"/>
                                        </p:tgtEl>
                                        <p:attrNameLst>
                                          <p:attrName>style.visibility</p:attrName>
                                        </p:attrNameLst>
                                      </p:cBhvr>
                                      <p:to>
                                        <p:strVal val="visible"/>
                                      </p:to>
                                    </p:set>
                                    <p:animEffect transition="in" filter="wipe(down)">
                                      <p:cBhvr>
                                        <p:cTn id="37" dur="500"/>
                                        <p:tgtEl>
                                          <p:spTgt spid="59400"/>
                                        </p:tgtEl>
                                      </p:cBhvr>
                                    </p:animEffect>
                                  </p:childTnLst>
                                </p:cTn>
                              </p:par>
                            </p:childTnLst>
                          </p:cTn>
                        </p:par>
                        <p:par>
                          <p:cTn id="38" fill="hold" nodeType="afterGroup">
                            <p:stCondLst>
                              <p:cond delay="2500"/>
                            </p:stCondLst>
                            <p:childTnLst>
                              <p:par>
                                <p:cTn id="39" presetID="22" presetClass="entr" presetSubtype="4" fill="hold" grpId="0" nodeType="afterEffect">
                                  <p:stCondLst>
                                    <p:cond delay="0"/>
                                  </p:stCondLst>
                                  <p:childTnLst>
                                    <p:set>
                                      <p:cBhvr>
                                        <p:cTn id="40" dur="1" fill="hold">
                                          <p:stCondLst>
                                            <p:cond delay="0"/>
                                          </p:stCondLst>
                                        </p:cTn>
                                        <p:tgtEl>
                                          <p:spTgt spid="59399"/>
                                        </p:tgtEl>
                                        <p:attrNameLst>
                                          <p:attrName>style.visibility</p:attrName>
                                        </p:attrNameLst>
                                      </p:cBhvr>
                                      <p:to>
                                        <p:strVal val="visible"/>
                                      </p:to>
                                    </p:set>
                                    <p:animEffect transition="in" filter="wipe(down)">
                                      <p:cBhvr>
                                        <p:cTn id="41" dur="500"/>
                                        <p:tgtEl>
                                          <p:spTgt spid="5939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9393">
                                            <p:txEl>
                                              <p:pRg st="0" end="0"/>
                                            </p:txEl>
                                          </p:spTgt>
                                        </p:tgtEl>
                                        <p:attrNameLst>
                                          <p:attrName>style.visibility</p:attrName>
                                        </p:attrNameLst>
                                      </p:cBhvr>
                                      <p:to>
                                        <p:strVal val="visible"/>
                                      </p:to>
                                    </p:set>
                                    <p:animEffect transition="in" filter="wipe(down)">
                                      <p:cBhvr>
                                        <p:cTn id="46" dur="500"/>
                                        <p:tgtEl>
                                          <p:spTgt spid="593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3" grpId="0" build="p" autoUpdateAnimBg="0"/>
      <p:bldP spid="59394" grpId="0" build="p" bldLvl="5" autoUpdateAnimBg="0"/>
      <p:bldP spid="59396" grpId="0" animBg="1"/>
      <p:bldP spid="59397" grpId="0" animBg="1"/>
      <p:bldP spid="59398" grpId="0" animBg="1"/>
      <p:bldP spid="59399" grpId="0" animBg="1"/>
      <p:bldP spid="59400" grpId="0" autoUpdateAnimBg="0"/>
      <p:bldP spid="59401" grpId="0" animBg="1"/>
      <p:bldP spid="59402" grpId="0" animBg="1"/>
      <p:bldP spid="59403"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93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93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931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931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mountainwave</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03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03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72387"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moves in relation to a mountain or mountain ridge which in may create a series of disturbances</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is initially forced up, followed by a sharp drop downwind of the peak</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further downwind the air movement may continue as a series of wave-like oscillations termed 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mountain wave</a:t>
            </a: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27034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03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mountain</a:t>
            </a:r>
            <a:r>
              <a:rPr lang="en-US" sz="4800" b="1" smtClean="0"/>
              <a:t>wave</a:t>
            </a:r>
            <a:r>
              <a:rPr lang="en-US" sz="4800" b="1" smtClean="0">
                <a:latin typeface="Helvetica Neue Medium" charset="0"/>
                <a:ea typeface="Helvetica Neue Medium" charset="0"/>
                <a:cs typeface="Helvetica Neue Medium" charset="0"/>
                <a:sym typeface="Helvetica Neue Medium" charset="0"/>
              </a:rPr>
              <a:t>disturbances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723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723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72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autoUpdateAnimBg="0"/>
    </p:bldLst>
  </p:timing>
</p:sld>
</file>

<file path=ppt/slides/slide2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13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13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73411"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intensity of the possible oscillations is dependant on the height of the mountain, and how sharply the terrain drops off on the leeward side</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greater the height and the sharper the drop-off, the greater the oscillation</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wave length downwind averages 6 miles, with an amplitude up to 3000’</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7136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mountain</a:t>
            </a:r>
            <a:r>
              <a:rPr lang="en-US" sz="4800" b="1" smtClean="0"/>
              <a:t>wave</a:t>
            </a:r>
            <a:r>
              <a:rPr lang="en-US" sz="4800" b="1" smtClean="0">
                <a:latin typeface="Helvetica Neue Medium" charset="0"/>
                <a:ea typeface="Helvetica Neue Medium" charset="0"/>
                <a:cs typeface="Helvetica Neue Medium" charset="0"/>
                <a:sym typeface="Helvetica Neue Medium" charset="0"/>
              </a:rPr>
              <a:t>disturbances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734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734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73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autoUpdateAnimBg="0"/>
    </p:bldLst>
  </p:timing>
</p:sld>
</file>

<file path=ppt/slides/slide2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23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23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4435" name="Picture 3"/>
          <p:cNvPicPr>
            <a:picLocks noChangeArrowheads="1"/>
          </p:cNvPicPr>
          <p:nvPr/>
        </p:nvPicPr>
        <p:blipFill>
          <a:blip r:embed="rId2"/>
          <a:srcRect/>
          <a:stretch>
            <a:fillRect/>
          </a:stretch>
        </p:blipFill>
        <p:spPr bwMode="auto">
          <a:xfrm>
            <a:off x="3263900" y="3624263"/>
            <a:ext cx="6464300" cy="4064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238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mountain</a:t>
            </a:r>
            <a:r>
              <a:rPr lang="en-US" sz="4800" b="1" smtClean="0"/>
              <a:t>wave</a:t>
            </a:r>
            <a:r>
              <a:rPr lang="en-US" sz="4800" b="1" smtClean="0">
                <a:latin typeface="Helvetica Neue Medium" charset="0"/>
                <a:ea typeface="Helvetica Neue Medium" charset="0"/>
                <a:cs typeface="Helvetica Neue Medium" charset="0"/>
                <a:sym typeface="Helvetica Neue Medium" charset="0"/>
              </a:rPr>
              <a:t>dimensions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341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341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75459" name="Rectangle 3"/>
          <p:cNvSpPr>
            <a:spLocks/>
          </p:cNvSpPr>
          <p:nvPr/>
        </p:nvSpPr>
        <p:spPr bwMode="auto">
          <a:xfrm>
            <a:off x="1282700" y="37084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conditions are favourable, tell-tale clouds will form in certain parts of the wave</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these should be used as warning signs of the inherent dangers of mountain waves</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734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mountain</a:t>
            </a:r>
            <a:r>
              <a:rPr lang="en-US" sz="4800" b="1" smtClean="0"/>
              <a:t>wave</a:t>
            </a:r>
            <a:r>
              <a:rPr lang="en-US" sz="4800" b="1" smtClean="0">
                <a:latin typeface="Helvetica Neue Medium" charset="0"/>
                <a:ea typeface="Helvetica Neue Medium" charset="0"/>
                <a:cs typeface="Helvetica Neue Medium" charset="0"/>
                <a:sym typeface="Helvetica Neue Medium" charset="0"/>
              </a:rPr>
              <a:t>clouds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754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754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autoUpdateAnimBg="0"/>
    </p:bldLst>
  </p:timing>
</p:sld>
</file>

<file path=ppt/slides/slide2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44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44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6483" name="Picture 3"/>
          <p:cNvPicPr>
            <a:picLocks noChangeArrowheads="1"/>
          </p:cNvPicPr>
          <p:nvPr/>
        </p:nvPicPr>
        <p:blipFill>
          <a:blip r:embed="rId2"/>
          <a:srcRect/>
          <a:stretch>
            <a:fillRect/>
          </a:stretch>
        </p:blipFill>
        <p:spPr bwMode="auto">
          <a:xfrm>
            <a:off x="3187700" y="3373438"/>
            <a:ext cx="6616700" cy="4737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443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mountain</a:t>
            </a:r>
            <a:r>
              <a:rPr lang="en-US" sz="4800" b="1" smtClean="0"/>
              <a:t>wave</a:t>
            </a:r>
            <a:r>
              <a:rPr lang="en-US" sz="4800" b="1" smtClean="0">
                <a:latin typeface="Helvetica Neue Medium" charset="0"/>
                <a:ea typeface="Helvetica Neue Medium" charset="0"/>
                <a:cs typeface="Helvetica Neue Medium" charset="0"/>
                <a:sym typeface="Helvetica Neue Medium" charset="0"/>
              </a:rPr>
              <a:t>capcloud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54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54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7507" name="Picture 3"/>
          <p:cNvPicPr>
            <a:picLocks noChangeArrowheads="1"/>
          </p:cNvPicPr>
          <p:nvPr/>
        </p:nvPicPr>
        <p:blipFill>
          <a:blip r:embed="rId2"/>
          <a:srcRect/>
          <a:stretch>
            <a:fillRect/>
          </a:stretch>
        </p:blipFill>
        <p:spPr bwMode="auto">
          <a:xfrm>
            <a:off x="3273425" y="3365500"/>
            <a:ext cx="6464300" cy="4838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546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mountain</a:t>
            </a:r>
            <a:r>
              <a:rPr lang="en-US" sz="4800" b="1" smtClean="0"/>
              <a:t>wave</a:t>
            </a:r>
            <a:r>
              <a:rPr lang="en-US" sz="4800" b="1" smtClean="0">
                <a:latin typeface="Helvetica Neue Medium" charset="0"/>
                <a:ea typeface="Helvetica Neue Medium" charset="0"/>
                <a:cs typeface="Helvetica Neue Medium" charset="0"/>
                <a:sym typeface="Helvetica Neue Medium" charset="0"/>
              </a:rPr>
              <a:t>capcloud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64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64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8531" name="Picture 3"/>
          <p:cNvPicPr>
            <a:picLocks noChangeArrowheads="1"/>
          </p:cNvPicPr>
          <p:nvPr/>
        </p:nvPicPr>
        <p:blipFill>
          <a:blip r:embed="rId2"/>
          <a:srcRect/>
          <a:stretch>
            <a:fillRect/>
          </a:stretch>
        </p:blipFill>
        <p:spPr bwMode="auto">
          <a:xfrm>
            <a:off x="3365500" y="3403600"/>
            <a:ext cx="6273800" cy="4673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648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mountain</a:t>
            </a:r>
            <a:r>
              <a:rPr lang="en-US" sz="4800" b="1" smtClean="0"/>
              <a:t>wave</a:t>
            </a:r>
            <a:r>
              <a:rPr lang="en-US" sz="4800" b="1" smtClean="0">
                <a:latin typeface="Helvetica Neue Medium" charset="0"/>
                <a:ea typeface="Helvetica Neue Medium" charset="0"/>
                <a:cs typeface="Helvetica Neue Medium" charset="0"/>
                <a:sym typeface="Helvetica Neue Medium" charset="0"/>
              </a:rPr>
              <a:t>rollcloud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75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75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9555" name="Picture 3"/>
          <p:cNvPicPr>
            <a:picLocks noChangeArrowheads="1"/>
          </p:cNvPicPr>
          <p:nvPr/>
        </p:nvPicPr>
        <p:blipFill>
          <a:blip r:embed="rId2"/>
          <a:srcRect/>
          <a:stretch>
            <a:fillRect/>
          </a:stretch>
        </p:blipFill>
        <p:spPr bwMode="auto">
          <a:xfrm>
            <a:off x="2851150" y="3321050"/>
            <a:ext cx="7302500" cy="45085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75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mountain</a:t>
            </a:r>
            <a:r>
              <a:rPr lang="en-US" sz="4800" b="1" smtClean="0"/>
              <a:t>wave</a:t>
            </a:r>
            <a:r>
              <a:rPr lang="en-US" sz="4800" b="1" smtClean="0">
                <a:latin typeface="Helvetica Neue Medium" charset="0"/>
                <a:ea typeface="Helvetica Neue Medium" charset="0"/>
                <a:cs typeface="Helvetica Neue Medium" charset="0"/>
                <a:sym typeface="Helvetica Neue Medium" charset="0"/>
              </a:rPr>
              <a:t>lenticularcloud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85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85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0579" name="Picture 3"/>
          <p:cNvPicPr>
            <a:picLocks noChangeArrowheads="1"/>
          </p:cNvPicPr>
          <p:nvPr/>
        </p:nvPicPr>
        <p:blipFill>
          <a:blip r:embed="rId2"/>
          <a:srcRect/>
          <a:stretch>
            <a:fillRect/>
          </a:stretch>
        </p:blipFill>
        <p:spPr bwMode="auto">
          <a:xfrm>
            <a:off x="2743200" y="3581400"/>
            <a:ext cx="7518400" cy="3937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85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mountain</a:t>
            </a:r>
            <a:r>
              <a:rPr lang="en-US" sz="4800" b="1" smtClean="0"/>
              <a:t>wave</a:t>
            </a:r>
            <a:r>
              <a:rPr lang="en-US" sz="4800" b="1" smtClean="0">
                <a:latin typeface="Helvetica Neue Medium" charset="0"/>
                <a:ea typeface="Helvetica Neue Medium" charset="0"/>
                <a:cs typeface="Helvetica Neue Medium" charset="0"/>
                <a:sym typeface="Helvetica Neue Medium" charset="0"/>
              </a:rPr>
              <a:t>lenticularcloud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0417" name="Rectangle 1"/>
          <p:cNvSpPr>
            <a:spLocks noGrp="1" noChangeArrowheads="1"/>
          </p:cNvSpPr>
          <p:nvPr>
            <p:ph type="body" idx="1"/>
          </p:nvPr>
        </p:nvSpPr>
        <p:spPr bwMode="auto">
          <a:xfrm>
            <a:off x="2400300" y="2565400"/>
            <a:ext cx="8204200" cy="558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station pressure</a:t>
            </a:r>
            <a:r>
              <a:rPr lang="en-US" smtClean="0">
                <a:latin typeface="Helvetica" panose="020B0604020202020204" pitchFamily="34" charset="0"/>
                <a:cs typeface="Helvetica" panose="020B0604020202020204" pitchFamily="34" charset="0"/>
                <a:sym typeface="Helvetica" panose="020B0604020202020204" pitchFamily="34" charset="0"/>
              </a:rPr>
              <a:t> is simply the weight of the one square inch column of air “weighing down” on the station barometer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station pressure IS NOT the altimeter setting</a:t>
            </a:r>
            <a:endParaRPr lang="en-US" smtClean="0">
              <a:latin typeface="Helvetica" panose="020B0604020202020204" pitchFamily="34" charset="0"/>
              <a:sym typeface="Helvetica" panose="020B0604020202020204" pitchFamily="34" charset="0"/>
            </a:endParaRPr>
          </a:p>
        </p:txBody>
      </p:sp>
      <p:sp>
        <p:nvSpPr>
          <p:cNvPr id="583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83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837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stationpressure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041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04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7" grpId="0" build="p" bldLvl="5" autoUpdateAnimBg="0"/>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95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95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81603" name="Rectangle 3"/>
          <p:cNvSpPr>
            <a:spLocks/>
          </p:cNvSpPr>
          <p:nvPr/>
        </p:nvSpPr>
        <p:spPr bwMode="auto">
          <a:xfrm>
            <a:off x="1612900" y="18161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windshear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turbulence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convective currents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altimeter error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icing</a:t>
            </a:r>
          </a:p>
        </p:txBody>
      </p:sp>
      <p:sp>
        <p:nvSpPr>
          <p:cNvPr id="2795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mountain</a:t>
            </a:r>
            <a:r>
              <a:rPr lang="en-US" sz="4800" b="1" smtClean="0"/>
              <a:t>wave</a:t>
            </a:r>
            <a:r>
              <a:rPr lang="en-US" sz="4800" b="1" smtClean="0">
                <a:latin typeface="Helvetica Neue Medium" charset="0"/>
                <a:ea typeface="Helvetica Neue Medium" charset="0"/>
                <a:cs typeface="Helvetica Neue Medium" charset="0"/>
                <a:sym typeface="Helvetica Neue Medium" charset="0"/>
              </a:rPr>
              <a:t>dangers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816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816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8160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28160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2816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autoUpdateAnimBg="0"/>
    </p:bldLst>
  </p:timing>
</p:sld>
</file>

<file path=ppt/slides/slide2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05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05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2627" name="Picture 3"/>
          <p:cNvPicPr>
            <a:picLocks noChangeArrowheads="1"/>
          </p:cNvPicPr>
          <p:nvPr/>
        </p:nvPicPr>
        <p:blipFill>
          <a:blip r:embed="rId2"/>
          <a:srcRect/>
          <a:stretch>
            <a:fillRect/>
          </a:stretch>
        </p:blipFill>
        <p:spPr bwMode="auto">
          <a:xfrm>
            <a:off x="3292475" y="3117850"/>
            <a:ext cx="6426200" cy="45085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805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mountain</a:t>
            </a:r>
            <a:r>
              <a:rPr lang="en-US" sz="4800" b="1" smtClean="0"/>
              <a:t>wave</a:t>
            </a:r>
            <a:r>
              <a:rPr lang="en-US" sz="4800" b="1" smtClean="0">
                <a:latin typeface="Helvetica Neue Medium" charset="0"/>
                <a:ea typeface="Helvetica Neue Medium" charset="0"/>
                <a:cs typeface="Helvetica Neue Medium" charset="0"/>
                <a:sym typeface="Helvetica Neue Medium" charset="0"/>
              </a:rPr>
              <a:t>dangers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16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16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1604"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1605"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thunderstorm</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4673"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thunderstorm formation depends on air characteristics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warm air with a high moisture content, potential instability, a steep lapse rate and a convective lifting agent will promote thunderstorm formation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latent heat of vaporization in the lower region of the cloud, and of fusion in the upper region of the cloud accelerate the initial updraft and grow the cumulonimbus</a:t>
            </a:r>
            <a:endParaRPr lang="en-US" smtClean="0">
              <a:latin typeface="Helvetica" panose="020B0604020202020204" pitchFamily="34" charset="0"/>
              <a:sym typeface="Helvetica" panose="020B0604020202020204" pitchFamily="34" charset="0"/>
            </a:endParaRPr>
          </a:p>
        </p:txBody>
      </p:sp>
      <p:sp>
        <p:nvSpPr>
          <p:cNvPr id="2826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26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262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263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formation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8467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8467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846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3" grpId="0" build="p" bldLvl="5" autoUpdateAnimBg="0"/>
    </p:bldLst>
  </p:timing>
</p:sld>
</file>

<file path=ppt/slides/slide24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5697"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thunderstorm stages are identified by the shape of the cloud, the direction of air movement within the cloud, and the occurrence of precipitation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are three main stages of the thunderstorm</a:t>
            </a:r>
            <a:endParaRPr lang="en-US" smtClean="0">
              <a:latin typeface="Helvetica" panose="020B0604020202020204" pitchFamily="34" charset="0"/>
              <a:sym typeface="Helvetica" panose="020B0604020202020204" pitchFamily="34" charset="0"/>
            </a:endParaRPr>
          </a:p>
        </p:txBody>
      </p:sp>
      <p:sp>
        <p:nvSpPr>
          <p:cNvPr id="2836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36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836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stages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8569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856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7" grpId="0" build="p" bldLvl="5" autoUpdateAnimBg="0"/>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46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46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467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724" name="Rectangle 4"/>
          <p:cNvSpPr>
            <a:spLocks/>
          </p:cNvSpPr>
          <p:nvPr/>
        </p:nvSpPr>
        <p:spPr bwMode="auto">
          <a:xfrm>
            <a:off x="1193800" y="20193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3"/>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first stage is the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cumulus stage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when numerous small convective clouds merge and rapidly grow into a very large cell</a:t>
            </a:r>
          </a:p>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only updrafts exist in the cumulus stage, are greatest in the upper levels and may reach 3000’ per minute</a:t>
            </a:r>
          </a:p>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ice crystals and then rain form as cell builds past the freezing level, with drops eventually falling in cloud as they grow more massive</a:t>
            </a:r>
          </a:p>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cumulus stage lasts about 20 minutes</a:t>
            </a:r>
          </a:p>
        </p:txBody>
      </p:sp>
      <p:sp>
        <p:nvSpPr>
          <p:cNvPr id="28467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cumulus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8672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8672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8672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2867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4" grpId="0" build="p" autoUpdateAnimBg="0"/>
    </p:bldLst>
  </p:timing>
</p:sld>
</file>

<file path=ppt/slides/slide2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56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56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7747" name="Picture 3"/>
          <p:cNvPicPr>
            <a:picLocks noChangeArrowheads="1"/>
          </p:cNvPicPr>
          <p:nvPr/>
        </p:nvPicPr>
        <p:blipFill>
          <a:blip r:embed="rId2"/>
          <a:srcRect/>
          <a:stretch>
            <a:fillRect/>
          </a:stretch>
        </p:blipFill>
        <p:spPr bwMode="auto">
          <a:xfrm>
            <a:off x="2305050" y="3460750"/>
            <a:ext cx="8394700" cy="4533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87748" name="Rectangle 4"/>
          <p:cNvSpPr>
            <a:spLocks/>
          </p:cNvSpPr>
          <p:nvPr/>
        </p:nvSpPr>
        <p:spPr bwMode="auto">
          <a:xfrm>
            <a:off x="3213100" y="5600700"/>
            <a:ext cx="2336800" cy="2298700"/>
          </a:xfrm>
          <a:prstGeom prst="rect">
            <a:avLst/>
          </a:prstGeom>
          <a:noFill/>
          <a:ln w="1016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8570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cumulus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7748"/>
                                        </p:tgtEl>
                                        <p:attrNameLst>
                                          <p:attrName>style.visibility</p:attrName>
                                        </p:attrNameLst>
                                      </p:cBhvr>
                                      <p:to>
                                        <p:strVal val="visible"/>
                                      </p:to>
                                    </p:set>
                                    <p:anim calcmode="lin" valueType="num">
                                      <p:cBhvr>
                                        <p:cTn id="7" dur="500" fill="hold"/>
                                        <p:tgtEl>
                                          <p:spTgt spid="287748"/>
                                        </p:tgtEl>
                                        <p:attrNameLst>
                                          <p:attrName>ppt_w</p:attrName>
                                        </p:attrNameLst>
                                      </p:cBhvr>
                                      <p:tavLst>
                                        <p:tav tm="0">
                                          <p:val>
                                            <p:fltVal val="0"/>
                                          </p:val>
                                        </p:tav>
                                        <p:tav tm="100000">
                                          <p:val>
                                            <p:strVal val="#ppt_w"/>
                                          </p:val>
                                        </p:tav>
                                      </p:tavLst>
                                    </p:anim>
                                    <p:anim calcmode="lin" valueType="num">
                                      <p:cBhvr>
                                        <p:cTn id="8" dur="500" fill="hold"/>
                                        <p:tgtEl>
                                          <p:spTgt spid="28774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8"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8769" name="Rectangle 1"/>
          <p:cNvSpPr>
            <a:spLocks/>
          </p:cNvSpPr>
          <p:nvPr/>
        </p:nvSpPr>
        <p:spPr bwMode="auto">
          <a:xfrm>
            <a:off x="1193800" y="20193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mature stage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marked by precipitation at earth’s surface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cloud continues to grow, with updrafts reaching 6000’ per minute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strong winds in the tropopause carry the cloud ahead of the storm, creating a characteristic anvil shape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867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67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6725"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72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mature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8876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8876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8876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69" grpId="0" build="p" autoUpdateAnimBg="0"/>
    </p:bldLst>
  </p:timing>
</p:sld>
</file>

<file path=ppt/slides/slide24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77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77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9795" name="Picture 3"/>
          <p:cNvPicPr>
            <a:picLocks noChangeArrowheads="1"/>
          </p:cNvPicPr>
          <p:nvPr/>
        </p:nvPicPr>
        <p:blipFill>
          <a:blip r:embed="rId2"/>
          <a:srcRect/>
          <a:stretch>
            <a:fillRect/>
          </a:stretch>
        </p:blipFill>
        <p:spPr bwMode="auto">
          <a:xfrm>
            <a:off x="2717800" y="3111500"/>
            <a:ext cx="7569200" cy="5016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877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anvil</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0817" name="Rectangle 1"/>
          <p:cNvSpPr>
            <a:spLocks/>
          </p:cNvSpPr>
          <p:nvPr/>
        </p:nvSpPr>
        <p:spPr bwMode="auto">
          <a:xfrm>
            <a:off x="1181100" y="23876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precipitation drags air in the cloud down with it, and evaporation cools the air strengthening the downdraft mid-cloud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gust front</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created when this air pours out of the cloud and reaches the surface, spreading out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gust front is marked by gusty surface winds, a sharp drop in temperature and abrupt rise in pressure </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887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87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8877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mature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081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081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08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7"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1441" name="Rectangle 1"/>
          <p:cNvSpPr>
            <a:spLocks noGrp="1" noChangeArrowheads="1"/>
          </p:cNvSpPr>
          <p:nvPr>
            <p:ph type="body" idx="1"/>
          </p:nvPr>
        </p:nvSpPr>
        <p:spPr bwMode="auto">
          <a:xfrm>
            <a:off x="2400300" y="2565400"/>
            <a:ext cx="8204200" cy="558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density</a:t>
            </a:r>
            <a:r>
              <a:rPr lang="en-US" smtClean="0">
                <a:latin typeface="Helvetica" panose="020B0604020202020204" pitchFamily="34" charset="0"/>
                <a:cs typeface="Helvetica" panose="020B0604020202020204" pitchFamily="34" charset="0"/>
                <a:sym typeface="Helvetica" panose="020B0604020202020204" pitchFamily="34" charset="0"/>
              </a:rPr>
              <a:t> is the ratio of the mass of an object in relation to the volume it occupies</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atmospheric density decreases with altitude, increased temperature and increased humidity</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positively or negatively affects aircraft performance</a:t>
            </a:r>
            <a:endParaRPr lang="en-US" smtClean="0">
              <a:latin typeface="Helvetica" panose="020B0604020202020204" pitchFamily="34" charset="0"/>
              <a:sym typeface="Helvetica" panose="020B0604020202020204" pitchFamily="34" charset="0"/>
            </a:endParaRPr>
          </a:p>
        </p:txBody>
      </p:sp>
      <p:sp>
        <p:nvSpPr>
          <p:cNvPr id="593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93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939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density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144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144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14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1" grpId="0" build="p" bldLvl="5" autoUpdateAnimBg="0"/>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1841" name="Rectangle 1"/>
          <p:cNvSpPr>
            <a:spLocks/>
          </p:cNvSpPr>
          <p:nvPr/>
        </p:nvSpPr>
        <p:spPr bwMode="auto">
          <a:xfrm>
            <a:off x="1193800" y="23749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ahead of the gust front, air rises up and over the incoming cold down-flowing air, flowing into the storm</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as the gust front passes wind veers violently, sometimes up to 180°</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downdraft may originate short-lived but extremely violent winds known as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microbursts</a:t>
            </a: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897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97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8979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mature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184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184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18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1" grpId="0" build="p" autoUpdateAnimBg="0"/>
    </p:bldLst>
  </p:timing>
</p:sld>
</file>

<file path=ppt/slides/slide2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08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08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92867" name="Picture 3"/>
          <p:cNvPicPr>
            <a:picLocks noChangeArrowheads="1"/>
          </p:cNvPicPr>
          <p:nvPr/>
        </p:nvPicPr>
        <p:blipFill>
          <a:blip r:embed="rId2"/>
          <a:srcRect/>
          <a:stretch>
            <a:fillRect/>
          </a:stretch>
        </p:blipFill>
        <p:spPr bwMode="auto">
          <a:xfrm>
            <a:off x="2139950" y="3384550"/>
            <a:ext cx="8724900" cy="4343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9082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mature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3889" name="Rectangle 1"/>
          <p:cNvSpPr>
            <a:spLocks/>
          </p:cNvSpPr>
          <p:nvPr/>
        </p:nvSpPr>
        <p:spPr bwMode="auto">
          <a:xfrm>
            <a:off x="1193800" y="23749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hail</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most likely during the mature stage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supercooled droplets begin to freeze, and other drops coalesce on them as they are cycled through the cloud, growing is size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small hail may be carried up and ejected laterally from the cloud</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918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18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184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mature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388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388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38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89" grpId="0" build="p" autoUpdateAnimBg="0"/>
    </p:bldLst>
  </p:timing>
</p:sld>
</file>

<file path=ppt/slides/slide25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4913" name="Rectangle 1"/>
          <p:cNvSpPr>
            <a:spLocks/>
          </p:cNvSpPr>
          <p:nvPr/>
        </p:nvSpPr>
        <p:spPr bwMode="auto">
          <a:xfrm>
            <a:off x="1193800" y="23749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lightning</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a discharge from negative to positive within cloud, from cloud to ground or rarely from ground to cloud</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thunder</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the resultant noise as lightning heats the air so that it expands more rapidly than the speed of sound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distance in miles to the lightning strike is estimated by counting seconds between lightning and thunder and dividing the number by five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928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28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286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mature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491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49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49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3" grpId="0" build="p" autoUpdateAnimBg="0"/>
    </p:bldLst>
  </p:timing>
</p:sld>
</file>

<file path=ppt/slides/slide25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5937" name="Rectangle 1"/>
          <p:cNvSpPr>
            <a:spLocks/>
          </p:cNvSpPr>
          <p:nvPr/>
        </p:nvSpPr>
        <p:spPr bwMode="auto">
          <a:xfrm>
            <a:off x="1193800" y="23749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mature stage is the most violent stage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precipitation is most intense near the end of this stage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lasts for about 20-30 minutes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its end is marked by the updraft weakening and downdraft encompassing the entire cell</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9389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389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389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mature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593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593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593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2959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7" grpId="0" build="p" autoUpdateAnimBg="0"/>
    </p:bldLst>
  </p:timing>
</p:sld>
</file>

<file path=ppt/slides/slide25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49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49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96963" name="Picture 3"/>
          <p:cNvPicPr>
            <a:picLocks noChangeArrowheads="1"/>
          </p:cNvPicPr>
          <p:nvPr/>
        </p:nvPicPr>
        <p:blipFill>
          <a:blip r:embed="rId2"/>
          <a:srcRect/>
          <a:stretch>
            <a:fillRect/>
          </a:stretch>
        </p:blipFill>
        <p:spPr bwMode="auto">
          <a:xfrm>
            <a:off x="2305050" y="3460750"/>
            <a:ext cx="8394700" cy="4533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96964" name="Rectangle 4"/>
          <p:cNvSpPr>
            <a:spLocks/>
          </p:cNvSpPr>
          <p:nvPr/>
        </p:nvSpPr>
        <p:spPr bwMode="auto">
          <a:xfrm>
            <a:off x="5473700" y="3695700"/>
            <a:ext cx="2552700" cy="4318000"/>
          </a:xfrm>
          <a:prstGeom prst="rect">
            <a:avLst/>
          </a:prstGeom>
          <a:noFill/>
          <a:ln w="1016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49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mature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6964"/>
                                        </p:tgtEl>
                                        <p:attrNameLst>
                                          <p:attrName>style.visibility</p:attrName>
                                        </p:attrNameLst>
                                      </p:cBhvr>
                                      <p:to>
                                        <p:strVal val="visible"/>
                                      </p:to>
                                    </p:set>
                                    <p:anim calcmode="lin" valueType="num">
                                      <p:cBhvr>
                                        <p:cTn id="7" dur="500" fill="hold"/>
                                        <p:tgtEl>
                                          <p:spTgt spid="296964"/>
                                        </p:tgtEl>
                                        <p:attrNameLst>
                                          <p:attrName>ppt_w</p:attrName>
                                        </p:attrNameLst>
                                      </p:cBhvr>
                                      <p:tavLst>
                                        <p:tav tm="0">
                                          <p:val>
                                            <p:fltVal val="0"/>
                                          </p:val>
                                        </p:tav>
                                        <p:tav tm="100000">
                                          <p:val>
                                            <p:strVal val="#ppt_w"/>
                                          </p:val>
                                        </p:tav>
                                      </p:tavLst>
                                    </p:anim>
                                    <p:anim calcmode="lin" valueType="num">
                                      <p:cBhvr>
                                        <p:cTn id="8" dur="500" fill="hold"/>
                                        <p:tgtEl>
                                          <p:spTgt spid="2969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4"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7985" name="Rectangle 1"/>
          <p:cNvSpPr>
            <a:spLocks/>
          </p:cNvSpPr>
          <p:nvPr/>
        </p:nvSpPr>
        <p:spPr bwMode="auto">
          <a:xfrm>
            <a:off x="1206500" y="20066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entire cell is a downdraft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mechanisms which generate precipitation, lightning, turbulence do not exist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longest yet least hazardous stage</a:t>
            </a:r>
          </a:p>
        </p:txBody>
      </p:sp>
      <p:sp>
        <p:nvSpPr>
          <p:cNvPr id="2959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59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594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dissipating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798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798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79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5" grpId="0" build="p" autoUpdateAnimBg="0"/>
    </p:bldLst>
  </p:timing>
</p:sld>
</file>

<file path=ppt/slides/slide25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69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69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99011" name="Picture 3"/>
          <p:cNvPicPr>
            <a:picLocks noChangeArrowheads="1"/>
          </p:cNvPicPr>
          <p:nvPr/>
        </p:nvPicPr>
        <p:blipFill>
          <a:blip r:embed="rId2"/>
          <a:srcRect/>
          <a:stretch>
            <a:fillRect/>
          </a:stretch>
        </p:blipFill>
        <p:spPr bwMode="auto">
          <a:xfrm>
            <a:off x="2305050" y="3460750"/>
            <a:ext cx="8394700" cy="4533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99012" name="Rectangle 4"/>
          <p:cNvSpPr>
            <a:spLocks/>
          </p:cNvSpPr>
          <p:nvPr/>
        </p:nvSpPr>
        <p:spPr bwMode="auto">
          <a:xfrm>
            <a:off x="8140700" y="3670300"/>
            <a:ext cx="2552700" cy="4343400"/>
          </a:xfrm>
          <a:prstGeom prst="rect">
            <a:avLst/>
          </a:prstGeom>
          <a:noFill/>
          <a:ln w="1016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696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mature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9012"/>
                                        </p:tgtEl>
                                        <p:attrNameLst>
                                          <p:attrName>style.visibility</p:attrName>
                                        </p:attrNameLst>
                                      </p:cBhvr>
                                      <p:to>
                                        <p:strVal val="visible"/>
                                      </p:to>
                                    </p:set>
                                    <p:anim calcmode="lin" valueType="num">
                                      <p:cBhvr>
                                        <p:cTn id="7" dur="500" fill="hold"/>
                                        <p:tgtEl>
                                          <p:spTgt spid="299012"/>
                                        </p:tgtEl>
                                        <p:attrNameLst>
                                          <p:attrName>ppt_w</p:attrName>
                                        </p:attrNameLst>
                                      </p:cBhvr>
                                      <p:tavLst>
                                        <p:tav tm="0">
                                          <p:val>
                                            <p:fltVal val="0"/>
                                          </p:val>
                                        </p:tav>
                                        <p:tav tm="100000">
                                          <p:val>
                                            <p:strVal val="#ppt_w"/>
                                          </p:val>
                                        </p:tav>
                                      </p:tavLst>
                                    </p:anim>
                                    <p:anim calcmode="lin" valueType="num">
                                      <p:cBhvr>
                                        <p:cTn id="8" dur="500" fill="hold"/>
                                        <p:tgtEl>
                                          <p:spTgt spid="2990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0033" name="Rectangle 1"/>
          <p:cNvSpPr>
            <a:spLocks/>
          </p:cNvSpPr>
          <p:nvPr/>
        </p:nvSpPr>
        <p:spPr bwMode="auto">
          <a:xfrm>
            <a:off x="1244600" y="3416300"/>
            <a:ext cx="34417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thunderstorm usually consists of two or more cells in different stages of their life cycles</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979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79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0036" name="Picture 4"/>
          <p:cNvPicPr>
            <a:picLocks noChangeArrowheads="1"/>
          </p:cNvPicPr>
          <p:nvPr/>
        </p:nvPicPr>
        <p:blipFill>
          <a:blip r:embed="rId3"/>
          <a:srcRect/>
          <a:stretch>
            <a:fillRect/>
          </a:stretch>
        </p:blipFill>
        <p:spPr bwMode="auto">
          <a:xfrm>
            <a:off x="5854700" y="3194050"/>
            <a:ext cx="5118100" cy="5130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9799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cells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000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3" grpId="0" build="p" autoUpdateAnimBg="0"/>
    </p:bldLst>
  </p:timing>
</p:sld>
</file>

<file path=ppt/slides/slide25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1057" name="Rectangle 1"/>
          <p:cNvSpPr>
            <a:spLocks/>
          </p:cNvSpPr>
          <p:nvPr/>
        </p:nvSpPr>
        <p:spPr bwMode="auto">
          <a:xfrm>
            <a:off x="1346200" y="21336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thunderstorms are classified based on the lifting action that triggers instability</a:t>
            </a:r>
          </a:p>
        </p:txBody>
      </p:sp>
      <p:sp>
        <p:nvSpPr>
          <p:cNvPr id="2990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90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90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classification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010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7"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2465" name="Rectangle 1"/>
          <p:cNvSpPr>
            <a:spLocks noGrp="1" noChangeArrowheads="1"/>
          </p:cNvSpPr>
          <p:nvPr>
            <p:ph type="body" idx="1"/>
          </p:nvPr>
        </p:nvSpPr>
        <p:spPr bwMode="auto">
          <a:xfrm>
            <a:off x="7797800" y="3975100"/>
            <a:ext cx="4394200" cy="353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parcel of air rises because it is of a lesser density than the air surrounding it</a:t>
            </a:r>
            <a:endParaRPr lang="en-US" smtClean="0">
              <a:latin typeface="Helvetica" panose="020B0604020202020204" pitchFamily="34" charset="0"/>
              <a:sym typeface="Helvetica" panose="020B0604020202020204" pitchFamily="34" charset="0"/>
            </a:endParaRPr>
          </a:p>
        </p:txBody>
      </p:sp>
      <p:pic>
        <p:nvPicPr>
          <p:cNvPr id="604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75" y="3530600"/>
            <a:ext cx="18669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467" name="Oval 3"/>
          <p:cNvSpPr>
            <a:spLocks/>
          </p:cNvSpPr>
          <p:nvPr/>
        </p:nvSpPr>
        <p:spPr bwMode="auto">
          <a:xfrm>
            <a:off x="4743450" y="7607300"/>
            <a:ext cx="1435100" cy="1435100"/>
          </a:xfrm>
          <a:prstGeom prst="ellipse">
            <a:avLst/>
          </a:prstGeom>
          <a:noFill/>
          <a:ln w="50800" cap="flat">
            <a:solidFill>
              <a:srgbClr val="FFFEFD"/>
            </a:solidFill>
            <a:prstDash val="solid"/>
            <a:miter lim="800000"/>
            <a:headEnd type="none" w="med" len="med"/>
            <a:tailEnd type="none" w="med" len="med"/>
          </a:ln>
          <a:effectLst>
            <a:outerShdw blurRad="177800" dist="126999" dir="5400000" algn="ctr" rotWithShape="0">
              <a:schemeClr val="bg2">
                <a:alpha val="64999"/>
              </a:schemeClr>
            </a:outerShdw>
          </a:effectLst>
          <a:extLst>
            <a:ext uri="{909E8E84-426E-40DD-AFC4-6F175D3DCCD1}">
              <a14:hiddenFill xmlns:a14="http://schemas.microsoft.com/office/drawing/2010/main">
                <a:solidFill>
                  <a:srgbClr val="FFFFFF"/>
                </a:solidFill>
              </a14:hiddenFill>
            </a:ext>
          </a:extLst>
        </p:spPr>
        <p:txBody>
          <a:bodyPr lIns="0" tIns="0" rIns="0" bIns="0" anchor="ctr"/>
          <a:lstStyle>
            <a:lvl1pPr>
              <a:spcBef>
                <a:spcPct val="0"/>
              </a:spcBef>
              <a:defRPr sz="1200">
                <a:solidFill>
                  <a:schemeClr val="tx1"/>
                </a:solidFill>
                <a:latin typeface="Helvetica Neue" charset="0"/>
              </a:defRPr>
            </a:lvl1pPr>
            <a:lvl2pPr>
              <a:spcBef>
                <a:spcPct val="0"/>
              </a:spcBef>
              <a:defRPr sz="1200">
                <a:solidFill>
                  <a:schemeClr val="tx1"/>
                </a:solidFill>
                <a:latin typeface="Helvetica Neue" charset="0"/>
              </a:defRPr>
            </a:lvl2pPr>
            <a:lvl3pPr>
              <a:spcBef>
                <a:spcPct val="0"/>
              </a:spcBef>
              <a:defRPr sz="1200">
                <a:solidFill>
                  <a:schemeClr val="tx1"/>
                </a:solidFill>
                <a:latin typeface="Helvetica Neue" charset="0"/>
              </a:defRPr>
            </a:lvl3pPr>
            <a:lvl4pPr>
              <a:spcBef>
                <a:spcPct val="0"/>
              </a:spcBef>
              <a:defRPr sz="1200">
                <a:solidFill>
                  <a:schemeClr val="tx1"/>
                </a:solidFill>
                <a:latin typeface="Helvetica Neue" charset="0"/>
              </a:defRPr>
            </a:lvl4pPr>
            <a:lvl5pPr>
              <a:spcBef>
                <a:spcPct val="0"/>
              </a:spcBef>
              <a:defRPr sz="1200">
                <a:solidFill>
                  <a:schemeClr val="tx1"/>
                </a:solidFill>
                <a:latin typeface="Helvetica Neue" charset="0"/>
              </a:defRPr>
            </a:lvl5pPr>
            <a:lvl6pPr fontAlgn="base">
              <a:spcBef>
                <a:spcPct val="0"/>
              </a:spcBef>
              <a:spcAft>
                <a:spcPct val="0"/>
              </a:spcAft>
              <a:defRPr sz="1200">
                <a:solidFill>
                  <a:schemeClr val="tx1"/>
                </a:solidFill>
                <a:latin typeface="Helvetica Neue" charset="0"/>
              </a:defRPr>
            </a:lvl6pPr>
            <a:lvl7pPr fontAlgn="base">
              <a:spcBef>
                <a:spcPct val="0"/>
              </a:spcBef>
              <a:spcAft>
                <a:spcPct val="0"/>
              </a:spcAft>
              <a:defRPr sz="1200">
                <a:solidFill>
                  <a:schemeClr val="tx1"/>
                </a:solidFill>
                <a:latin typeface="Helvetica Neue" charset="0"/>
              </a:defRPr>
            </a:lvl7pPr>
            <a:lvl8pPr fontAlgn="base">
              <a:spcBef>
                <a:spcPct val="0"/>
              </a:spcBef>
              <a:spcAft>
                <a:spcPct val="0"/>
              </a:spcAft>
              <a:defRPr sz="1200">
                <a:solidFill>
                  <a:schemeClr val="tx1"/>
                </a:solidFill>
                <a:latin typeface="Helvetica Neue" charset="0"/>
              </a:defRPr>
            </a:lvl8pPr>
            <a:lvl9pPr fontAlgn="base">
              <a:spcBef>
                <a:spcPct val="0"/>
              </a:spcBef>
              <a:spcAft>
                <a:spcPct val="0"/>
              </a:spcAft>
              <a:defRPr sz="1200">
                <a:solidFill>
                  <a:schemeClr val="tx1"/>
                </a:solidFill>
                <a:latin typeface="Helvetica Neue" charset="0"/>
              </a:defRPr>
            </a:lvl9pPr>
          </a:lstStyle>
          <a:p>
            <a:pPr algn="ctr" eaLnBrk="1" hangingPunct="1">
              <a:defRPr/>
            </a:pPr>
            <a:r>
              <a:rPr lang="en-US" sz="1800" smtClean="0">
                <a:latin typeface="Helvetica Neue Light" charset="0"/>
                <a:ea typeface="Helvetica Neue Light" charset="0"/>
                <a:cs typeface="Helvetica Neue Light" charset="0"/>
                <a:sym typeface="Helvetica Neue Light" charset="0"/>
              </a:rPr>
              <a:t>less dense</a:t>
            </a:r>
          </a:p>
        </p:txBody>
      </p:sp>
      <p:sp>
        <p:nvSpPr>
          <p:cNvPr id="60421" name="AutoShape 4"/>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0422" name="AutoShape 5"/>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042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density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2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 grpId="0" autoUpdateAnimBg="0"/>
    </p:bldLst>
  </p:timing>
</p:sld>
</file>

<file path=ppt/slides/slide26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00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00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2083" name="Picture 3"/>
          <p:cNvPicPr>
            <a:picLocks noChangeArrowheads="1"/>
          </p:cNvPicPr>
          <p:nvPr/>
        </p:nvPicPr>
        <p:blipFill>
          <a:blip r:embed="rId2"/>
          <a:srcRect/>
          <a:stretch>
            <a:fillRect/>
          </a:stretch>
        </p:blipFill>
        <p:spPr bwMode="auto">
          <a:xfrm>
            <a:off x="1814513" y="3562350"/>
            <a:ext cx="9359900" cy="4533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003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warmfront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10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10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3107" name="Picture 3"/>
          <p:cNvPicPr>
            <a:picLocks noChangeArrowheads="1"/>
          </p:cNvPicPr>
          <p:nvPr/>
        </p:nvPicPr>
        <p:blipFill>
          <a:blip r:embed="rId2"/>
          <a:srcRect/>
          <a:stretch>
            <a:fillRect/>
          </a:stretch>
        </p:blipFill>
        <p:spPr bwMode="auto">
          <a:xfrm>
            <a:off x="1382713" y="3657600"/>
            <a:ext cx="10223500" cy="3924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106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coldfront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20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20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4131" name="Picture 3"/>
          <p:cNvPicPr>
            <a:picLocks noChangeArrowheads="1"/>
          </p:cNvPicPr>
          <p:nvPr/>
        </p:nvPicPr>
        <p:blipFill>
          <a:blip r:embed="rId2"/>
          <a:srcRect/>
          <a:stretch>
            <a:fillRect/>
          </a:stretch>
        </p:blipFill>
        <p:spPr bwMode="auto">
          <a:xfrm>
            <a:off x="2679700" y="3244850"/>
            <a:ext cx="7632700" cy="4914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208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convective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31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31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5155" name="Picture 3"/>
          <p:cNvPicPr>
            <a:picLocks noChangeArrowheads="1"/>
          </p:cNvPicPr>
          <p:nvPr/>
        </p:nvPicPr>
        <p:blipFill>
          <a:blip r:embed="rId2"/>
          <a:srcRect/>
          <a:stretch>
            <a:fillRect/>
          </a:stretch>
        </p:blipFill>
        <p:spPr bwMode="auto">
          <a:xfrm>
            <a:off x="2063750" y="3422650"/>
            <a:ext cx="8877300" cy="4559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31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orographic</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41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41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6179" name="Picture 3"/>
          <p:cNvPicPr>
            <a:picLocks noChangeArrowheads="1"/>
          </p:cNvPicPr>
          <p:nvPr/>
        </p:nvPicPr>
        <p:blipFill>
          <a:blip r:embed="rId2"/>
          <a:srcRect/>
          <a:stretch>
            <a:fillRect/>
          </a:stretch>
        </p:blipFill>
        <p:spPr bwMode="auto">
          <a:xfrm>
            <a:off x="2544763" y="3276600"/>
            <a:ext cx="7683500" cy="4953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41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thunderstorm</a:t>
            </a:r>
            <a:r>
              <a:rPr lang="en-US" sz="4800" b="1" smtClean="0">
                <a:latin typeface="Helvetica Neue Medium" charset="0"/>
                <a:ea typeface="Helvetica Neue Medium" charset="0"/>
                <a:cs typeface="Helvetica Neue Medium" charset="0"/>
                <a:sym typeface="Helvetica Neue Medium" charset="0"/>
              </a:rPr>
              <a:t>hazards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51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51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515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8194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515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airmass</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8225"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a:t>
            </a:r>
            <a:r>
              <a:rPr lang="en-US" b="1" smtClean="0">
                <a:latin typeface="Helvetica" panose="020B0604020202020204" pitchFamily="34" charset="0"/>
                <a:cs typeface="Helvetica" panose="020B0604020202020204" pitchFamily="34" charset="0"/>
                <a:sym typeface="Helvetica" panose="020B0604020202020204" pitchFamily="34" charset="0"/>
              </a:rPr>
              <a:t>air mass</a:t>
            </a:r>
            <a:r>
              <a:rPr lang="en-US" smtClean="0">
                <a:latin typeface="Helvetica" panose="020B0604020202020204" pitchFamily="34" charset="0"/>
                <a:cs typeface="Helvetica" panose="020B0604020202020204" pitchFamily="34" charset="0"/>
                <a:sym typeface="Helvetica" panose="020B0604020202020204" pitchFamily="34" charset="0"/>
              </a:rPr>
              <a:t> is a large body of air, 1000 or more miles across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across the horizontal, an air mass has acquired fairly uniform properties of temperature and moisture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topped by the tropopause</a:t>
            </a:r>
            <a:endParaRPr lang="en-US" smtClean="0">
              <a:latin typeface="Helvetica" panose="020B0604020202020204" pitchFamily="34" charset="0"/>
              <a:sym typeface="Helvetica" panose="020B0604020202020204" pitchFamily="34" charset="0"/>
            </a:endParaRPr>
          </a:p>
        </p:txBody>
      </p:sp>
      <p:sp>
        <p:nvSpPr>
          <p:cNvPr id="3061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61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618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618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airmass</a:t>
            </a:r>
            <a:r>
              <a:rPr lang="en-US" sz="4800" b="1" smtClean="0">
                <a:latin typeface="Helvetica Neue Medium" charset="0"/>
                <a:ea typeface="Helvetica Neue Medium" charset="0"/>
                <a:cs typeface="Helvetica Neue Medium" charset="0"/>
                <a:sym typeface="Helvetica Neue Medium" charset="0"/>
              </a:rPr>
              <a:t>defined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0822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082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082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5" grpId="0" build="p" bldLvl="5" autoUpdateAnimBg="0"/>
    </p:bldLst>
  </p:timing>
</p:sld>
</file>

<file path=ppt/slides/slide26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9249"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airmass characterizes the type of weather seen within it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they are classified based on their two defining properties</a:t>
            </a:r>
            <a:endParaRPr lang="en-US" smtClean="0">
              <a:latin typeface="Helvetica" panose="020B0604020202020204" pitchFamily="34" charset="0"/>
              <a:sym typeface="Helvetica" panose="020B0604020202020204" pitchFamily="34" charset="0"/>
            </a:endParaRPr>
          </a:p>
        </p:txBody>
      </p:sp>
      <p:sp>
        <p:nvSpPr>
          <p:cNvPr id="3072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72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072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airmass</a:t>
            </a:r>
            <a:r>
              <a:rPr lang="en-US" sz="4800" b="1" smtClean="0">
                <a:latin typeface="Helvetica Neue Medium" charset="0"/>
                <a:ea typeface="Helvetica Neue Medium" charset="0"/>
                <a:cs typeface="Helvetica Neue Medium" charset="0"/>
                <a:sym typeface="Helvetica Neue Medium" charset="0"/>
              </a:rPr>
              <a:t>characteristics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0924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092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49" grpId="0" build="p" bldLvl="5" autoUpdateAnimBg="0"/>
    </p:bldLst>
  </p:timing>
</p:sld>
</file>

<file path=ppt/slides/slide26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0273"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are three relatively dry air masses: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continental arctic - </a:t>
            </a:r>
            <a:r>
              <a:rPr lang="en-US" b="1" smtClean="0">
                <a:latin typeface="Helvetica" panose="020B0604020202020204" pitchFamily="34" charset="0"/>
                <a:cs typeface="Helvetica" panose="020B0604020202020204" pitchFamily="34" charset="0"/>
                <a:sym typeface="Helvetica" panose="020B0604020202020204" pitchFamily="34" charset="0"/>
              </a:rPr>
              <a:t>cA</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continental polar - </a:t>
            </a:r>
            <a:r>
              <a:rPr lang="en-US" b="1" smtClean="0">
                <a:latin typeface="Helvetica" panose="020B0604020202020204" pitchFamily="34" charset="0"/>
                <a:cs typeface="Helvetica" panose="020B0604020202020204" pitchFamily="34" charset="0"/>
                <a:sym typeface="Helvetica" panose="020B0604020202020204" pitchFamily="34" charset="0"/>
              </a:rPr>
              <a:t>cP</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continental tropic - </a:t>
            </a:r>
            <a:r>
              <a:rPr lang="en-US" b="1" smtClean="0">
                <a:latin typeface="Helvetica" panose="020B0604020202020204" pitchFamily="34" charset="0"/>
                <a:cs typeface="Helvetica" panose="020B0604020202020204" pitchFamily="34" charset="0"/>
                <a:sym typeface="Helvetica" panose="020B0604020202020204" pitchFamily="34" charset="0"/>
              </a:rPr>
              <a:t>cT</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3082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82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822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823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airmass</a:t>
            </a:r>
            <a:r>
              <a:rPr lang="en-US" sz="4800" b="1" smtClean="0">
                <a:latin typeface="Helvetica Neue Medium" charset="0"/>
                <a:ea typeface="Helvetica Neue Medium" charset="0"/>
                <a:cs typeface="Helvetica Neue Medium" charset="0"/>
                <a:sym typeface="Helvetica Neue Medium" charset="0"/>
              </a:rPr>
              <a:t>classification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027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1027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1027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31027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3" grpId="0" build="p" bldLvl="5" autoUpdateAnimBg="0"/>
    </p:bldLst>
  </p:timing>
</p:sld>
</file>

<file path=ppt/slides/slide26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1297"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are three relatively moist air masses: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maritime arctic - </a:t>
            </a:r>
            <a:r>
              <a:rPr lang="en-US" b="1" smtClean="0">
                <a:latin typeface="Helvetica" panose="020B0604020202020204" pitchFamily="34" charset="0"/>
                <a:cs typeface="Helvetica" panose="020B0604020202020204" pitchFamily="34" charset="0"/>
                <a:sym typeface="Helvetica" panose="020B0604020202020204" pitchFamily="34" charset="0"/>
              </a:rPr>
              <a:t>mA</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maritime polar - </a:t>
            </a:r>
            <a:r>
              <a:rPr lang="en-US" b="1" smtClean="0">
                <a:latin typeface="Helvetica" panose="020B0604020202020204" pitchFamily="34" charset="0"/>
                <a:cs typeface="Helvetica" panose="020B0604020202020204" pitchFamily="34" charset="0"/>
                <a:sym typeface="Helvetica" panose="020B0604020202020204" pitchFamily="34" charset="0"/>
              </a:rPr>
              <a:t>mP</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maritime tropic - </a:t>
            </a:r>
            <a:r>
              <a:rPr lang="en-US" b="1" smtClean="0">
                <a:latin typeface="Helvetica" panose="020B0604020202020204" pitchFamily="34" charset="0"/>
                <a:cs typeface="Helvetica" panose="020B0604020202020204" pitchFamily="34" charset="0"/>
                <a:sym typeface="Helvetica" panose="020B0604020202020204" pitchFamily="34" charset="0"/>
              </a:rPr>
              <a:t>mT</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3092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92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9253"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925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airmass</a:t>
            </a:r>
            <a:r>
              <a:rPr lang="en-US" sz="4800" b="1" smtClean="0">
                <a:latin typeface="Helvetica Neue Medium" charset="0"/>
                <a:ea typeface="Helvetica Neue Medium" charset="0"/>
                <a:cs typeface="Helvetica Neue Medium" charset="0"/>
                <a:sym typeface="Helvetica Neue Medium" charset="0"/>
              </a:rPr>
              <a:t>classification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129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112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1129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31129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7" grpId="0" build="p" bldLvl="5"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3489" name="Rectangle 1"/>
          <p:cNvSpPr>
            <a:spLocks noGrp="1" noChangeArrowheads="1"/>
          </p:cNvSpPr>
          <p:nvPr>
            <p:ph type="body" idx="1"/>
          </p:nvPr>
        </p:nvSpPr>
        <p:spPr bwMode="auto">
          <a:xfrm>
            <a:off x="2400300" y="2565400"/>
            <a:ext cx="8204200" cy="558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atmospheric</a:t>
            </a:r>
            <a:r>
              <a:rPr lang="en-US" i="1" smtClean="0">
                <a:latin typeface="Helvetica" panose="020B0604020202020204" pitchFamily="34" charset="0"/>
                <a:cs typeface="Helvetica" panose="020B0604020202020204" pitchFamily="34" charset="0"/>
                <a:sym typeface="Helvetica" panose="020B0604020202020204" pitchFamily="34" charset="0"/>
              </a:rPr>
              <a:t> </a:t>
            </a:r>
            <a:r>
              <a:rPr lang="en-US" smtClean="0">
                <a:latin typeface="Helvetica" panose="020B0604020202020204" pitchFamily="34" charset="0"/>
                <a:cs typeface="Helvetica" panose="020B0604020202020204" pitchFamily="34" charset="0"/>
                <a:sym typeface="Helvetica" panose="020B0604020202020204" pitchFamily="34" charset="0"/>
              </a:rPr>
              <a:t>pressure and density are directly correlated</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lower pressure equals lower density</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pressure and therefore density decreases with an increase in altitude</a:t>
            </a:r>
            <a:endParaRPr lang="en-US" smtClean="0">
              <a:latin typeface="Helvetica" panose="020B0604020202020204" pitchFamily="34" charset="0"/>
              <a:sym typeface="Helvetica" panose="020B0604020202020204" pitchFamily="34" charset="0"/>
            </a:endParaRPr>
          </a:p>
        </p:txBody>
      </p:sp>
      <p:sp>
        <p:nvSpPr>
          <p:cNvPr id="614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14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144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relationships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348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348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34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9" grpId="0" build="p" bldLvl="5" autoUpdateAnimBg="0"/>
    </p:bldLst>
  </p:timing>
</p:sld>
</file>

<file path=ppt/slides/slide27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2321"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continental arctic is the coldest driest air mass, has a very low tropopause and is very stable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maritime tropic is very warm and moist, has a high tropopause, and is very unstable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continental tropic has the highest tropopause, is very unstable and its source region is very small in North America</a:t>
            </a:r>
            <a:endParaRPr lang="en-US" smtClean="0">
              <a:latin typeface="Helvetica" panose="020B0604020202020204" pitchFamily="34" charset="0"/>
              <a:sym typeface="Helvetica" panose="020B0604020202020204" pitchFamily="34" charset="0"/>
            </a:endParaRPr>
          </a:p>
        </p:txBody>
      </p:sp>
      <p:sp>
        <p:nvSpPr>
          <p:cNvPr id="3102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02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0277"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027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airmass</a:t>
            </a:r>
            <a:r>
              <a:rPr lang="en-US" sz="4800" b="1" smtClean="0">
                <a:latin typeface="Helvetica Neue Medium" charset="0"/>
                <a:ea typeface="Helvetica Neue Medium" charset="0"/>
                <a:cs typeface="Helvetica Neue Medium" charset="0"/>
                <a:sym typeface="Helvetica Neue Medium" charset="0"/>
              </a:rPr>
              <a:t>classification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232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1232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123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1" grpId="0" build="p" bldLvl="5" autoUpdateAnimBg="0"/>
    </p:bldLst>
  </p:timing>
</p:sld>
</file>

<file path=ppt/slides/slide2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12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12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11300" name="Rectangle 3"/>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airmass</a:t>
            </a:r>
            <a:r>
              <a:rPr lang="en-US" sz="4800" b="1" smtClean="0">
                <a:latin typeface="Helvetica Neue Medium" charset="0"/>
                <a:ea typeface="Helvetica Neue Medium" charset="0"/>
                <a:cs typeface="Helvetica Neue Medium" charset="0"/>
                <a:sym typeface="Helvetica Neue Medium" charset="0"/>
              </a:rPr>
              <a:t>structure</a:t>
            </a:r>
            <a:endParaRPr lang="en-US" sz="4800" b="1" smtClean="0">
              <a:latin typeface="Helvetica Neue Medium" charset="0"/>
              <a:sym typeface="Helvetica Neue Medium" charset="0"/>
            </a:endParaRPr>
          </a:p>
        </p:txBody>
      </p:sp>
      <p:pic>
        <p:nvPicPr>
          <p:cNvPr id="313348" name="Picture 4"/>
          <p:cNvPicPr>
            <a:picLocks noChangeArrowheads="1"/>
          </p:cNvPicPr>
          <p:nvPr/>
        </p:nvPicPr>
        <p:blipFill>
          <a:blip r:embed="rId2"/>
          <a:srcRect/>
          <a:stretch>
            <a:fillRect/>
          </a:stretch>
        </p:blipFill>
        <p:spPr bwMode="auto">
          <a:xfrm>
            <a:off x="5734050" y="3521075"/>
            <a:ext cx="5549900" cy="4673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13349" name="Rectangle 5"/>
          <p:cNvSpPr>
            <a:spLocks/>
          </p:cNvSpPr>
          <p:nvPr/>
        </p:nvSpPr>
        <p:spPr bwMode="auto">
          <a:xfrm>
            <a:off x="685800" y="4305300"/>
            <a:ext cx="49276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3"/>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warmer the air mass, the higher and colder its tropopause</a:t>
            </a: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133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9" grpId="0" build="p" autoUpdateAnimBg="0"/>
    </p:bldLst>
  </p:timing>
</p:sld>
</file>

<file path=ppt/slides/slide27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4369"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if an air mass remains over a particular region for an extended period of time it will acquire the properties of that region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these regions are termed </a:t>
            </a:r>
            <a:r>
              <a:rPr lang="en-US" b="1" smtClean="0">
                <a:latin typeface="Helvetica" panose="020B0604020202020204" pitchFamily="34" charset="0"/>
                <a:cs typeface="Helvetica" panose="020B0604020202020204" pitchFamily="34" charset="0"/>
                <a:sym typeface="Helvetica" panose="020B0604020202020204" pitchFamily="34" charset="0"/>
              </a:rPr>
              <a:t>source regions</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3123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23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2325"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232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airmass</a:t>
            </a:r>
            <a:r>
              <a:rPr lang="en-US" sz="4800" b="1" smtClean="0">
                <a:latin typeface="Helvetica Neue Medium" charset="0"/>
                <a:ea typeface="Helvetica Neue Medium" charset="0"/>
                <a:cs typeface="Helvetica Neue Medium" charset="0"/>
                <a:sym typeface="Helvetica Neue Medium" charset="0"/>
              </a:rPr>
              <a:t>sourceregions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436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143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69" grpId="0" build="p" bldLvl="5" autoUpdateAnimBg="0"/>
    </p:bldLst>
  </p:timing>
</p:sld>
</file>

<file path=ppt/slides/slide27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5393"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if an air mass moves out of its source region, it may modify to become a new air mass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degree of modification depends on the speed at which the mass is moving, and the moisture content and temperature difference between the mass and the new source region</a:t>
            </a:r>
            <a:endParaRPr lang="en-US" smtClean="0">
              <a:latin typeface="Helvetica" panose="020B0604020202020204" pitchFamily="34" charset="0"/>
              <a:sym typeface="Helvetica" panose="020B0604020202020204" pitchFamily="34" charset="0"/>
            </a:endParaRPr>
          </a:p>
        </p:txBody>
      </p:sp>
      <p:sp>
        <p:nvSpPr>
          <p:cNvPr id="3133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33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334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335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airmass</a:t>
            </a:r>
            <a:r>
              <a:rPr lang="en-US" sz="4800" b="1" smtClean="0">
                <a:latin typeface="Helvetica Neue Medium" charset="0"/>
                <a:ea typeface="Helvetica Neue Medium" charset="0"/>
                <a:cs typeface="Helvetica Neue Medium" charset="0"/>
                <a:sym typeface="Helvetica Neue Medium" charset="0"/>
              </a:rPr>
              <a:t>modification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539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153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3" grpId="0" build="p" bldLvl="5" autoUpdateAnimBg="0"/>
    </p:bldLst>
  </p:timing>
</p:sld>
</file>

<file path=ppt/slides/slide27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6417" name="Rectangle 1"/>
          <p:cNvSpPr>
            <a:spLocks noGrp="1" noChangeArrowheads="1"/>
          </p:cNvSpPr>
          <p:nvPr>
            <p:ph type="body" idx="1"/>
          </p:nvPr>
        </p:nvSpPr>
        <p:spPr bwMode="auto">
          <a:xfrm>
            <a:off x="1143000" y="2209800"/>
            <a:ext cx="9779000" cy="186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air mass warmed from below will develop convection and instability in its lower levels, which may be carried aloft</a:t>
            </a:r>
            <a:endParaRPr lang="en-US" smtClean="0">
              <a:latin typeface="Helvetica" panose="020B0604020202020204" pitchFamily="34" charset="0"/>
              <a:sym typeface="Helvetica" panose="020B0604020202020204" pitchFamily="34" charset="0"/>
            </a:endParaRPr>
          </a:p>
        </p:txBody>
      </p:sp>
      <p:sp>
        <p:nvSpPr>
          <p:cNvPr id="3143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43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6420" name="Picture 4"/>
          <p:cNvPicPr>
            <a:picLocks noChangeArrowheads="1"/>
          </p:cNvPicPr>
          <p:nvPr/>
        </p:nvPicPr>
        <p:blipFill>
          <a:blip r:embed="rId3"/>
          <a:srcRect/>
          <a:stretch>
            <a:fillRect/>
          </a:stretch>
        </p:blipFill>
        <p:spPr bwMode="auto">
          <a:xfrm>
            <a:off x="3730625" y="4381500"/>
            <a:ext cx="5524500" cy="4013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1437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airmass</a:t>
            </a:r>
            <a:r>
              <a:rPr lang="en-US" sz="4800" b="1" smtClean="0">
                <a:latin typeface="Helvetica Neue Medium" charset="0"/>
                <a:ea typeface="Helvetica Neue Medium" charset="0"/>
                <a:cs typeface="Helvetica Neue Medium" charset="0"/>
                <a:sym typeface="Helvetica Neue Medium" charset="0"/>
              </a:rPr>
              <a:t>warmingfrombelow</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64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7" grpId="0" build="p" bldLvl="5" autoUpdateAnimBg="0"/>
    </p:bldLst>
  </p:timing>
</p:sld>
</file>

<file path=ppt/slides/slide27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7441" name="Rectangle 1"/>
          <p:cNvSpPr>
            <a:spLocks noGrp="1" noChangeArrowheads="1"/>
          </p:cNvSpPr>
          <p:nvPr>
            <p:ph type="body" idx="1"/>
          </p:nvPr>
        </p:nvSpPr>
        <p:spPr bwMode="auto">
          <a:xfrm>
            <a:off x="1358900" y="2146300"/>
            <a:ext cx="9779000" cy="2552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airmass cooled from below will develop stability in its lower levels, and modification is confined to the first few thousand feet</a:t>
            </a:r>
            <a:endParaRPr lang="en-US" smtClean="0">
              <a:latin typeface="Helvetica" panose="020B0604020202020204" pitchFamily="34" charset="0"/>
              <a:sym typeface="Helvetica" panose="020B0604020202020204" pitchFamily="34" charset="0"/>
            </a:endParaRPr>
          </a:p>
        </p:txBody>
      </p:sp>
      <p:sp>
        <p:nvSpPr>
          <p:cNvPr id="3153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53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7444" name="Picture 4"/>
          <p:cNvPicPr>
            <a:picLocks noChangeArrowheads="1"/>
          </p:cNvPicPr>
          <p:nvPr/>
        </p:nvPicPr>
        <p:blipFill>
          <a:blip r:embed="rId3"/>
          <a:srcRect/>
          <a:stretch>
            <a:fillRect/>
          </a:stretch>
        </p:blipFill>
        <p:spPr bwMode="auto">
          <a:xfrm>
            <a:off x="1676400" y="5073650"/>
            <a:ext cx="9639300" cy="2641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1539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airmass</a:t>
            </a:r>
            <a:r>
              <a:rPr lang="en-US" sz="4800" b="1" smtClean="0">
                <a:latin typeface="Helvetica Neue Medium" charset="0"/>
                <a:ea typeface="Helvetica Neue Medium" charset="0"/>
                <a:cs typeface="Helvetica Neue Medium" charset="0"/>
                <a:sym typeface="Helvetica Neue Medium" charset="0"/>
              </a:rPr>
              <a:t>coolingfrombelow</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74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1" grpId="0" build="p" bldLvl="5" autoUpdateAnimBg="0"/>
    </p:bldLst>
  </p:timing>
</p:sld>
</file>

<file path=ppt/slides/slide27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64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64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8467" name="Picture 3"/>
          <p:cNvPicPr>
            <a:picLocks noChangeArrowheads="1"/>
          </p:cNvPicPr>
          <p:nvPr/>
        </p:nvPicPr>
        <p:blipFill>
          <a:blip r:embed="rId2"/>
          <a:srcRect/>
          <a:stretch>
            <a:fillRect/>
          </a:stretch>
        </p:blipFill>
        <p:spPr bwMode="auto">
          <a:xfrm>
            <a:off x="2076450" y="3219450"/>
            <a:ext cx="8877300" cy="4648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1642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airmass</a:t>
            </a:r>
            <a:r>
              <a:rPr lang="en-US" sz="4800" b="1" smtClean="0">
                <a:latin typeface="Helvetica Neue Medium" charset="0"/>
                <a:ea typeface="Helvetica Neue Medium" charset="0"/>
                <a:cs typeface="Helvetica Neue Medium" charset="0"/>
                <a:sym typeface="Helvetica Neue Medium" charset="0"/>
              </a:rPr>
              <a:t>sourceregions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74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74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7444"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7445"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fronts</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0513"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cold, dense air does not readily mix with warm, less dense air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along the border of two air masses, there is a relatively short transition zone of temperature change within 50-100 miles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is a </a:t>
            </a:r>
            <a:r>
              <a:rPr lang="en-US" b="1" smtClean="0">
                <a:latin typeface="Helvetica" panose="020B0604020202020204" pitchFamily="34" charset="0"/>
                <a:cs typeface="Helvetica" panose="020B0604020202020204" pitchFamily="34" charset="0"/>
                <a:sym typeface="Helvetica" panose="020B0604020202020204" pitchFamily="34" charset="0"/>
              </a:rPr>
              <a:t>front</a:t>
            </a:r>
            <a:r>
              <a:rPr lang="en-US" smtClean="0">
                <a:latin typeface="Helvetica" panose="020B0604020202020204" pitchFamily="34" charset="0"/>
                <a:cs typeface="Helvetica" panose="020B0604020202020204" pitchFamily="34" charset="0"/>
                <a:sym typeface="Helvetica" panose="020B0604020202020204" pitchFamily="34" charset="0"/>
              </a:rPr>
              <a:t>, or </a:t>
            </a:r>
            <a:r>
              <a:rPr lang="en-US" b="1" smtClean="0">
                <a:latin typeface="Helvetica" panose="020B0604020202020204" pitchFamily="34" charset="0"/>
                <a:cs typeface="Helvetica" panose="020B0604020202020204" pitchFamily="34" charset="0"/>
                <a:sym typeface="Helvetica" panose="020B0604020202020204" pitchFamily="34" charset="0"/>
              </a:rPr>
              <a:t>frontal system</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3184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84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846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847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defined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051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05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205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3" grpId="0" build="p" bldLvl="5" autoUpdateAnimBg="0"/>
    </p:bldLst>
  </p:timing>
</p:sld>
</file>

<file path=ppt/slides/slide27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1537"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fronts are named based on the colder air mass involved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means it is the relative movement of cold air with relation to the warm air that describes a front</a:t>
            </a:r>
            <a:endParaRPr lang="en-US" smtClean="0">
              <a:latin typeface="Helvetica" panose="020B0604020202020204" pitchFamily="34" charset="0"/>
              <a:sym typeface="Helvetica" panose="020B0604020202020204" pitchFamily="34" charset="0"/>
            </a:endParaRPr>
          </a:p>
        </p:txBody>
      </p:sp>
      <p:sp>
        <p:nvSpPr>
          <p:cNvPr id="31949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949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9493"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94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nomenclature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153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15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7" grpId="0" build="p" bldLvl="5"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24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24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2468" name="Rectangle 3"/>
          <p:cNvSpPr>
            <a:spLocks noGrp="1" noChangeArrowheads="1"/>
          </p:cNvSpPr>
          <p:nvPr>
            <p:ph type="title"/>
          </p:nvPr>
        </p:nvSpPr>
        <p:spPr bwMode="auto">
          <a:xfrm>
            <a:off x="482600" y="254000"/>
            <a:ext cx="10388600" cy="2717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lnSpc>
                <a:spcPct val="50000"/>
              </a:lnSpc>
            </a:pPr>
            <a:r>
              <a:rPr lang="en-US" sz="4800" smtClean="0"/>
              <a:t>  </a:t>
            </a:r>
            <a:br>
              <a:rPr lang="en-US" sz="4800" smtClean="0"/>
            </a:br>
            <a:r>
              <a:rPr lang="en-US" sz="4800" smtClean="0"/>
              <a:t/>
            </a:r>
            <a:br>
              <a:rPr lang="en-US" sz="4800" smtClean="0"/>
            </a:br>
            <a:r>
              <a:rPr lang="en-US" sz="9600" smtClean="0">
                <a:latin typeface="Helvetica Neue Medium" charset="0"/>
                <a:ea typeface="Helvetica Neue Medium" charset="0"/>
                <a:cs typeface="Helvetica Neue Medium" charset="0"/>
                <a:sym typeface="Helvetica Neue Medium" charset="0"/>
              </a:rPr>
              <a:t>altimetry</a:t>
            </a:r>
            <a:endParaRPr lang="en-US" sz="9600" smtClean="0">
              <a:latin typeface="Helvetica Neue Medium" charset="0"/>
              <a:sym typeface="Helvetica Neue Medium" charset="0"/>
            </a:endParaRPr>
          </a:p>
        </p:txBody>
      </p:sp>
      <p:pic>
        <p:nvPicPr>
          <p:cNvPr id="64516" name="Picture 4"/>
          <p:cNvPicPr>
            <a:picLocks noChangeArrowheads="1"/>
          </p:cNvPicPr>
          <p:nvPr/>
        </p:nvPicPr>
        <p:blipFill>
          <a:blip r:embed="rId2"/>
          <a:srcRect/>
          <a:stretch>
            <a:fillRect/>
          </a:stretch>
        </p:blipFill>
        <p:spPr bwMode="auto">
          <a:xfrm>
            <a:off x="4559300" y="3522663"/>
            <a:ext cx="3873500" cy="40005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05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05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2563" name="Picture 3"/>
          <p:cNvPicPr>
            <a:picLocks noChangeArrowheads="1"/>
          </p:cNvPicPr>
          <p:nvPr/>
        </p:nvPicPr>
        <p:blipFill>
          <a:blip r:embed="rId2"/>
          <a:srcRect/>
          <a:stretch>
            <a:fillRect/>
          </a:stretch>
        </p:blipFill>
        <p:spPr bwMode="auto">
          <a:xfrm>
            <a:off x="2854325" y="3409950"/>
            <a:ext cx="7277100" cy="4660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051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frontalsystems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3585" name="Rectangle 1"/>
          <p:cNvSpPr>
            <a:spLocks noGrp="1" noChangeArrowheads="1"/>
          </p:cNvSpPr>
          <p:nvPr>
            <p:ph type="body" idx="1"/>
          </p:nvPr>
        </p:nvSpPr>
        <p:spPr bwMode="auto">
          <a:xfrm>
            <a:off x="1193800" y="16891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advancing edge of a cold air mass is termed a </a:t>
            </a:r>
            <a:r>
              <a:rPr lang="en-US" b="1" smtClean="0">
                <a:latin typeface="Helvetica" panose="020B0604020202020204" pitchFamily="34" charset="0"/>
                <a:cs typeface="Helvetica" panose="020B0604020202020204" pitchFamily="34" charset="0"/>
                <a:sym typeface="Helvetica" panose="020B0604020202020204" pitchFamily="34" charset="0"/>
              </a:rPr>
              <a:t>cold front </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cold air advances towards, and eventually will catch up with, the warm air</a:t>
            </a:r>
            <a:endParaRPr lang="en-US" smtClean="0">
              <a:latin typeface="Helvetica" panose="020B0604020202020204" pitchFamily="34" charset="0"/>
              <a:sym typeface="Helvetica" panose="020B0604020202020204" pitchFamily="34" charset="0"/>
            </a:endParaRPr>
          </a:p>
        </p:txBody>
      </p:sp>
      <p:sp>
        <p:nvSpPr>
          <p:cNvPr id="3215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15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154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3589" name="Picture 5"/>
          <p:cNvPicPr>
            <a:picLocks noChangeAspect="1" noChangeArrowheads="1"/>
          </p:cNvPicPr>
          <p:nvPr/>
        </p:nvPicPr>
        <p:blipFill>
          <a:blip r:embed="rId4"/>
          <a:srcRect/>
          <a:stretch>
            <a:fillRect/>
          </a:stretch>
        </p:blipFill>
        <p:spPr bwMode="auto">
          <a:xfrm>
            <a:off x="2203450" y="7248525"/>
            <a:ext cx="7747000" cy="1055688"/>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154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cold</a:t>
            </a:r>
            <a:endParaRPr lang="en-US" sz="4800" b="1" smtClean="0">
              <a:latin typeface="Helvetica Neue Medium" charset="0"/>
              <a:sym typeface="Helvetica Neue Medium" charset="0"/>
            </a:endParaRPr>
          </a:p>
        </p:txBody>
      </p:sp>
      <p:pic>
        <p:nvPicPr>
          <p:cNvPr id="321544"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26200" y="4800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358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358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nodeType="clickEffect">
                                  <p:stCondLst>
                                    <p:cond delay="0"/>
                                  </p:stCondLst>
                                  <p:childTnLst>
                                    <p:set>
                                      <p:cBhvr>
                                        <p:cTn id="14" dur="1" fill="hold">
                                          <p:stCondLst>
                                            <p:cond delay="499"/>
                                          </p:stCondLst>
                                        </p:cTn>
                                        <p:tgtEl>
                                          <p:spTgt spid="323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5" grpId="0" build="p" bldLvl="5" autoUpdateAnimBg="0"/>
    </p:bldLst>
  </p:timing>
</p:sld>
</file>

<file path=ppt/slides/slide28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4609" name="Rectangle 1"/>
          <p:cNvSpPr>
            <a:spLocks noGrp="1" noChangeArrowheads="1"/>
          </p:cNvSpPr>
          <p:nvPr>
            <p:ph type="body" idx="1"/>
          </p:nvPr>
        </p:nvSpPr>
        <p:spPr bwMode="auto">
          <a:xfrm>
            <a:off x="1193800" y="16637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retreating edge of a cold air mass is termed a </a:t>
            </a:r>
            <a:r>
              <a:rPr lang="en-US" b="1" smtClean="0">
                <a:latin typeface="Helvetica" panose="020B0604020202020204" pitchFamily="34" charset="0"/>
                <a:cs typeface="Helvetica" panose="020B0604020202020204" pitchFamily="34" charset="0"/>
                <a:sym typeface="Helvetica" panose="020B0604020202020204" pitchFamily="34" charset="0"/>
              </a:rPr>
              <a:t>warm front</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warm front is eventually caught up to by the cold front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or, </a:t>
            </a:r>
            <a:r>
              <a:rPr lang="en-US" i="1" smtClean="0">
                <a:latin typeface="Helvetica" panose="020B0604020202020204" pitchFamily="34" charset="0"/>
                <a:cs typeface="Helvetica" panose="020B0604020202020204" pitchFamily="34" charset="0"/>
                <a:sym typeface="Helvetica" panose="020B0604020202020204" pitchFamily="34" charset="0"/>
              </a:rPr>
              <a:t>the cold front eventually will catch up with itself </a:t>
            </a:r>
            <a:endParaRPr lang="en-US" i="1" smtClean="0">
              <a:latin typeface="Helvetica" panose="020B0604020202020204" pitchFamily="34" charset="0"/>
              <a:sym typeface="Helvetica" panose="020B0604020202020204" pitchFamily="34" charset="0"/>
            </a:endParaRPr>
          </a:p>
        </p:txBody>
      </p:sp>
      <p:sp>
        <p:nvSpPr>
          <p:cNvPr id="3225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25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2565"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4613" name="Picture 5"/>
          <p:cNvPicPr>
            <a:picLocks noChangeAspect="1" noChangeArrowheads="1"/>
          </p:cNvPicPr>
          <p:nvPr/>
        </p:nvPicPr>
        <p:blipFill>
          <a:blip r:embed="rId4"/>
          <a:srcRect/>
          <a:stretch>
            <a:fillRect/>
          </a:stretch>
        </p:blipFill>
        <p:spPr bwMode="auto">
          <a:xfrm>
            <a:off x="2708275" y="7004050"/>
            <a:ext cx="7594600" cy="103505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2567"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warm</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460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460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2460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nodeType="clickEffect">
                                  <p:stCondLst>
                                    <p:cond delay="0"/>
                                  </p:stCondLst>
                                  <p:childTnLst>
                                    <p:set>
                                      <p:cBhvr>
                                        <p:cTn id="18" dur="1" fill="hold">
                                          <p:stCondLst>
                                            <p:cond delay="499"/>
                                          </p:stCondLst>
                                        </p:cTn>
                                        <p:tgtEl>
                                          <p:spTgt spid="324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09" grpId="0" build="p" bldLvl="5" autoUpdateAnimBg="0"/>
    </p:bldLst>
  </p:timing>
</p:sld>
</file>

<file path=ppt/slides/slide28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5633" name="Rectangle 1"/>
          <p:cNvSpPr>
            <a:spLocks noGrp="1" noChangeArrowheads="1"/>
          </p:cNvSpPr>
          <p:nvPr>
            <p:ph type="body" idx="1"/>
          </p:nvPr>
        </p:nvSpPr>
        <p:spPr bwMode="auto">
          <a:xfrm>
            <a:off x="1193800" y="2527300"/>
            <a:ext cx="9779000" cy="3848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a:t>
            </a:r>
            <a:r>
              <a:rPr lang="en-US" b="1" smtClean="0">
                <a:latin typeface="Helvetica" panose="020B0604020202020204" pitchFamily="34" charset="0"/>
                <a:cs typeface="Helvetica" panose="020B0604020202020204" pitchFamily="34" charset="0"/>
                <a:sym typeface="Helvetica" panose="020B0604020202020204" pitchFamily="34" charset="0"/>
              </a:rPr>
              <a:t>quasi-stationary front</a:t>
            </a:r>
            <a:r>
              <a:rPr lang="en-US" smtClean="0">
                <a:latin typeface="Helvetica" panose="020B0604020202020204" pitchFamily="34" charset="0"/>
                <a:cs typeface="Helvetica" panose="020B0604020202020204" pitchFamily="34" charset="0"/>
                <a:sym typeface="Helvetica" panose="020B0604020202020204" pitchFamily="34" charset="0"/>
              </a:rPr>
              <a:t> shows little relative movement of the cold air</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with reference to the ground, it is moving at less than 5 kts</a:t>
            </a:r>
            <a:endParaRPr lang="en-US" smtClean="0">
              <a:latin typeface="Helvetica" panose="020B0604020202020204" pitchFamily="34" charset="0"/>
              <a:sym typeface="Helvetica" panose="020B0604020202020204" pitchFamily="34" charset="0"/>
            </a:endParaRPr>
          </a:p>
        </p:txBody>
      </p:sp>
      <p:sp>
        <p:nvSpPr>
          <p:cNvPr id="3235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35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358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5637" name="Picture 5"/>
          <p:cNvPicPr>
            <a:picLocks noChangeAspect="1" noChangeArrowheads="1"/>
          </p:cNvPicPr>
          <p:nvPr/>
        </p:nvPicPr>
        <p:blipFill>
          <a:blip r:embed="rId4"/>
          <a:srcRect/>
          <a:stretch>
            <a:fillRect/>
          </a:stretch>
        </p:blipFill>
        <p:spPr bwMode="auto">
          <a:xfrm>
            <a:off x="3835400" y="6699250"/>
            <a:ext cx="4481513" cy="977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3591"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quasistationary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563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563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nodeType="clickEffect">
                                  <p:stCondLst>
                                    <p:cond delay="0"/>
                                  </p:stCondLst>
                                  <p:childTnLst>
                                    <p:set>
                                      <p:cBhvr>
                                        <p:cTn id="14" dur="1" fill="hold">
                                          <p:stCondLst>
                                            <p:cond delay="499"/>
                                          </p:stCondLst>
                                        </p:cTn>
                                        <p:tgtEl>
                                          <p:spTgt spid="325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3" grpId="0" build="p" bldLvl="5" autoUpdateAnimBg="0"/>
    </p:bldLst>
  </p:timing>
</p:sld>
</file>

<file path=ppt/slides/slide28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6657"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cold and warm fronts may also be referred to as </a:t>
            </a:r>
            <a:r>
              <a:rPr lang="en-US" b="1" smtClean="0">
                <a:latin typeface="Helvetica" panose="020B0604020202020204" pitchFamily="34" charset="0"/>
                <a:cs typeface="Helvetica" panose="020B0604020202020204" pitchFamily="34" charset="0"/>
                <a:sym typeface="Helvetica" panose="020B0604020202020204" pitchFamily="34" charset="0"/>
              </a:rPr>
              <a:t>upper fronts</a:t>
            </a:r>
            <a:r>
              <a:rPr lang="en-US" smtClean="0">
                <a:latin typeface="Helvetica" panose="020B0604020202020204" pitchFamily="34" charset="0"/>
                <a:cs typeface="Helvetica" panose="020B0604020202020204" pitchFamily="34" charset="0"/>
                <a:sym typeface="Helvetica" panose="020B0604020202020204" pitchFamily="34" charset="0"/>
              </a:rPr>
              <a:t>, meaning their frontal surface does not come in contact with the ground</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is an underlying mass of air with fairly uniform temperature causing the discontinuity of the frontal surface</a:t>
            </a:r>
            <a:endParaRPr lang="en-US" smtClean="0">
              <a:latin typeface="Helvetica" panose="020B0604020202020204" pitchFamily="34" charset="0"/>
              <a:sym typeface="Helvetica" panose="020B0604020202020204" pitchFamily="34" charset="0"/>
            </a:endParaRPr>
          </a:p>
        </p:txBody>
      </p:sp>
      <p:sp>
        <p:nvSpPr>
          <p:cNvPr id="3246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46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246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upper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665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66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7" grpId="0" build="p" bldLvl="5" autoUpdateAnimBg="0"/>
    </p:bldLst>
  </p:timing>
</p:sld>
</file>

<file path=ppt/slides/slide28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7681"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creation of a front is termed </a:t>
            </a:r>
            <a:r>
              <a:rPr lang="en-US" b="1" smtClean="0">
                <a:latin typeface="Helvetica" panose="020B0604020202020204" pitchFamily="34" charset="0"/>
                <a:cs typeface="Helvetica" panose="020B0604020202020204" pitchFamily="34" charset="0"/>
                <a:sym typeface="Helvetica" panose="020B0604020202020204" pitchFamily="34" charset="0"/>
              </a:rPr>
              <a:t>frontogenesis</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occurs when wind increases the temperature contrast within one air mass, creating two areas of differing temperature</a:t>
            </a:r>
            <a:endParaRPr lang="en-US" smtClean="0">
              <a:latin typeface="Helvetica" panose="020B0604020202020204" pitchFamily="34" charset="0"/>
              <a:sym typeface="Helvetica" panose="020B0604020202020204" pitchFamily="34" charset="0"/>
            </a:endParaRPr>
          </a:p>
        </p:txBody>
      </p:sp>
      <p:sp>
        <p:nvSpPr>
          <p:cNvPr id="3256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56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5637"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563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frontogenesis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768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76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1" grpId="0" build="p" bldLvl="5" autoUpdateAnimBg="0"/>
    </p:bldLst>
  </p:timing>
</p:sld>
</file>

<file path=ppt/slides/slide28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8705"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dissipation of a front is termed </a:t>
            </a:r>
            <a:r>
              <a:rPr lang="en-US" b="1" smtClean="0">
                <a:latin typeface="Helvetica" panose="020B0604020202020204" pitchFamily="34" charset="0"/>
                <a:cs typeface="Helvetica" panose="020B0604020202020204" pitchFamily="34" charset="0"/>
                <a:sym typeface="Helvetica" panose="020B0604020202020204" pitchFamily="34" charset="0"/>
              </a:rPr>
              <a:t>frontolysis</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occurs when wind decreases the temperature contrast between two air masses to a point where there is no need for the front to exist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modification of two air masses that remain over the same source region may also cause frontolysis</a:t>
            </a:r>
            <a:endParaRPr lang="en-US" smtClean="0">
              <a:latin typeface="Helvetica" panose="020B0604020202020204" pitchFamily="34" charset="0"/>
              <a:sym typeface="Helvetica" panose="020B0604020202020204" pitchFamily="34" charset="0"/>
            </a:endParaRPr>
          </a:p>
        </p:txBody>
      </p:sp>
      <p:sp>
        <p:nvSpPr>
          <p:cNvPr id="3266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66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666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66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frontolysis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870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870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2870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5" grpId="0" build="p" bldLvl="5" autoUpdateAnimBg="0"/>
    </p:bldLst>
  </p:timing>
</p:sld>
</file>

<file path=ppt/slides/slide28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9729" name="Rectangle 1"/>
          <p:cNvSpPr>
            <a:spLocks noGrp="1" noChangeArrowheads="1"/>
          </p:cNvSpPr>
          <p:nvPr>
            <p:ph type="body" idx="1"/>
          </p:nvPr>
        </p:nvSpPr>
        <p:spPr bwMode="auto">
          <a:xfrm>
            <a:off x="1308100" y="1866900"/>
            <a:ext cx="9779000" cy="3467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remember that a front is in fact a mixing zone of air 50-100 miles across</a:t>
            </a:r>
            <a:endParaRPr lang="en-US" smtClean="0">
              <a:latin typeface="Helvetica" panose="020B0604020202020204" pitchFamily="34" charset="0"/>
              <a:sym typeface="Helvetica" panose="020B0604020202020204" pitchFamily="34" charset="0"/>
            </a:endParaRPr>
          </a:p>
        </p:txBody>
      </p:sp>
      <p:sp>
        <p:nvSpPr>
          <p:cNvPr id="3276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76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9732" name="Picture 4"/>
          <p:cNvPicPr>
            <a:picLocks noChangeArrowheads="1"/>
          </p:cNvPicPr>
          <p:nvPr/>
        </p:nvPicPr>
        <p:blipFill>
          <a:blip r:embed="rId3"/>
          <a:srcRect/>
          <a:stretch>
            <a:fillRect/>
          </a:stretch>
        </p:blipFill>
        <p:spPr bwMode="auto">
          <a:xfrm>
            <a:off x="1655763" y="5187950"/>
            <a:ext cx="9678987" cy="2247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768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structure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97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29" grpId="0" build="p" bldLvl="5" autoUpdateAnimBg="0"/>
    </p:bldLst>
  </p:timing>
</p:sld>
</file>

<file path=ppt/slides/slide28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0753" name="Rectangle 1"/>
          <p:cNvSpPr>
            <a:spLocks noGrp="1" noChangeArrowheads="1"/>
          </p:cNvSpPr>
          <p:nvPr>
            <p:ph type="body" idx="1"/>
          </p:nvPr>
        </p:nvSpPr>
        <p:spPr bwMode="auto">
          <a:xfrm>
            <a:off x="1612900" y="1562100"/>
            <a:ext cx="9779000" cy="3467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important to see fronts from all perspectives to fully understand them</a:t>
            </a:r>
            <a:endParaRPr lang="en-US" smtClean="0">
              <a:latin typeface="Helvetica" panose="020B0604020202020204" pitchFamily="34" charset="0"/>
              <a:sym typeface="Helvetica" panose="020B0604020202020204" pitchFamily="34" charset="0"/>
            </a:endParaRPr>
          </a:p>
        </p:txBody>
      </p:sp>
      <p:sp>
        <p:nvSpPr>
          <p:cNvPr id="3287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87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0756" name="Picture 4"/>
          <p:cNvPicPr>
            <a:picLocks noChangeArrowheads="1"/>
          </p:cNvPicPr>
          <p:nvPr/>
        </p:nvPicPr>
        <p:blipFill>
          <a:blip r:embed="rId3"/>
          <a:srcRect/>
          <a:stretch>
            <a:fillRect/>
          </a:stretch>
        </p:blipFill>
        <p:spPr bwMode="auto">
          <a:xfrm>
            <a:off x="2349500" y="4616450"/>
            <a:ext cx="8293100" cy="3429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871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structure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3075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3" grpId="0" build="p" bldLvl="5" autoUpdateAnimBg="0"/>
    </p:bldLst>
  </p:timing>
</p:sld>
</file>

<file path=ppt/slides/slide28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1777" name="Rectangle 1"/>
          <p:cNvSpPr>
            <a:spLocks noGrp="1" noChangeArrowheads="1"/>
          </p:cNvSpPr>
          <p:nvPr>
            <p:ph type="body" idx="1"/>
          </p:nvPr>
        </p:nvSpPr>
        <p:spPr bwMode="auto">
          <a:xfrm>
            <a:off x="1612900" y="1562100"/>
            <a:ext cx="9779000" cy="3467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inversion is encountered during ascent from the surface through a cold front</a:t>
            </a:r>
            <a:endParaRPr lang="en-US" smtClean="0">
              <a:latin typeface="Helvetica" panose="020B0604020202020204" pitchFamily="34" charset="0"/>
              <a:sym typeface="Helvetica" panose="020B0604020202020204" pitchFamily="34" charset="0"/>
            </a:endParaRPr>
          </a:p>
        </p:txBody>
      </p:sp>
      <p:sp>
        <p:nvSpPr>
          <p:cNvPr id="3297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97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1780" name="Picture 4"/>
          <p:cNvPicPr>
            <a:picLocks noChangeArrowheads="1"/>
          </p:cNvPicPr>
          <p:nvPr/>
        </p:nvPicPr>
        <p:blipFill>
          <a:blip r:embed="rId3"/>
          <a:srcRect/>
          <a:stretch>
            <a:fillRect/>
          </a:stretch>
        </p:blipFill>
        <p:spPr bwMode="auto">
          <a:xfrm>
            <a:off x="4013200" y="4598988"/>
            <a:ext cx="4978400" cy="3314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973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inversion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317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7" grpId="0" build="p" bldLvl="5"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5537" name="Rectangle 1"/>
          <p:cNvSpPr>
            <a:spLocks noGrp="1" noChangeArrowheads="1"/>
          </p:cNvSpPr>
          <p:nvPr>
            <p:ph type="body" idx="1"/>
          </p:nvPr>
        </p:nvSpPr>
        <p:spPr bwMode="auto">
          <a:xfrm>
            <a:off x="914400" y="2044700"/>
            <a:ext cx="6794500" cy="7175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modern day altimeters are referred to as </a:t>
            </a:r>
            <a:r>
              <a:rPr lang="en-US" b="1" smtClean="0">
                <a:latin typeface="Helvetica" panose="020B0604020202020204" pitchFamily="34" charset="0"/>
                <a:cs typeface="Helvetica" panose="020B0604020202020204" pitchFamily="34" charset="0"/>
                <a:sym typeface="Helvetica" panose="020B0604020202020204" pitchFamily="34" charset="0"/>
              </a:rPr>
              <a:t>sensitive altimeters</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they are simply barometers, calibrated to display a change of 30’ with each milibar of pressure change</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each needle is representitive of either hundreds, thousands or tens of thousands of feet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includes a subscale which is used to set the altimeter setting</a:t>
            </a:r>
            <a:endParaRPr lang="en-US" smtClean="0">
              <a:latin typeface="Helvetica" panose="020B0604020202020204" pitchFamily="34" charset="0"/>
              <a:sym typeface="Helvetica" panose="020B0604020202020204" pitchFamily="34" charset="0"/>
            </a:endParaRPr>
          </a:p>
        </p:txBody>
      </p:sp>
      <p:pic>
        <p:nvPicPr>
          <p:cNvPr id="65538" name="Picture 2"/>
          <p:cNvPicPr>
            <a:picLocks noChangeArrowheads="1"/>
          </p:cNvPicPr>
          <p:nvPr/>
        </p:nvPicPr>
        <p:blipFill>
          <a:blip r:embed="rId3"/>
          <a:srcRect/>
          <a:stretch>
            <a:fillRect/>
          </a:stretch>
        </p:blipFill>
        <p:spPr bwMode="auto">
          <a:xfrm>
            <a:off x="8610600" y="3965575"/>
            <a:ext cx="3238500" cy="3340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349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349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34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altimeter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553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553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553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655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7" grpId="0" build="p" bldLvl="5" autoUpdateAnimBg="0"/>
    </p:bldLst>
  </p:timing>
</p:sld>
</file>

<file path=ppt/slides/slide29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07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07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2803" name="Picture 3"/>
          <p:cNvPicPr>
            <a:picLocks noChangeArrowheads="1"/>
          </p:cNvPicPr>
          <p:nvPr/>
        </p:nvPicPr>
        <p:blipFill>
          <a:blip r:embed="rId2"/>
          <a:srcRect/>
          <a:stretch>
            <a:fillRect/>
          </a:stretch>
        </p:blipFill>
        <p:spPr bwMode="auto">
          <a:xfrm>
            <a:off x="1066800" y="5003800"/>
            <a:ext cx="3505200" cy="2222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32804" name="Picture 4"/>
          <p:cNvPicPr>
            <a:picLocks noChangeArrowheads="1"/>
          </p:cNvPicPr>
          <p:nvPr/>
        </p:nvPicPr>
        <p:blipFill>
          <a:blip r:embed="rId3"/>
          <a:srcRect/>
          <a:stretch>
            <a:fillRect/>
          </a:stretch>
        </p:blipFill>
        <p:spPr bwMode="auto">
          <a:xfrm>
            <a:off x="5243513" y="4908550"/>
            <a:ext cx="7023100" cy="2438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3075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northamerica</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17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17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33827" name="Rectangle 3"/>
          <p:cNvSpPr>
            <a:spLocks/>
          </p:cNvSpPr>
          <p:nvPr/>
        </p:nvSpPr>
        <p:spPr bwMode="auto">
          <a:xfrm>
            <a:off x="1193800" y="24765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frontal motion is dependent on the movement of the cold air perpendicular to it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motion of the warm air does not affect frontal movement</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is true at both the cold front and the warm front</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317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motion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338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338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338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build="p" autoUpdateAnimBg="0"/>
    </p:bldLst>
  </p:timing>
</p:sld>
</file>

<file path=ppt/slides/slide29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28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28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4851" name="Picture 3"/>
          <p:cNvPicPr>
            <a:picLocks noChangeArrowheads="1"/>
          </p:cNvPicPr>
          <p:nvPr/>
        </p:nvPicPr>
        <p:blipFill>
          <a:blip r:embed="rId2"/>
          <a:srcRect/>
          <a:stretch>
            <a:fillRect/>
          </a:stretch>
        </p:blipFill>
        <p:spPr bwMode="auto">
          <a:xfrm>
            <a:off x="3038475" y="3054350"/>
            <a:ext cx="6921500" cy="5283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328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motion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382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382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35875" name="Rectangle 3"/>
          <p:cNvSpPr>
            <a:spLocks/>
          </p:cNvSpPr>
          <p:nvPr/>
        </p:nvSpPr>
        <p:spPr bwMode="auto">
          <a:xfrm>
            <a:off x="1193800" y="24765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slope a frontal surface makes with earth’s surface is extremely shallow, and in all cases it is in the realm of one degree </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shape of the frontal surface however varies significantly between the various fronts</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338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slope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358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358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5" grpId="0" build="p" autoUpdateAnimBg="0"/>
    </p:bldLst>
  </p:timing>
</p:sld>
</file>

<file path=ppt/slides/slide29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485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485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6899" name="Picture 3"/>
          <p:cNvPicPr>
            <a:picLocks noChangeArrowheads="1"/>
          </p:cNvPicPr>
          <p:nvPr/>
        </p:nvPicPr>
        <p:blipFill>
          <a:blip r:embed="rId2"/>
          <a:srcRect/>
          <a:stretch>
            <a:fillRect/>
          </a:stretch>
        </p:blipFill>
        <p:spPr bwMode="auto">
          <a:xfrm>
            <a:off x="2889250" y="3581400"/>
            <a:ext cx="7213600" cy="4267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348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slope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58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58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37923" name="Rectangle 3"/>
          <p:cNvSpPr>
            <a:spLocks/>
          </p:cNvSpPr>
          <p:nvPr/>
        </p:nvSpPr>
        <p:spPr bwMode="auto">
          <a:xfrm>
            <a:off x="1193800" y="24765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two terms are used to describe the upwards movement that the warm air experiences at the cold and the warm front </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 the warm front, the warm air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overruns</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the retreating cold air, and it is lifted aloft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 the cold front, the advancing cold air aggressively lifts the warm air as it undercuts, creating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frontal lift</a:t>
            </a: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3587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goingup</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379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379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379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build="p" autoUpdateAnimBg="0"/>
    </p:bldLst>
  </p:timing>
</p:sld>
</file>

<file path=ppt/slides/slide29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68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68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8947" name="Picture 3"/>
          <p:cNvPicPr>
            <a:picLocks noChangeArrowheads="1"/>
          </p:cNvPicPr>
          <p:nvPr/>
        </p:nvPicPr>
        <p:blipFill>
          <a:blip r:embed="rId2"/>
          <a:srcRect/>
          <a:stretch>
            <a:fillRect/>
          </a:stretch>
        </p:blipFill>
        <p:spPr bwMode="auto">
          <a:xfrm>
            <a:off x="1187450" y="3140075"/>
            <a:ext cx="4572000" cy="2336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38948" name="Picture 4"/>
          <p:cNvPicPr>
            <a:picLocks noChangeArrowheads="1"/>
          </p:cNvPicPr>
          <p:nvPr/>
        </p:nvPicPr>
        <p:blipFill>
          <a:blip r:embed="rId3"/>
          <a:srcRect/>
          <a:stretch>
            <a:fillRect/>
          </a:stretch>
        </p:blipFill>
        <p:spPr bwMode="auto">
          <a:xfrm>
            <a:off x="7175500" y="3133725"/>
            <a:ext cx="4572000" cy="2336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38949" name="Picture 5"/>
          <p:cNvPicPr>
            <a:picLocks noChangeArrowheads="1"/>
          </p:cNvPicPr>
          <p:nvPr/>
        </p:nvPicPr>
        <p:blipFill>
          <a:blip r:embed="rId4"/>
          <a:srcRect/>
          <a:stretch>
            <a:fillRect/>
          </a:stretch>
        </p:blipFill>
        <p:spPr bwMode="auto">
          <a:xfrm>
            <a:off x="4292600" y="6375400"/>
            <a:ext cx="4432300" cy="2260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3690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frontallift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792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792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9971" name="Picture 3"/>
          <p:cNvPicPr>
            <a:picLocks noChangeArrowheads="1"/>
          </p:cNvPicPr>
          <p:nvPr/>
        </p:nvPicPr>
        <p:blipFill>
          <a:blip r:embed="rId2"/>
          <a:srcRect/>
          <a:stretch>
            <a:fillRect/>
          </a:stretch>
        </p:blipFill>
        <p:spPr bwMode="auto">
          <a:xfrm>
            <a:off x="4070350" y="6305550"/>
            <a:ext cx="4851400" cy="2489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39972" name="Picture 4"/>
          <p:cNvPicPr>
            <a:picLocks noChangeArrowheads="1"/>
          </p:cNvPicPr>
          <p:nvPr/>
        </p:nvPicPr>
        <p:blipFill>
          <a:blip r:embed="rId3"/>
          <a:srcRect/>
          <a:stretch>
            <a:fillRect/>
          </a:stretch>
        </p:blipFill>
        <p:spPr bwMode="auto">
          <a:xfrm>
            <a:off x="1250950" y="3136900"/>
            <a:ext cx="4749800" cy="2387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39973" name="Picture 5"/>
          <p:cNvPicPr>
            <a:picLocks noChangeArrowheads="1"/>
          </p:cNvPicPr>
          <p:nvPr/>
        </p:nvPicPr>
        <p:blipFill>
          <a:blip r:embed="rId4"/>
          <a:srcRect/>
          <a:stretch>
            <a:fillRect/>
          </a:stretch>
        </p:blipFill>
        <p:spPr bwMode="auto">
          <a:xfrm>
            <a:off x="6896100" y="3149600"/>
            <a:ext cx="5003800" cy="2387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37927"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overrunning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89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89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40995"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important to note the changes with respect to wind, temperature and pressure with both cold and warm front passage </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these changes may appear in advance of a front passing, or be evident only during or after its passage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389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passage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409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40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autoUpdateAnimBg="0"/>
    </p:bldLst>
  </p:timing>
</p:sld>
</file>

<file path=ppt/slides/slide29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997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997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997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342020" name="Group 4"/>
          <p:cNvGraphicFramePr>
            <a:graphicFrameLocks noGrp="1"/>
          </p:cNvGraphicFramePr>
          <p:nvPr/>
        </p:nvGraphicFramePr>
        <p:xfrm>
          <a:off x="1066800" y="3340100"/>
          <a:ext cx="9753600" cy="5570540"/>
        </p:xfrm>
        <a:graphic>
          <a:graphicData uri="http://schemas.openxmlformats.org/drawingml/2006/table">
            <a:tbl>
              <a:tblPr/>
              <a:tblGrid>
                <a:gridCol w="2438400"/>
                <a:gridCol w="2438400"/>
                <a:gridCol w="2438400"/>
                <a:gridCol w="2438400"/>
              </a:tblGrid>
              <a:tr h="1396813">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weather</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0098D3"/>
                        </a:gs>
                        <a:gs pos="100000">
                          <a:srgbClr val="1D559B"/>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before passage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0098D3"/>
                        </a:gs>
                        <a:gs pos="100000">
                          <a:srgbClr val="1D559B"/>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with passage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0098D3"/>
                        </a:gs>
                        <a:gs pos="100000">
                          <a:srgbClr val="1D559B"/>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after passage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0098D3"/>
                        </a:gs>
                        <a:gs pos="100000">
                          <a:srgbClr val="1D559B"/>
                        </a:gs>
                      </a:gsLst>
                      <a:lin ang="5400000" scaled="1"/>
                    </a:gradFill>
                  </a:tcPr>
                </a:tc>
              </a:tr>
              <a:tr h="1003166">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temperature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warm</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suddenly cooling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steady cooling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1076925">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pressure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decreasing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decreasing to lowest point, then sudden increase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steady increase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984118">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winds</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backing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variable, gusting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veering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1109515">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visibility</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fair to poor</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poor but improving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good, except during showers</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bl>
          </a:graphicData>
        </a:graphic>
      </p:graphicFrame>
      <p:sp>
        <p:nvSpPr>
          <p:cNvPr id="340005" name="Rectangle 7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coldfrontpassage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8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8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868" name="Rectangle 3"/>
          <p:cNvSpPr>
            <a:spLocks noGrp="1" noChangeArrowheads="1"/>
          </p:cNvSpPr>
          <p:nvPr>
            <p:ph type="title"/>
          </p:nvPr>
        </p:nvSpPr>
        <p:spPr bwMode="auto">
          <a:xfrm>
            <a:off x="533400" y="1295400"/>
            <a:ext cx="10134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t>class</a:t>
            </a:r>
            <a:r>
              <a:rPr lang="en-US" sz="9600" smtClean="0">
                <a:latin typeface="Helvetica Neue Medium" charset="0"/>
                <a:ea typeface="Helvetica Neue Medium" charset="0"/>
                <a:cs typeface="Helvetica Neue Medium" charset="0"/>
                <a:sym typeface="Helvetica Neue Medium" charset="0"/>
              </a:rPr>
              <a:t>outline</a:t>
            </a:r>
            <a:endParaRPr lang="en-US" sz="9600" smtClean="0">
              <a:latin typeface="Helvetica Neue Medium" charset="0"/>
              <a:sym typeface="Helvetica Neue Medium" charset="0"/>
            </a:endParaRPr>
          </a:p>
        </p:txBody>
      </p:sp>
      <p:sp>
        <p:nvSpPr>
          <p:cNvPr id="36869" name="Rectangle 4"/>
          <p:cNvSpPr>
            <a:spLocks noGrp="1" noChangeArrowheads="1"/>
          </p:cNvSpPr>
          <p:nvPr>
            <p:ph type="body" idx="1"/>
          </p:nvPr>
        </p:nvSpPr>
        <p:spPr bwMode="auto">
          <a:xfrm>
            <a:off x="1435100" y="3238500"/>
            <a:ext cx="101346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u="sng" smtClean="0">
                <a:hlinkClick r:id="rId3"/>
              </a:rPr>
              <a:t>http://www.tc.gc.ca/Publications/en/TP12881/PDF/HR/TP12881E.pdf</a:t>
            </a:r>
            <a:endParaRPr lang="en-US" smtClean="0"/>
          </a:p>
          <a:p>
            <a:pPr eaLnBrk="1" hangingPunct="1">
              <a:buSzPct val="62000"/>
              <a:buFontTx/>
              <a:buBlip>
                <a:blip r:embed="rId2"/>
              </a:buBlip>
            </a:pPr>
            <a:r>
              <a:rPr lang="en-US" b="1" smtClean="0"/>
              <a:t>friday:</a:t>
            </a:r>
            <a:r>
              <a:rPr lang="en-US" smtClean="0"/>
              <a:t> pre-test, met theory</a:t>
            </a:r>
          </a:p>
          <a:p>
            <a:pPr eaLnBrk="1" hangingPunct="1">
              <a:buSzPct val="62000"/>
              <a:buFontTx/>
              <a:buBlip>
                <a:blip r:embed="rId2"/>
              </a:buBlip>
            </a:pPr>
            <a:r>
              <a:rPr lang="en-US" b="1" smtClean="0"/>
              <a:t>saturday:</a:t>
            </a:r>
            <a:r>
              <a:rPr lang="en-US" smtClean="0"/>
              <a:t> met theory, advanced theory - air mass, front</a:t>
            </a:r>
          </a:p>
          <a:p>
            <a:pPr eaLnBrk="1" hangingPunct="1">
              <a:buSzPct val="62000"/>
              <a:buFontTx/>
              <a:buBlip>
                <a:blip r:embed="rId2"/>
              </a:buBlip>
            </a:pPr>
            <a:r>
              <a:rPr lang="en-US" b="1" smtClean="0"/>
              <a:t>sunday:</a:t>
            </a:r>
            <a:r>
              <a:rPr lang="en-US" smtClean="0"/>
              <a:t> advanced theory - jet stream, aviation weather products, sample exam and take-up</a:t>
            </a:r>
          </a:p>
        </p:txBody>
      </p:sp>
    </p:spTree>
  </p:cSld>
  <p:clrMapOvr>
    <a:masterClrMapping/>
  </p:clrMapOvr>
  <p:transition spd="slow">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6561" name="Rectangle 1"/>
          <p:cNvSpPr>
            <a:spLocks noGrp="1" noChangeArrowheads="1"/>
          </p:cNvSpPr>
          <p:nvPr>
            <p:ph type="body" idx="1"/>
          </p:nvPr>
        </p:nvSpPr>
        <p:spPr bwMode="auto">
          <a:xfrm>
            <a:off x="977900" y="2235200"/>
            <a:ext cx="6794500" cy="6464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indicated altitude</a:t>
            </a:r>
            <a:r>
              <a:rPr lang="en-US" smtClean="0">
                <a:latin typeface="Helvetica" panose="020B0604020202020204" pitchFamily="34" charset="0"/>
                <a:cs typeface="Helvetica" panose="020B0604020202020204" pitchFamily="34" charset="0"/>
                <a:sym typeface="Helvetica" panose="020B0604020202020204" pitchFamily="34" charset="0"/>
              </a:rPr>
              <a:t> (IALT) is the altitude as indicated on the altimeter above MSL when it is set to the current altimeter setting</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simply “what the needles say” when the subscale is set correctly</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IALT does not take into account non-ISA temperature or humidity values, or instrumentation error </a:t>
            </a:r>
            <a:endParaRPr lang="en-US" smtClean="0">
              <a:latin typeface="Helvetica" panose="020B0604020202020204" pitchFamily="34" charset="0"/>
              <a:sym typeface="Helvetica" panose="020B0604020202020204" pitchFamily="34" charset="0"/>
            </a:endParaRPr>
          </a:p>
        </p:txBody>
      </p:sp>
      <p:pic>
        <p:nvPicPr>
          <p:cNvPr id="66562" name="Picture 2"/>
          <p:cNvPicPr>
            <a:picLocks noChangeArrowheads="1"/>
          </p:cNvPicPr>
          <p:nvPr/>
        </p:nvPicPr>
        <p:blipFill>
          <a:blip r:embed="rId3"/>
          <a:srcRect/>
          <a:stretch>
            <a:fillRect/>
          </a:stretch>
        </p:blipFill>
        <p:spPr bwMode="auto">
          <a:xfrm>
            <a:off x="8610600" y="3965575"/>
            <a:ext cx="3238500" cy="3340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451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451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45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IALT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656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656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65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1" grpId="0" build="p" bldLvl="5" autoUpdateAnimBg="0"/>
    </p:bldLst>
  </p:timing>
</p:sld>
</file>

<file path=ppt/slides/slide30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099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099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4099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343044" name="Group 4"/>
          <p:cNvGraphicFramePr>
            <a:graphicFrameLocks noGrp="1"/>
          </p:cNvGraphicFramePr>
          <p:nvPr/>
        </p:nvGraphicFramePr>
        <p:xfrm>
          <a:off x="1066800" y="3340100"/>
          <a:ext cx="9753600" cy="5548313"/>
        </p:xfrm>
        <a:graphic>
          <a:graphicData uri="http://schemas.openxmlformats.org/drawingml/2006/table">
            <a:tbl>
              <a:tblPr/>
              <a:tblGrid>
                <a:gridCol w="2438400"/>
                <a:gridCol w="2438400"/>
                <a:gridCol w="2438400"/>
                <a:gridCol w="2438400"/>
              </a:tblGrid>
              <a:tr h="1397000">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weather</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FF0000"/>
                        </a:gs>
                        <a:gs pos="100000">
                          <a:srgbClr val="800000"/>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before passage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FF0000"/>
                        </a:gs>
                        <a:gs pos="100000">
                          <a:srgbClr val="800000"/>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with passage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FF0000"/>
                        </a:gs>
                        <a:gs pos="100000">
                          <a:srgbClr val="800000"/>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after passage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FF0000"/>
                        </a:gs>
                        <a:gs pos="100000">
                          <a:srgbClr val="800000"/>
                        </a:gs>
                      </a:gsLst>
                      <a:lin ang="5400000" scaled="1"/>
                    </a:gradFill>
                  </a:tcPr>
                </a:tc>
              </a:tr>
              <a:tr h="1003300">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temperature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cool</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sudden warming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warming, then sustaining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1054100">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pressure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decreasing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sustaining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slight rise then decrease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984250">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winds</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backing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variable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veering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1109663">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visibility</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poor</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improving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fair</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bl>
          </a:graphicData>
        </a:graphic>
      </p:graphicFrame>
      <p:sp>
        <p:nvSpPr>
          <p:cNvPr id="341029" name="Rectangle 7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warmfrontpassage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20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20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44067"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wave-like disturbances may form on quasi-stationary fronts that can produce extensive areas of cloud and precipitation</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these waves may be stable or unstable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4202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waves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440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440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build="p" autoUpdateAnimBg="0"/>
    </p:bldLst>
  </p:timing>
</p:sld>
</file>

<file path=ppt/slides/slide30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30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30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45091" name="Picture 3"/>
          <p:cNvPicPr>
            <a:picLocks noChangeArrowheads="1"/>
          </p:cNvPicPr>
          <p:nvPr/>
        </p:nvPicPr>
        <p:blipFill>
          <a:blip r:embed="rId2"/>
          <a:srcRect/>
          <a:stretch>
            <a:fillRect/>
          </a:stretch>
        </p:blipFill>
        <p:spPr bwMode="auto">
          <a:xfrm>
            <a:off x="2070100" y="3600450"/>
            <a:ext cx="8877300" cy="4064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304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stablewave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40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40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46115" name="Picture 3"/>
          <p:cNvPicPr>
            <a:picLocks noChangeArrowheads="1"/>
          </p:cNvPicPr>
          <p:nvPr/>
        </p:nvPicPr>
        <p:blipFill>
          <a:blip r:embed="rId2"/>
          <a:srcRect/>
          <a:stretch>
            <a:fillRect/>
          </a:stretch>
        </p:blipFill>
        <p:spPr bwMode="auto">
          <a:xfrm>
            <a:off x="2660650" y="3216275"/>
            <a:ext cx="7658100" cy="4864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406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unstablewave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50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50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47139" name="Rectangle 3"/>
          <p:cNvSpPr>
            <a:spLocks/>
          </p:cNvSpPr>
          <p:nvPr/>
        </p:nvSpPr>
        <p:spPr bwMode="auto">
          <a:xfrm>
            <a:off x="1206500" y="1879600"/>
            <a:ext cx="97790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trough of warm air that is lifted aloft during an unstable wave is termed 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trowal</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347140" name="Picture 4"/>
          <p:cNvPicPr>
            <a:picLocks noChangeArrowheads="1"/>
          </p:cNvPicPr>
          <p:nvPr/>
        </p:nvPicPr>
        <p:blipFill>
          <a:blip r:embed="rId3"/>
          <a:srcRect/>
          <a:stretch>
            <a:fillRect/>
          </a:stretch>
        </p:blipFill>
        <p:spPr bwMode="auto">
          <a:xfrm>
            <a:off x="2901950" y="4476750"/>
            <a:ext cx="7188200" cy="3632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50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trowal</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471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autoUpdateAnimBg="0"/>
    </p:bldLst>
  </p:timing>
</p:sld>
</file>

<file path=ppt/slides/slide30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61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61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48163"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advancing cold front catching up to the warm front is termed an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occlusion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a like a doing up a zipper with the resultant being a wedge of warm air pushed aloft</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remember that in essence this is the cold front catching up to its own tail</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4611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occlusion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481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481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481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build="p" autoUpdateAnimBg="0"/>
    </p:bldLst>
  </p:timing>
</p:sld>
</file>

<file path=ppt/slides/slide30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71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71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49187" name="Picture 3"/>
          <p:cNvPicPr>
            <a:picLocks noChangeArrowheads="1"/>
          </p:cNvPicPr>
          <p:nvPr/>
        </p:nvPicPr>
        <p:blipFill>
          <a:blip r:embed="rId2"/>
          <a:srcRect/>
          <a:stretch>
            <a:fillRect/>
          </a:stretch>
        </p:blipFill>
        <p:spPr bwMode="auto">
          <a:xfrm>
            <a:off x="1714500" y="3332163"/>
            <a:ext cx="9563100" cy="4495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714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occlusion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0209" name="Rectangle 1"/>
          <p:cNvSpPr>
            <a:spLocks/>
          </p:cNvSpPr>
          <p:nvPr/>
        </p:nvSpPr>
        <p:spPr bwMode="auto">
          <a:xfrm>
            <a:off x="1371600" y="3411538"/>
            <a:ext cx="97790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cold air advances on and lifts its retreating cool tail, which in turn lifts warm air aloft</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481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81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0212" name="Picture 4"/>
          <p:cNvPicPr>
            <a:picLocks noChangeArrowheads="1"/>
          </p:cNvPicPr>
          <p:nvPr/>
        </p:nvPicPr>
        <p:blipFill>
          <a:blip r:embed="rId3"/>
          <a:srcRect/>
          <a:stretch>
            <a:fillRect/>
          </a:stretch>
        </p:blipFill>
        <p:spPr bwMode="auto">
          <a:xfrm>
            <a:off x="2830513" y="4948238"/>
            <a:ext cx="7696200" cy="3822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816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coldfrontocclusion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5020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09" grpId="0" build="p" autoUpdateAnimBg="0"/>
    </p:bldLst>
  </p:timing>
</p:sld>
</file>

<file path=ppt/slides/slide30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1233" name="Rectangle 1"/>
          <p:cNvSpPr>
            <a:spLocks/>
          </p:cNvSpPr>
          <p:nvPr/>
        </p:nvSpPr>
        <p:spPr bwMode="auto">
          <a:xfrm>
            <a:off x="1390650" y="3436938"/>
            <a:ext cx="97790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cool air advances on and overruns its retreating cold tail, which lifts warm air aloft</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491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91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1236" name="Picture 4"/>
          <p:cNvPicPr>
            <a:picLocks noChangeArrowheads="1"/>
          </p:cNvPicPr>
          <p:nvPr/>
        </p:nvPicPr>
        <p:blipFill>
          <a:blip r:embed="rId3"/>
          <a:srcRect/>
          <a:stretch>
            <a:fillRect/>
          </a:stretch>
        </p:blipFill>
        <p:spPr bwMode="auto">
          <a:xfrm>
            <a:off x="2686050" y="4797425"/>
            <a:ext cx="7658100" cy="3771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919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warmfrontocclusion</a:t>
            </a:r>
            <a:endParaRPr lang="en-US" sz="4800" b="1" smtClean="0">
              <a:latin typeface="Helvetica Neue Medium" charset="0"/>
              <a:sym typeface="Helvetica Neue Medium" charset="0"/>
            </a:endParaRPr>
          </a:p>
        </p:txBody>
      </p:sp>
      <p:pic>
        <p:nvPicPr>
          <p:cNvPr id="34919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26200" y="4800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512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3" grpId="0" build="p" autoUpdateAnimBg="0"/>
    </p:bldLst>
  </p:timing>
</p:sld>
</file>

<file path=ppt/slides/slide30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021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021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52259"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each type of front creates a specific type of weather</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can range from little cloud formation with no precipitation, to aggressive thunderstorms with intense precipitation</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weather seen at the front depends on the characteristics of the warm air mass</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350213"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021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weather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522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522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522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7585" name="Rectangle 1"/>
          <p:cNvSpPr>
            <a:spLocks noGrp="1" noChangeArrowheads="1"/>
          </p:cNvSpPr>
          <p:nvPr>
            <p:ph type="body" idx="1"/>
          </p:nvPr>
        </p:nvSpPr>
        <p:spPr bwMode="auto">
          <a:xfrm>
            <a:off x="1828800" y="2247900"/>
            <a:ext cx="9334500" cy="6261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altimeter setting</a:t>
            </a:r>
            <a:r>
              <a:rPr lang="en-US" smtClean="0">
                <a:latin typeface="Helvetica" panose="020B0604020202020204" pitchFamily="34" charset="0"/>
                <a:cs typeface="Helvetica" panose="020B0604020202020204" pitchFamily="34" charset="0"/>
                <a:sym typeface="Helvetica" panose="020B0604020202020204" pitchFamily="34" charset="0"/>
              </a:rPr>
              <a:t> is either expressed as QNH or QFE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QNH is station pressure corrected to mean sea level (MSL) values - altimeter will read height in feet above sea level (ASL) in ISA conditions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QFE is station pressure corrected to a reference datum on the airfield - altimeter will read zero when at the datum in ISA conditions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QNH = “nautical height”, QFE = “field elevation”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endParaRPr lang="en-US" smtClean="0"/>
          </a:p>
        </p:txBody>
      </p:sp>
      <p:sp>
        <p:nvSpPr>
          <p:cNvPr id="655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55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554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altimetersetting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758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758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758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6758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5" grpId="0" build="p" bldLvl="5" autoUpdateAnimBg="0"/>
    </p:bldLst>
  </p:timing>
</p:sld>
</file>

<file path=ppt/slides/slide3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12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12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3283" name="Picture 3"/>
          <p:cNvPicPr>
            <a:picLocks noChangeArrowheads="1"/>
          </p:cNvPicPr>
          <p:nvPr/>
        </p:nvPicPr>
        <p:blipFill>
          <a:blip r:embed="rId2"/>
          <a:srcRect/>
          <a:stretch>
            <a:fillRect/>
          </a:stretch>
        </p:blipFill>
        <p:spPr bwMode="auto">
          <a:xfrm>
            <a:off x="1441450" y="3181350"/>
            <a:ext cx="3200400" cy="2451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3284" name="Picture 4"/>
          <p:cNvPicPr>
            <a:picLocks noChangeArrowheads="1"/>
          </p:cNvPicPr>
          <p:nvPr/>
        </p:nvPicPr>
        <p:blipFill>
          <a:blip r:embed="rId3"/>
          <a:srcRect/>
          <a:stretch>
            <a:fillRect/>
          </a:stretch>
        </p:blipFill>
        <p:spPr bwMode="auto">
          <a:xfrm>
            <a:off x="8307388" y="3168650"/>
            <a:ext cx="3416300" cy="2451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3285" name="Picture 5"/>
          <p:cNvPicPr>
            <a:picLocks noChangeArrowheads="1"/>
          </p:cNvPicPr>
          <p:nvPr/>
        </p:nvPicPr>
        <p:blipFill>
          <a:blip r:embed="rId4"/>
          <a:srcRect/>
          <a:stretch>
            <a:fillRect/>
          </a:stretch>
        </p:blipFill>
        <p:spPr bwMode="auto">
          <a:xfrm>
            <a:off x="4743450" y="6062663"/>
            <a:ext cx="3492500" cy="2463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51239"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coldfrontweather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22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22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4307" name="Picture 3"/>
          <p:cNvPicPr>
            <a:picLocks noChangeArrowheads="1"/>
          </p:cNvPicPr>
          <p:nvPr/>
        </p:nvPicPr>
        <p:blipFill>
          <a:blip r:embed="rId2"/>
          <a:srcRect/>
          <a:stretch>
            <a:fillRect/>
          </a:stretch>
        </p:blipFill>
        <p:spPr bwMode="auto">
          <a:xfrm>
            <a:off x="1352550" y="3365500"/>
            <a:ext cx="3797300" cy="2019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4308" name="Picture 4"/>
          <p:cNvPicPr>
            <a:picLocks noChangeArrowheads="1"/>
          </p:cNvPicPr>
          <p:nvPr/>
        </p:nvPicPr>
        <p:blipFill>
          <a:blip r:embed="rId3"/>
          <a:srcRect/>
          <a:stretch>
            <a:fillRect/>
          </a:stretch>
        </p:blipFill>
        <p:spPr bwMode="auto">
          <a:xfrm>
            <a:off x="7791450" y="3365500"/>
            <a:ext cx="3048000" cy="2019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4309" name="Picture 5"/>
          <p:cNvPicPr>
            <a:picLocks noChangeArrowheads="1"/>
          </p:cNvPicPr>
          <p:nvPr/>
        </p:nvPicPr>
        <p:blipFill>
          <a:blip r:embed="rId4"/>
          <a:srcRect/>
          <a:stretch>
            <a:fillRect/>
          </a:stretch>
        </p:blipFill>
        <p:spPr bwMode="auto">
          <a:xfrm>
            <a:off x="4832350" y="6007100"/>
            <a:ext cx="3352800" cy="2311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5226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warmfrontweather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5329" name="Rectangle 1"/>
          <p:cNvSpPr>
            <a:spLocks/>
          </p:cNvSpPr>
          <p:nvPr/>
        </p:nvSpPr>
        <p:spPr bwMode="auto">
          <a:xfrm>
            <a:off x="871538" y="3517900"/>
            <a:ext cx="112776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rain falling from cloud in the cold air sector at a warm front has the potential to cause freezing rain and dangerous icing conditions</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532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32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5332" name="Picture 4"/>
          <p:cNvPicPr>
            <a:picLocks noChangeArrowheads="1"/>
          </p:cNvPicPr>
          <p:nvPr/>
        </p:nvPicPr>
        <p:blipFill>
          <a:blip r:embed="rId3"/>
          <a:srcRect/>
          <a:stretch>
            <a:fillRect/>
          </a:stretch>
        </p:blipFill>
        <p:spPr bwMode="auto">
          <a:xfrm>
            <a:off x="3622675" y="5080000"/>
            <a:ext cx="6045200" cy="3784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5328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winterwarmfront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553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29" grpId="0" build="p" autoUpdateAnimBg="0"/>
    </p:bldLst>
  </p:timing>
</p:sld>
</file>

<file path=ppt/slides/slide3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43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43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54308" name="Rectangle 3"/>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winterwarmfront</a:t>
            </a:r>
            <a:endParaRPr lang="en-US" sz="4800" b="1" smtClean="0">
              <a:latin typeface="Helvetica Neue Medium" charset="0"/>
              <a:sym typeface="Helvetica Neue Medium" charset="0"/>
            </a:endParaRPr>
          </a:p>
        </p:txBody>
      </p:sp>
      <p:pic>
        <p:nvPicPr>
          <p:cNvPr id="356356" name="Picture 4"/>
          <p:cNvPicPr>
            <a:picLocks noChangeArrowheads="1"/>
          </p:cNvPicPr>
          <p:nvPr/>
        </p:nvPicPr>
        <p:blipFill>
          <a:blip r:embed="rId2"/>
          <a:srcRect/>
          <a:stretch>
            <a:fillRect/>
          </a:stretch>
        </p:blipFill>
        <p:spPr bwMode="auto">
          <a:xfrm>
            <a:off x="2940050" y="3600450"/>
            <a:ext cx="7112000" cy="4165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53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53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533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7380" name="Picture 4"/>
          <p:cNvPicPr>
            <a:picLocks noChangeArrowheads="1"/>
          </p:cNvPicPr>
          <p:nvPr/>
        </p:nvPicPr>
        <p:blipFill>
          <a:blip r:embed="rId3"/>
          <a:srcRect/>
          <a:stretch>
            <a:fillRect/>
          </a:stretch>
        </p:blipFill>
        <p:spPr bwMode="auto">
          <a:xfrm>
            <a:off x="2057400" y="4140200"/>
            <a:ext cx="8877300" cy="3467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5533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fronts</a:t>
            </a:r>
            <a:r>
              <a:rPr lang="en-US" sz="4800" b="1" smtClean="0">
                <a:latin typeface="Helvetica Neue Medium" charset="0"/>
                <a:ea typeface="Helvetica Neue Medium" charset="0"/>
                <a:cs typeface="Helvetica Neue Medium" charset="0"/>
                <a:sym typeface="Helvetica Neue Medium" charset="0"/>
              </a:rPr>
              <a:t>trowalweather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63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63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635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635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jetstream</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73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73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59427"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jet streams</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are fast moving, narrow corridors of air within the main airflow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may be thousands of miles long, hundreds of miles wide and a few thousand feet thick</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speed must be a minimum of 60 kts to qualify as a jet stream, and speeds in excess of 200 kts may occur</a:t>
            </a:r>
          </a:p>
        </p:txBody>
      </p:sp>
      <p:sp>
        <p:nvSpPr>
          <p:cNvPr id="3573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jetstream</a:t>
            </a:r>
            <a:r>
              <a:rPr lang="en-US" sz="4800" b="1" smtClean="0">
                <a:latin typeface="Helvetica Neue Medium" charset="0"/>
                <a:ea typeface="Helvetica Neue Medium" charset="0"/>
                <a:cs typeface="Helvetica Neue Medium" charset="0"/>
                <a:sym typeface="Helvetica Neue Medium" charset="0"/>
              </a:rPr>
              <a:t>defined</a:t>
            </a:r>
            <a:endParaRPr lang="en-US" sz="4800" b="1" smtClean="0">
              <a:latin typeface="Helvetica Neue Medium" charset="0"/>
              <a:sym typeface="Helvetica Neue Medium" charset="0"/>
            </a:endParaRPr>
          </a:p>
        </p:txBody>
      </p:sp>
      <p:pic>
        <p:nvPicPr>
          <p:cNvPr id="35738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594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594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59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build="p" autoUpdateAnimBg="0"/>
    </p:bldLst>
  </p:timing>
</p:sld>
</file>

<file path=ppt/slides/slide3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84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84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0451"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jet streams may be associated with frontal systems</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flow parallel to the surface position of the front, crossing at the point of occlusion and circling northwards around the low</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jet takes the name of the front causing it - arctic, polar or maritime</a:t>
            </a:r>
          </a:p>
        </p:txBody>
      </p:sp>
      <p:sp>
        <p:nvSpPr>
          <p:cNvPr id="3584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jetstream</a:t>
            </a:r>
            <a:r>
              <a:rPr lang="en-US" sz="4800" b="1" smtClean="0">
                <a:latin typeface="Helvetica Neue Medium" charset="0"/>
                <a:ea typeface="Helvetica Neue Medium" charset="0"/>
                <a:cs typeface="Helvetica Neue Medium" charset="0"/>
                <a:sym typeface="Helvetica Neue Medium" charset="0"/>
              </a:rPr>
              <a:t>frontal</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604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604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604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1" grpId="0" build="p" autoUpdateAnimBg="0"/>
    </p:bldLst>
  </p:timing>
</p:sld>
</file>

<file path=ppt/slides/slide3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942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942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59428" name="Rectangle 3"/>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jetstream</a:t>
            </a:r>
            <a:r>
              <a:rPr lang="en-US" sz="4800" b="1" smtClean="0">
                <a:latin typeface="Helvetica Neue Medium" charset="0"/>
                <a:ea typeface="Helvetica Neue Medium" charset="0"/>
                <a:cs typeface="Helvetica Neue Medium" charset="0"/>
                <a:sym typeface="Helvetica Neue Medium" charset="0"/>
              </a:rPr>
              <a:t>frontal</a:t>
            </a:r>
            <a:endParaRPr lang="en-US" sz="4800" b="1" smtClean="0">
              <a:latin typeface="Helvetica Neue Medium" charset="0"/>
              <a:sym typeface="Helvetica Neue Medium" charset="0"/>
            </a:endParaRPr>
          </a:p>
        </p:txBody>
      </p:sp>
      <p:pic>
        <p:nvPicPr>
          <p:cNvPr id="361476" name="Picture 4"/>
          <p:cNvPicPr>
            <a:picLocks noChangeArrowheads="1"/>
          </p:cNvPicPr>
          <p:nvPr/>
        </p:nvPicPr>
        <p:blipFill>
          <a:blip r:embed="rId2"/>
          <a:srcRect/>
          <a:stretch>
            <a:fillRect/>
          </a:stretch>
        </p:blipFill>
        <p:spPr bwMode="auto">
          <a:xfrm>
            <a:off x="2336800" y="4114800"/>
            <a:ext cx="8318500" cy="3556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045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045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2499"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jet streams flow easterly, below the warm air tropopause of a front, and at approximately the same level of the cold air tropopause</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looking down the jet stream, air rotates counter-clockwise, rising to the south and descending to the north</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the ascending air is moist, cirrus clouds may form, with fibrous edges denoting the strong vertical shear</a:t>
            </a:r>
          </a:p>
        </p:txBody>
      </p:sp>
      <p:sp>
        <p:nvSpPr>
          <p:cNvPr id="3604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jetstream</a:t>
            </a:r>
            <a:r>
              <a:rPr lang="en-US" sz="4800" b="1" smtClean="0">
                <a:latin typeface="Helvetica Neue Medium" charset="0"/>
                <a:ea typeface="Helvetica Neue Medium" charset="0"/>
                <a:cs typeface="Helvetica Neue Medium" charset="0"/>
                <a:sym typeface="Helvetica Neue Medium" charset="0"/>
              </a:rPr>
              <a:t>frontal</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624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624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8609" name="Rectangle 1"/>
          <p:cNvSpPr>
            <a:spLocks noGrp="1" noChangeArrowheads="1"/>
          </p:cNvSpPr>
          <p:nvPr>
            <p:ph type="body" idx="1"/>
          </p:nvPr>
        </p:nvSpPr>
        <p:spPr bwMode="auto">
          <a:xfrm>
            <a:off x="1828800" y="2247900"/>
            <a:ext cx="9334500" cy="6261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worldwide altimeter setting is expressed in millibars (mb) or hectopascals (hPa) - 1 mb = 1 hPa</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altimeter setting is set on a subscale on the altimeter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EXCEPT in Canada, the United States and Columbia altimeter setting is expressed to the hundredth of an “Hg</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ISA altimeter setting = 29.92”Hg = 1013.2 mb/hPa</a:t>
            </a:r>
            <a:endParaRPr lang="en-US" smtClean="0">
              <a:latin typeface="Helvetica" panose="020B0604020202020204" pitchFamily="34" charset="0"/>
              <a:sym typeface="Helvetica" panose="020B0604020202020204" pitchFamily="34" charset="0"/>
            </a:endParaRPr>
          </a:p>
        </p:txBody>
      </p:sp>
      <p:sp>
        <p:nvSpPr>
          <p:cNvPr id="665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65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68612"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656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altimetersetting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860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860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860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6860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9" grpId="0" build="p" bldLvl="5" autoUpdateAnimBg="0"/>
    </p:bldLst>
  </p:timing>
</p:sld>
</file>

<file path=ppt/slides/slide3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14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14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1476" name="Rectangle 3"/>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jetstream</a:t>
            </a:r>
            <a:r>
              <a:rPr lang="en-US" sz="4800" b="1" smtClean="0">
                <a:latin typeface="Helvetica Neue Medium" charset="0"/>
                <a:ea typeface="Helvetica Neue Medium" charset="0"/>
                <a:cs typeface="Helvetica Neue Medium" charset="0"/>
                <a:sym typeface="Helvetica Neue Medium" charset="0"/>
              </a:rPr>
              <a:t>structure</a:t>
            </a:r>
            <a:endParaRPr lang="en-US" sz="4800" b="1" smtClean="0">
              <a:latin typeface="Helvetica Neue Medium" charset="0"/>
              <a:sym typeface="Helvetica Neue Medium" charset="0"/>
            </a:endParaRPr>
          </a:p>
        </p:txBody>
      </p:sp>
      <p:pic>
        <p:nvPicPr>
          <p:cNvPr id="363524" name="Picture 4"/>
          <p:cNvPicPr>
            <a:picLocks noChangeArrowheads="1"/>
          </p:cNvPicPr>
          <p:nvPr/>
        </p:nvPicPr>
        <p:blipFill>
          <a:blip r:embed="rId2"/>
          <a:srcRect/>
          <a:stretch>
            <a:fillRect/>
          </a:stretch>
        </p:blipFill>
        <p:spPr bwMode="auto">
          <a:xfrm>
            <a:off x="2057400" y="3987800"/>
            <a:ext cx="8877300" cy="3949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24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24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2500" name="Rectangle 3"/>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jetstream</a:t>
            </a:r>
            <a:r>
              <a:rPr lang="en-US" sz="4800" b="1" smtClean="0">
                <a:latin typeface="Helvetica Neue Medium" charset="0"/>
                <a:ea typeface="Helvetica Neue Medium" charset="0"/>
                <a:cs typeface="Helvetica Neue Medium" charset="0"/>
                <a:sym typeface="Helvetica Neue Medium" charset="0"/>
              </a:rPr>
              <a:t>structure</a:t>
            </a:r>
            <a:endParaRPr lang="en-US" sz="4800" b="1" smtClean="0">
              <a:latin typeface="Helvetica Neue Medium" charset="0"/>
              <a:sym typeface="Helvetica Neue Medium" charset="0"/>
            </a:endParaRPr>
          </a:p>
        </p:txBody>
      </p:sp>
      <p:pic>
        <p:nvPicPr>
          <p:cNvPr id="364548" name="Picture 4"/>
          <p:cNvPicPr>
            <a:picLocks noChangeArrowheads="1"/>
          </p:cNvPicPr>
          <p:nvPr/>
        </p:nvPicPr>
        <p:blipFill>
          <a:blip r:embed="rId2"/>
          <a:srcRect/>
          <a:stretch>
            <a:fillRect/>
          </a:stretch>
        </p:blipFill>
        <p:spPr bwMode="auto">
          <a:xfrm>
            <a:off x="2349500" y="3557588"/>
            <a:ext cx="8305800" cy="4762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352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352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5571"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jet stream position varies with the movement of the front it is associated with </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fronts themselves migrate depending on the season</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tropopause is higher in summer, and lower in winter</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jet streams also meander in height along their length</a:t>
            </a:r>
          </a:p>
        </p:txBody>
      </p:sp>
      <p:sp>
        <p:nvSpPr>
          <p:cNvPr id="36352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jetstream</a:t>
            </a:r>
            <a:r>
              <a:rPr lang="en-US" sz="4800" b="1" smtClean="0">
                <a:latin typeface="Helvetica Neue Medium" charset="0"/>
                <a:ea typeface="Helvetica Neue Medium" charset="0"/>
                <a:cs typeface="Helvetica Neue Medium" charset="0"/>
                <a:sym typeface="Helvetica Neue Medium" charset="0"/>
              </a:rPr>
              <a:t>variation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655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655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655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3655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1" grpId="0" build="p" autoUpdateAnimBg="0"/>
    </p:bldLst>
  </p:timing>
</p:sld>
</file>

<file path=ppt/slides/slide3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45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45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6595"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during winter in the mid-latitudes in the northern hemisphere, there is a greater temperature contrast over land areas than in summer </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fronts move further to the south in winter with lower tropopause heights</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associated frontal jet streams are therefore lower and stronger in intensity (due to the greater temperature contrast) in winter than in summer</a:t>
            </a:r>
          </a:p>
        </p:txBody>
      </p:sp>
      <p:sp>
        <p:nvSpPr>
          <p:cNvPr id="3645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jetstream</a:t>
            </a:r>
            <a:r>
              <a:rPr lang="en-US" sz="4800" b="1" smtClean="0">
                <a:latin typeface="Helvetica Neue Medium" charset="0"/>
                <a:ea typeface="Helvetica Neue Medium" charset="0"/>
                <a:cs typeface="Helvetica Neue Medium" charset="0"/>
                <a:sym typeface="Helvetica Neue Medium" charset="0"/>
              </a:rPr>
              <a:t>variation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665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665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665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autoUpdateAnimBg="0"/>
    </p:bldLst>
  </p:timing>
</p:sld>
</file>

<file path=ppt/slides/slide3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557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557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6557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4438650"/>
            <a:ext cx="9804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5573"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navcanada</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659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navcanada</a:t>
            </a:r>
            <a:r>
              <a:rPr lang="en-US" sz="4800" b="1" smtClean="0">
                <a:latin typeface="Helvetica Neue Medium" charset="0"/>
                <a:ea typeface="Helvetica Neue Medium" charset="0"/>
                <a:cs typeface="Helvetica Neue Medium" charset="0"/>
                <a:sym typeface="Helvetica Neue Medium" charset="0"/>
              </a:rPr>
              <a:t>provider</a:t>
            </a:r>
            <a:endParaRPr lang="en-US" sz="4800" b="1" smtClean="0">
              <a:latin typeface="Helvetica Neue Medium" charset="0"/>
              <a:sym typeface="Helvetica Neue Medium" charset="0"/>
            </a:endParaRPr>
          </a:p>
        </p:txBody>
      </p:sp>
      <p:sp>
        <p:nvSpPr>
          <p:cNvPr id="368642" name="Rectangle 2"/>
          <p:cNvSpPr>
            <a:spLocks/>
          </p:cNvSpPr>
          <p:nvPr/>
        </p:nvSpPr>
        <p:spPr bwMode="auto">
          <a:xfrm>
            <a:off x="1612900" y="2171700"/>
            <a:ext cx="9779000" cy="739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Nav Canada is Canada’s civil air navigation service provider of...</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traffic control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flight information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weather briefings</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6659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659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6864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6864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6864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3686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2" grpId="0" build="p" autoUpdateAnimBg="0"/>
    </p:bldLst>
  </p:timing>
</p:sld>
</file>

<file path=ppt/slides/slide3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761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navcanada</a:t>
            </a:r>
            <a:r>
              <a:rPr lang="en-US" sz="4800" b="1" smtClean="0">
                <a:latin typeface="Helvetica Neue Medium" charset="0"/>
                <a:ea typeface="Helvetica Neue Medium" charset="0"/>
                <a:cs typeface="Helvetica Neue Medium" charset="0"/>
                <a:sym typeface="Helvetica Neue Medium" charset="0"/>
              </a:rPr>
              <a:t>provider</a:t>
            </a:r>
            <a:endParaRPr lang="en-US" sz="4800" b="1" smtClean="0">
              <a:latin typeface="Helvetica Neue Medium" charset="0"/>
              <a:sym typeface="Helvetica Neue Medium" charset="0"/>
            </a:endParaRPr>
          </a:p>
        </p:txBody>
      </p:sp>
      <p:sp>
        <p:nvSpPr>
          <p:cNvPr id="367619" name="Rectangle 2"/>
          <p:cNvSpPr>
            <a:spLocks/>
          </p:cNvSpPr>
          <p:nvPr/>
        </p:nvSpPr>
        <p:spPr bwMode="auto">
          <a:xfrm>
            <a:off x="1778000" y="4241800"/>
            <a:ext cx="643572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aeronautical information services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airport advisory services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electronic aids to navigation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aviation weather website - AWWS</a:t>
            </a:r>
          </a:p>
        </p:txBody>
      </p:sp>
      <p:sp>
        <p:nvSpPr>
          <p:cNvPr id="36762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762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864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navcanada</a:t>
            </a:r>
            <a:r>
              <a:rPr lang="en-US" sz="4800" b="1" smtClean="0">
                <a:latin typeface="Helvetica Neue Medium" charset="0"/>
                <a:ea typeface="Helvetica Neue Medium" charset="0"/>
                <a:cs typeface="Helvetica Neue Medium" charset="0"/>
                <a:sym typeface="Helvetica Neue Medium" charset="0"/>
              </a:rPr>
              <a:t>weatherbriefings</a:t>
            </a:r>
            <a:endParaRPr lang="en-US" sz="4800" b="1" smtClean="0">
              <a:latin typeface="Helvetica Neue Medium" charset="0"/>
              <a:sym typeface="Helvetica Neue Medium" charset="0"/>
            </a:endParaRPr>
          </a:p>
        </p:txBody>
      </p:sp>
      <p:sp>
        <p:nvSpPr>
          <p:cNvPr id="368643" name="Rectangle 2"/>
          <p:cNvSpPr>
            <a:spLocks/>
          </p:cNvSpPr>
          <p:nvPr/>
        </p:nvSpPr>
        <p:spPr bwMode="auto">
          <a:xfrm>
            <a:off x="1092200" y="3898900"/>
            <a:ext cx="108077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one way aviation weather may be obtained is through a pilot interpretative weather briefing provided by a NavCanada flight information center (FIC)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FICs may be contacted via toll free telephone from anywhere in Canada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1-866-WXBRIEF (1-866-992-7433)</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6864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864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966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navcanada</a:t>
            </a:r>
            <a:r>
              <a:rPr lang="en-US" sz="4800" b="1" smtClean="0">
                <a:latin typeface="Helvetica Neue Medium" charset="0"/>
                <a:ea typeface="Helvetica Neue Medium" charset="0"/>
                <a:cs typeface="Helvetica Neue Medium" charset="0"/>
                <a:sym typeface="Helvetica Neue Medium" charset="0"/>
              </a:rPr>
              <a:t>fic</a:t>
            </a:r>
            <a:endParaRPr lang="en-US" sz="4800" b="1" smtClean="0">
              <a:latin typeface="Helvetica Neue Medium" charset="0"/>
              <a:sym typeface="Helvetica Neue Medium" charset="0"/>
            </a:endParaRPr>
          </a:p>
        </p:txBody>
      </p:sp>
      <p:sp>
        <p:nvSpPr>
          <p:cNvPr id="3696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96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71716" name="Picture 4"/>
          <p:cNvPicPr>
            <a:picLocks noChangeArrowheads="1"/>
          </p:cNvPicPr>
          <p:nvPr/>
        </p:nvPicPr>
        <p:blipFill>
          <a:blip r:embed="rId2"/>
          <a:srcRect/>
          <a:stretch>
            <a:fillRect/>
          </a:stretch>
        </p:blipFill>
        <p:spPr bwMode="auto">
          <a:xfrm>
            <a:off x="3386138" y="3332163"/>
            <a:ext cx="6235700" cy="4851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069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navcanada</a:t>
            </a:r>
            <a:r>
              <a:rPr lang="en-US" sz="4800" b="1" smtClean="0">
                <a:latin typeface="Helvetica Neue Medium" charset="0"/>
                <a:ea typeface="Helvetica Neue Medium" charset="0"/>
                <a:cs typeface="Helvetica Neue Medium" charset="0"/>
                <a:sym typeface="Helvetica Neue Medium" charset="0"/>
              </a:rPr>
              <a:t>weatherbriefings</a:t>
            </a:r>
            <a:endParaRPr lang="en-US" sz="4800" b="1" smtClean="0">
              <a:latin typeface="Helvetica Neue Medium" charset="0"/>
              <a:sym typeface="Helvetica Neue Medium" charset="0"/>
            </a:endParaRPr>
          </a:p>
        </p:txBody>
      </p:sp>
      <p:sp>
        <p:nvSpPr>
          <p:cNvPr id="370691" name="Rectangle 2"/>
          <p:cNvSpPr>
            <a:spLocks/>
          </p:cNvSpPr>
          <p:nvPr/>
        </p:nvSpPr>
        <p:spPr bwMode="auto">
          <a:xfrm>
            <a:off x="1092200" y="2946400"/>
            <a:ext cx="10807700" cy="969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when calling for a weather briefing, be prepared to give the following information: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aircraft registration and type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operation type - VFR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route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estimated zulu time of departure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planned altitude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estimated time en route</a:t>
            </a: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7069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069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9633" name="Rectangle 1"/>
          <p:cNvSpPr>
            <a:spLocks noGrp="1" noChangeArrowheads="1"/>
          </p:cNvSpPr>
          <p:nvPr>
            <p:ph type="body" idx="1"/>
          </p:nvPr>
        </p:nvSpPr>
        <p:spPr bwMode="auto">
          <a:xfrm>
            <a:off x="7061200" y="2451100"/>
            <a:ext cx="4356100" cy="2870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15 year average MSL values, </a:t>
            </a:r>
            <a:r>
              <a:rPr lang="en-US" i="1" smtClean="0">
                <a:latin typeface="Helvetica" panose="020B0604020202020204" pitchFamily="34" charset="0"/>
                <a:cs typeface="Helvetica" panose="020B0604020202020204" pitchFamily="34" charset="0"/>
                <a:sym typeface="Helvetica" panose="020B0604020202020204" pitchFamily="34" charset="0"/>
              </a:rPr>
              <a:t>June - August</a:t>
            </a:r>
            <a:endParaRPr lang="en-US" i="1" smtClean="0">
              <a:latin typeface="Helvetica" panose="020B0604020202020204" pitchFamily="34" charset="0"/>
              <a:sym typeface="Helvetica" panose="020B0604020202020204" pitchFamily="34" charset="0"/>
            </a:endParaRPr>
          </a:p>
        </p:txBody>
      </p:sp>
      <p:pic>
        <p:nvPicPr>
          <p:cNvPr id="69634" name="Picture 2"/>
          <p:cNvPicPr>
            <a:picLocks noChangeArrowheads="1"/>
          </p:cNvPicPr>
          <p:nvPr/>
        </p:nvPicPr>
        <p:blipFill>
          <a:blip r:embed="rId3"/>
          <a:srcRect/>
          <a:stretch>
            <a:fillRect/>
          </a:stretch>
        </p:blipFill>
        <p:spPr bwMode="auto">
          <a:xfrm>
            <a:off x="733425" y="5991225"/>
            <a:ext cx="5740400" cy="2768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9635" name="Picture 3"/>
          <p:cNvPicPr>
            <a:picLocks noChangeArrowheads="1"/>
          </p:cNvPicPr>
          <p:nvPr/>
        </p:nvPicPr>
        <p:blipFill>
          <a:blip r:embed="rId4"/>
          <a:srcRect/>
          <a:stretch>
            <a:fillRect/>
          </a:stretch>
        </p:blipFill>
        <p:spPr bwMode="auto">
          <a:xfrm>
            <a:off x="719138" y="2951163"/>
            <a:ext cx="5753100" cy="2819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9636" name="Picture 4"/>
          <p:cNvPicPr>
            <a:picLocks noChangeArrowheads="1"/>
          </p:cNvPicPr>
          <p:nvPr/>
        </p:nvPicPr>
        <p:blipFill>
          <a:blip r:embed="rId5"/>
          <a:srcRect/>
          <a:stretch>
            <a:fillRect/>
          </a:stretch>
        </p:blipFill>
        <p:spPr bwMode="auto">
          <a:xfrm>
            <a:off x="723900" y="8969375"/>
            <a:ext cx="5803900" cy="279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9637" name="Rectangle 5"/>
          <p:cNvSpPr>
            <a:spLocks/>
          </p:cNvSpPr>
          <p:nvPr/>
        </p:nvSpPr>
        <p:spPr bwMode="auto">
          <a:xfrm>
            <a:off x="7061200" y="5740400"/>
            <a:ext cx="43561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15 year average MSL values, </a:t>
            </a:r>
            <a:r>
              <a:rPr lang="en-US" i="1">
                <a:solidFill>
                  <a:schemeClr val="tx1"/>
                </a:solidFill>
                <a:latin typeface="Helvetica" panose="020B0604020202020204" pitchFamily="34" charset="0"/>
                <a:cs typeface="Helvetica" panose="020B0604020202020204" pitchFamily="34" charset="0"/>
                <a:sym typeface="Helvetica" panose="020B0604020202020204" pitchFamily="34" charset="0"/>
              </a:rPr>
              <a:t>December - February</a:t>
            </a:r>
          </a:p>
        </p:txBody>
      </p:sp>
      <p:sp>
        <p:nvSpPr>
          <p:cNvPr id="67591" name="AutoShape 6"/>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7592" name="AutoShape 7"/>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7593"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altimetersetting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963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96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3" grpId="0" build="p" bldLvl="5" autoUpdateAnimBg="0"/>
      <p:bldP spid="69637" grpId="0" build="p" autoUpdateAnimBg="0"/>
    </p:bldLst>
  </p:timing>
</p:sld>
</file>

<file path=ppt/slides/slide3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171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navcanada</a:t>
            </a:r>
            <a:r>
              <a:rPr lang="en-US" sz="4800" b="1" smtClean="0">
                <a:latin typeface="Helvetica Neue Medium" charset="0"/>
                <a:ea typeface="Helvetica Neue Medium" charset="0"/>
                <a:cs typeface="Helvetica Neue Medium" charset="0"/>
                <a:sym typeface="Helvetica Neue Medium" charset="0"/>
              </a:rPr>
              <a:t>inflightweather</a:t>
            </a:r>
            <a:endParaRPr lang="en-US" sz="4800" b="1" smtClean="0">
              <a:latin typeface="Helvetica Neue Medium" charset="0"/>
              <a:sym typeface="Helvetica Neue Medium" charset="0"/>
            </a:endParaRPr>
          </a:p>
        </p:txBody>
      </p:sp>
      <p:sp>
        <p:nvSpPr>
          <p:cNvPr id="371715" name="Rectangle 2"/>
          <p:cNvSpPr>
            <a:spLocks/>
          </p:cNvSpPr>
          <p:nvPr/>
        </p:nvSpPr>
        <p:spPr bwMode="auto">
          <a:xfrm>
            <a:off x="1092200" y="3416300"/>
            <a:ext cx="10807700" cy="881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are numerous ways to obtain weather information during flight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traffic control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FICs via “Pacific Radio”</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ATIS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voice generator module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7171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171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273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navcanada</a:t>
            </a:r>
            <a:r>
              <a:rPr lang="en-US" sz="4800" b="1" smtClean="0">
                <a:latin typeface="Helvetica Neue Medium" charset="0"/>
                <a:ea typeface="Helvetica Neue Medium" charset="0"/>
                <a:cs typeface="Helvetica Neue Medium" charset="0"/>
                <a:sym typeface="Helvetica Neue Medium" charset="0"/>
              </a:rPr>
              <a:t>inflightweather</a:t>
            </a:r>
            <a:endParaRPr lang="en-US" sz="4800" b="1" smtClean="0">
              <a:latin typeface="Helvetica Neue Medium" charset="0"/>
              <a:sym typeface="Helvetica Neue Medium" charset="0"/>
            </a:endParaRPr>
          </a:p>
        </p:txBody>
      </p:sp>
      <p:sp>
        <p:nvSpPr>
          <p:cNvPr id="372739" name="Rectangle 2"/>
          <p:cNvSpPr>
            <a:spLocks/>
          </p:cNvSpPr>
          <p:nvPr/>
        </p:nvSpPr>
        <p:spPr bwMode="auto">
          <a:xfrm>
            <a:off x="1092200" y="3416300"/>
            <a:ext cx="10807700" cy="881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are numerous ways to obtain weather information during flight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traffic control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FICs via “Pacific Radio”</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ATIS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voice generator module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7274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274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5809" name="Rectangle 1"/>
          <p:cNvSpPr>
            <a:spLocks/>
          </p:cNvSpPr>
          <p:nvPr/>
        </p:nvSpPr>
        <p:spPr bwMode="auto">
          <a:xfrm>
            <a:off x="2719388" y="3632200"/>
            <a:ext cx="9429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metar</a:t>
            </a:r>
          </a:p>
        </p:txBody>
      </p:sp>
      <p:sp>
        <p:nvSpPr>
          <p:cNvPr id="375810" name="Rectangle 2"/>
          <p:cNvSpPr>
            <a:spLocks/>
          </p:cNvSpPr>
          <p:nvPr/>
        </p:nvSpPr>
        <p:spPr bwMode="auto">
          <a:xfrm>
            <a:off x="5183188" y="4711700"/>
            <a:ext cx="4286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taf</a:t>
            </a:r>
          </a:p>
        </p:txBody>
      </p:sp>
      <p:sp>
        <p:nvSpPr>
          <p:cNvPr id="375811" name="Rectangle 3"/>
          <p:cNvSpPr>
            <a:spLocks/>
          </p:cNvSpPr>
          <p:nvPr/>
        </p:nvSpPr>
        <p:spPr bwMode="auto">
          <a:xfrm>
            <a:off x="6935788" y="4813300"/>
            <a:ext cx="10350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notam</a:t>
            </a:r>
          </a:p>
        </p:txBody>
      </p:sp>
      <p:sp>
        <p:nvSpPr>
          <p:cNvPr id="375812" name="Rectangle 4"/>
          <p:cNvSpPr>
            <a:spLocks/>
          </p:cNvSpPr>
          <p:nvPr/>
        </p:nvSpPr>
        <p:spPr bwMode="auto">
          <a:xfrm>
            <a:off x="9294813" y="5321300"/>
            <a:ext cx="8302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pirep</a:t>
            </a:r>
          </a:p>
        </p:txBody>
      </p:sp>
      <p:sp>
        <p:nvSpPr>
          <p:cNvPr id="375813" name="Rectangle 5"/>
          <p:cNvSpPr>
            <a:spLocks/>
          </p:cNvSpPr>
          <p:nvPr/>
        </p:nvSpPr>
        <p:spPr bwMode="auto">
          <a:xfrm>
            <a:off x="4146550" y="6299200"/>
            <a:ext cx="3333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fd</a:t>
            </a:r>
          </a:p>
        </p:txBody>
      </p:sp>
      <p:sp>
        <p:nvSpPr>
          <p:cNvPr id="375814" name="Rectangle 6"/>
          <p:cNvSpPr>
            <a:spLocks/>
          </p:cNvSpPr>
          <p:nvPr/>
        </p:nvSpPr>
        <p:spPr bwMode="auto">
          <a:xfrm>
            <a:off x="6189663" y="6680200"/>
            <a:ext cx="6127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bkn</a:t>
            </a:r>
          </a:p>
        </p:txBody>
      </p:sp>
      <p:sp>
        <p:nvSpPr>
          <p:cNvPr id="375815" name="Rectangle 7"/>
          <p:cNvSpPr>
            <a:spLocks/>
          </p:cNvSpPr>
          <p:nvPr/>
        </p:nvSpPr>
        <p:spPr bwMode="auto">
          <a:xfrm>
            <a:off x="8415338" y="7061200"/>
            <a:ext cx="5857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few</a:t>
            </a:r>
          </a:p>
        </p:txBody>
      </p:sp>
      <p:sp>
        <p:nvSpPr>
          <p:cNvPr id="375816" name="Rectangle 8"/>
          <p:cNvSpPr>
            <a:spLocks/>
          </p:cNvSpPr>
          <p:nvPr/>
        </p:nvSpPr>
        <p:spPr bwMode="auto">
          <a:xfrm>
            <a:off x="10728325" y="7378700"/>
            <a:ext cx="5000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sct</a:t>
            </a:r>
          </a:p>
        </p:txBody>
      </p:sp>
      <p:sp>
        <p:nvSpPr>
          <p:cNvPr id="375817" name="Rectangle 9"/>
          <p:cNvSpPr>
            <a:spLocks/>
          </p:cNvSpPr>
          <p:nvPr/>
        </p:nvSpPr>
        <p:spPr bwMode="auto">
          <a:xfrm>
            <a:off x="1963738" y="4191000"/>
            <a:ext cx="5921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ovc</a:t>
            </a:r>
          </a:p>
        </p:txBody>
      </p:sp>
      <p:sp>
        <p:nvSpPr>
          <p:cNvPr id="375818" name="Rectangle 10"/>
          <p:cNvSpPr>
            <a:spLocks/>
          </p:cNvSpPr>
          <p:nvPr/>
        </p:nvSpPr>
        <p:spPr bwMode="auto">
          <a:xfrm>
            <a:off x="8234363" y="2870200"/>
            <a:ext cx="1282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SLP987</a:t>
            </a:r>
          </a:p>
        </p:txBody>
      </p:sp>
      <p:sp>
        <p:nvSpPr>
          <p:cNvPr id="375819" name="Rectangle 11"/>
          <p:cNvSpPr>
            <a:spLocks/>
          </p:cNvSpPr>
          <p:nvPr/>
        </p:nvSpPr>
        <p:spPr bwMode="auto">
          <a:xfrm>
            <a:off x="10442575" y="3314700"/>
            <a:ext cx="10477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A2976</a:t>
            </a:r>
          </a:p>
        </p:txBody>
      </p:sp>
      <p:sp>
        <p:nvSpPr>
          <p:cNvPr id="375820" name="Rectangle 12"/>
          <p:cNvSpPr>
            <a:spLocks/>
          </p:cNvSpPr>
          <p:nvPr/>
        </p:nvSpPr>
        <p:spPr bwMode="auto">
          <a:xfrm>
            <a:off x="3144838" y="7874000"/>
            <a:ext cx="10477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tempo</a:t>
            </a:r>
          </a:p>
        </p:txBody>
      </p:sp>
      <p:sp>
        <p:nvSpPr>
          <p:cNvPr id="375821" name="Rectangle 13"/>
          <p:cNvSpPr>
            <a:spLocks/>
          </p:cNvSpPr>
          <p:nvPr/>
        </p:nvSpPr>
        <p:spPr bwMode="auto">
          <a:xfrm>
            <a:off x="5461000" y="5283200"/>
            <a:ext cx="4254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fm</a:t>
            </a:r>
          </a:p>
        </p:txBody>
      </p:sp>
      <p:sp>
        <p:nvSpPr>
          <p:cNvPr id="375822" name="Rectangle 14"/>
          <p:cNvSpPr>
            <a:spLocks/>
          </p:cNvSpPr>
          <p:nvPr/>
        </p:nvSpPr>
        <p:spPr bwMode="auto">
          <a:xfrm>
            <a:off x="5289550" y="2984500"/>
            <a:ext cx="11636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prob30</a:t>
            </a:r>
          </a:p>
        </p:txBody>
      </p:sp>
      <p:sp>
        <p:nvSpPr>
          <p:cNvPr id="375823" name="Rectangle 15"/>
          <p:cNvSpPr>
            <a:spLocks/>
          </p:cNvSpPr>
          <p:nvPr/>
        </p:nvSpPr>
        <p:spPr bwMode="auto">
          <a:xfrm>
            <a:off x="1976438" y="5740400"/>
            <a:ext cx="1127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becmg</a:t>
            </a:r>
          </a:p>
        </p:txBody>
      </p:sp>
      <p:sp>
        <p:nvSpPr>
          <p:cNvPr id="375824" name="Rectangle 16"/>
          <p:cNvSpPr>
            <a:spLocks/>
          </p:cNvSpPr>
          <p:nvPr/>
        </p:nvSpPr>
        <p:spPr bwMode="auto">
          <a:xfrm>
            <a:off x="4962525" y="6045200"/>
            <a:ext cx="3270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ra</a:t>
            </a:r>
          </a:p>
        </p:txBody>
      </p:sp>
      <p:sp>
        <p:nvSpPr>
          <p:cNvPr id="375825" name="Rectangle 17"/>
          <p:cNvSpPr>
            <a:spLocks/>
          </p:cNvSpPr>
          <p:nvPr/>
        </p:nvSpPr>
        <p:spPr bwMode="auto">
          <a:xfrm>
            <a:off x="6103938" y="5702300"/>
            <a:ext cx="5857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sc3</a:t>
            </a:r>
          </a:p>
        </p:txBody>
      </p:sp>
      <p:sp>
        <p:nvSpPr>
          <p:cNvPr id="375826" name="Rectangle 18"/>
          <p:cNvSpPr>
            <a:spLocks/>
          </p:cNvSpPr>
          <p:nvPr/>
        </p:nvSpPr>
        <p:spPr bwMode="auto">
          <a:xfrm>
            <a:off x="527050" y="8026400"/>
            <a:ext cx="21399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10018G25KT</a:t>
            </a:r>
          </a:p>
        </p:txBody>
      </p:sp>
      <p:sp>
        <p:nvSpPr>
          <p:cNvPr id="375827" name="Rectangle 19"/>
          <p:cNvSpPr>
            <a:spLocks/>
          </p:cNvSpPr>
          <p:nvPr/>
        </p:nvSpPr>
        <p:spPr bwMode="auto">
          <a:xfrm>
            <a:off x="3662363" y="8521700"/>
            <a:ext cx="8763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speci</a:t>
            </a:r>
          </a:p>
        </p:txBody>
      </p:sp>
      <p:sp>
        <p:nvSpPr>
          <p:cNvPr id="375828" name="Rectangle 20"/>
          <p:cNvSpPr>
            <a:spLocks/>
          </p:cNvSpPr>
          <p:nvPr/>
        </p:nvSpPr>
        <p:spPr bwMode="auto">
          <a:xfrm>
            <a:off x="5908675" y="8801100"/>
            <a:ext cx="8667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awos</a:t>
            </a:r>
          </a:p>
        </p:txBody>
      </p:sp>
      <p:sp>
        <p:nvSpPr>
          <p:cNvPr id="375829" name="Rectangle 21"/>
          <p:cNvSpPr>
            <a:spLocks/>
          </p:cNvSpPr>
          <p:nvPr/>
        </p:nvSpPr>
        <p:spPr bwMode="auto">
          <a:xfrm>
            <a:off x="7716838" y="8521700"/>
            <a:ext cx="6254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rmk</a:t>
            </a:r>
          </a:p>
        </p:txBody>
      </p:sp>
      <p:sp>
        <p:nvSpPr>
          <p:cNvPr id="375830" name="Rectangle 22"/>
          <p:cNvSpPr>
            <a:spLocks/>
          </p:cNvSpPr>
          <p:nvPr/>
        </p:nvSpPr>
        <p:spPr bwMode="auto">
          <a:xfrm>
            <a:off x="1239838" y="3975100"/>
            <a:ext cx="4937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cig</a:t>
            </a:r>
          </a:p>
        </p:txBody>
      </p:sp>
      <p:sp>
        <p:nvSpPr>
          <p:cNvPr id="375831" name="Rectangle 23"/>
          <p:cNvSpPr>
            <a:spLocks/>
          </p:cNvSpPr>
          <p:nvPr/>
        </p:nvSpPr>
        <p:spPr bwMode="auto">
          <a:xfrm>
            <a:off x="3021013" y="4394200"/>
            <a:ext cx="3460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br</a:t>
            </a:r>
          </a:p>
        </p:txBody>
      </p:sp>
      <p:sp>
        <p:nvSpPr>
          <p:cNvPr id="375832" name="Rectangle 24"/>
          <p:cNvSpPr>
            <a:spLocks/>
          </p:cNvSpPr>
          <p:nvPr/>
        </p:nvSpPr>
        <p:spPr bwMode="auto">
          <a:xfrm>
            <a:off x="3470275" y="4940300"/>
            <a:ext cx="9921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+snsh</a:t>
            </a:r>
          </a:p>
        </p:txBody>
      </p:sp>
      <p:sp>
        <p:nvSpPr>
          <p:cNvPr id="375833" name="Rectangle 25"/>
          <p:cNvSpPr>
            <a:spLocks/>
          </p:cNvSpPr>
          <p:nvPr/>
        </p:nvSpPr>
        <p:spPr bwMode="auto">
          <a:xfrm>
            <a:off x="6378575" y="3987800"/>
            <a:ext cx="319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fu</a:t>
            </a:r>
          </a:p>
        </p:txBody>
      </p:sp>
      <p:sp>
        <p:nvSpPr>
          <p:cNvPr id="375834" name="Rectangle 26"/>
          <p:cNvSpPr>
            <a:spLocks/>
          </p:cNvSpPr>
          <p:nvPr/>
        </p:nvSpPr>
        <p:spPr bwMode="auto">
          <a:xfrm>
            <a:off x="7912100" y="4191000"/>
            <a:ext cx="5397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-dz</a:t>
            </a:r>
          </a:p>
        </p:txBody>
      </p:sp>
      <p:sp>
        <p:nvSpPr>
          <p:cNvPr id="375835" name="Rectangle 27"/>
          <p:cNvSpPr>
            <a:spLocks/>
          </p:cNvSpPr>
          <p:nvPr/>
        </p:nvSpPr>
        <p:spPr bwMode="auto">
          <a:xfrm>
            <a:off x="9175750" y="4394200"/>
            <a:ext cx="11398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pressrr</a:t>
            </a:r>
          </a:p>
        </p:txBody>
      </p:sp>
      <p:sp>
        <p:nvSpPr>
          <p:cNvPr id="375836" name="Rectangle 28"/>
          <p:cNvSpPr>
            <a:spLocks/>
          </p:cNvSpPr>
          <p:nvPr/>
        </p:nvSpPr>
        <p:spPr bwMode="auto">
          <a:xfrm>
            <a:off x="10945813" y="4648200"/>
            <a:ext cx="9461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fldurd</a:t>
            </a:r>
          </a:p>
        </p:txBody>
      </p:sp>
      <p:sp>
        <p:nvSpPr>
          <p:cNvPr id="375837" name="Rectangle 29"/>
          <p:cNvSpPr>
            <a:spLocks/>
          </p:cNvSpPr>
          <p:nvPr/>
        </p:nvSpPr>
        <p:spPr bwMode="auto">
          <a:xfrm>
            <a:off x="11409363" y="6299200"/>
            <a:ext cx="292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hj</a:t>
            </a:r>
          </a:p>
        </p:txBody>
      </p:sp>
      <p:sp>
        <p:nvSpPr>
          <p:cNvPr id="375838" name="Rectangle 30"/>
          <p:cNvSpPr>
            <a:spLocks/>
          </p:cNvSpPr>
          <p:nvPr/>
        </p:nvSpPr>
        <p:spPr bwMode="auto">
          <a:xfrm>
            <a:off x="9286875" y="8801100"/>
            <a:ext cx="10350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1803Z</a:t>
            </a:r>
          </a:p>
        </p:txBody>
      </p:sp>
      <p:sp>
        <p:nvSpPr>
          <p:cNvPr id="375839" name="Rectangle 31"/>
          <p:cNvSpPr>
            <a:spLocks/>
          </p:cNvSpPr>
          <p:nvPr/>
        </p:nvSpPr>
        <p:spPr bwMode="auto">
          <a:xfrm>
            <a:off x="1449388" y="6946900"/>
            <a:ext cx="1054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VV002</a:t>
            </a:r>
          </a:p>
        </p:txBody>
      </p:sp>
      <p:sp>
        <p:nvSpPr>
          <p:cNvPr id="375840" name="Rectangle 32"/>
          <p:cNvSpPr>
            <a:spLocks/>
          </p:cNvSpPr>
          <p:nvPr/>
        </p:nvSpPr>
        <p:spPr bwMode="auto">
          <a:xfrm>
            <a:off x="3663950" y="70485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skc</a:t>
            </a:r>
          </a:p>
        </p:txBody>
      </p:sp>
      <p:sp>
        <p:nvSpPr>
          <p:cNvPr id="375841" name="Rectangle 33"/>
          <p:cNvSpPr>
            <a:spLocks/>
          </p:cNvSpPr>
          <p:nvPr/>
        </p:nvSpPr>
        <p:spPr bwMode="auto">
          <a:xfrm>
            <a:off x="4929188" y="7378700"/>
            <a:ext cx="4175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cb</a:t>
            </a:r>
          </a:p>
        </p:txBody>
      </p:sp>
      <p:sp>
        <p:nvSpPr>
          <p:cNvPr id="375842" name="Rectangle 34"/>
          <p:cNvSpPr>
            <a:spLocks/>
          </p:cNvSpPr>
          <p:nvPr/>
        </p:nvSpPr>
        <p:spPr bwMode="auto">
          <a:xfrm>
            <a:off x="6988175" y="7454900"/>
            <a:ext cx="520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tcu</a:t>
            </a:r>
          </a:p>
        </p:txBody>
      </p:sp>
      <p:sp>
        <p:nvSpPr>
          <p:cNvPr id="375843" name="Rectangle 35"/>
          <p:cNvSpPr>
            <a:spLocks/>
          </p:cNvSpPr>
          <p:nvPr/>
        </p:nvSpPr>
        <p:spPr bwMode="auto">
          <a:xfrm>
            <a:off x="7573963" y="6032500"/>
            <a:ext cx="5000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sf4</a:t>
            </a:r>
          </a:p>
        </p:txBody>
      </p:sp>
      <p:sp>
        <p:nvSpPr>
          <p:cNvPr id="375844" name="Rectangle 36"/>
          <p:cNvSpPr>
            <a:spLocks/>
          </p:cNvSpPr>
          <p:nvPr/>
        </p:nvSpPr>
        <p:spPr bwMode="auto">
          <a:xfrm>
            <a:off x="2801938" y="6451600"/>
            <a:ext cx="6810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blsa</a:t>
            </a:r>
          </a:p>
        </p:txBody>
      </p:sp>
      <p:sp>
        <p:nvSpPr>
          <p:cNvPr id="375845" name="Rectangle 37"/>
          <p:cNvSpPr>
            <a:spLocks/>
          </p:cNvSpPr>
          <p:nvPr/>
        </p:nvSpPr>
        <p:spPr bwMode="auto">
          <a:xfrm>
            <a:off x="7181850" y="2984500"/>
            <a:ext cx="3127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fc</a:t>
            </a:r>
          </a:p>
        </p:txBody>
      </p:sp>
      <p:sp>
        <p:nvSpPr>
          <p:cNvPr id="375846" name="Rectangle 38"/>
          <p:cNvSpPr>
            <a:spLocks/>
          </p:cNvSpPr>
          <p:nvPr/>
        </p:nvSpPr>
        <p:spPr bwMode="auto">
          <a:xfrm>
            <a:off x="596900" y="7061200"/>
            <a:ext cx="4635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ws</a:t>
            </a:r>
          </a:p>
        </p:txBody>
      </p:sp>
      <p:sp>
        <p:nvSpPr>
          <p:cNvPr id="375847" name="Rectangle 39"/>
          <p:cNvSpPr>
            <a:spLocks/>
          </p:cNvSpPr>
          <p:nvPr/>
        </p:nvSpPr>
        <p:spPr bwMode="auto">
          <a:xfrm>
            <a:off x="654050" y="3060700"/>
            <a:ext cx="3759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RVRRWY331200V2600</a:t>
            </a:r>
          </a:p>
        </p:txBody>
      </p:sp>
      <p:sp>
        <p:nvSpPr>
          <p:cNvPr id="375848" name="Rectangle 40"/>
          <p:cNvSpPr>
            <a:spLocks/>
          </p:cNvSpPr>
          <p:nvPr/>
        </p:nvSpPr>
        <p:spPr bwMode="auto">
          <a:xfrm>
            <a:off x="7686675" y="3594100"/>
            <a:ext cx="3254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fg</a:t>
            </a:r>
          </a:p>
        </p:txBody>
      </p:sp>
      <p:sp>
        <p:nvSpPr>
          <p:cNvPr id="375849" name="Rectangle 41"/>
          <p:cNvSpPr>
            <a:spLocks/>
          </p:cNvSpPr>
          <p:nvPr/>
        </p:nvSpPr>
        <p:spPr bwMode="auto">
          <a:xfrm>
            <a:off x="7443788" y="5422900"/>
            <a:ext cx="10810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3/4SM</a:t>
            </a:r>
          </a:p>
        </p:txBody>
      </p:sp>
      <p:sp>
        <p:nvSpPr>
          <p:cNvPr id="375850" name="Rectangle 42"/>
          <p:cNvSpPr>
            <a:spLocks/>
          </p:cNvSpPr>
          <p:nvPr/>
        </p:nvSpPr>
        <p:spPr bwMode="auto">
          <a:xfrm>
            <a:off x="636588" y="5956300"/>
            <a:ext cx="6492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cyyj</a:t>
            </a:r>
          </a:p>
        </p:txBody>
      </p:sp>
      <p:sp>
        <p:nvSpPr>
          <p:cNvPr id="375851" name="Rectangle 43"/>
          <p:cNvSpPr>
            <a:spLocks/>
          </p:cNvSpPr>
          <p:nvPr/>
        </p:nvSpPr>
        <p:spPr bwMode="auto">
          <a:xfrm>
            <a:off x="1193800" y="8826500"/>
            <a:ext cx="6794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fzdz</a:t>
            </a:r>
          </a:p>
        </p:txBody>
      </p:sp>
      <p:sp>
        <p:nvSpPr>
          <p:cNvPr id="375852" name="Rectangle 44"/>
          <p:cNvSpPr>
            <a:spLocks/>
          </p:cNvSpPr>
          <p:nvPr/>
        </p:nvSpPr>
        <p:spPr bwMode="auto">
          <a:xfrm>
            <a:off x="8894763" y="3632200"/>
            <a:ext cx="7270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auto</a:t>
            </a:r>
          </a:p>
        </p:txBody>
      </p:sp>
      <p:sp>
        <p:nvSpPr>
          <p:cNvPr id="375853" name="Rectangle 45"/>
          <p:cNvSpPr>
            <a:spLocks/>
          </p:cNvSpPr>
          <p:nvPr/>
        </p:nvSpPr>
        <p:spPr bwMode="auto">
          <a:xfrm>
            <a:off x="11836400" y="7239000"/>
            <a:ext cx="4540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vis</a:t>
            </a:r>
          </a:p>
        </p:txBody>
      </p:sp>
      <p:sp>
        <p:nvSpPr>
          <p:cNvPr id="375854" name="Rectangle 46"/>
          <p:cNvSpPr>
            <a:spLocks/>
          </p:cNvSpPr>
          <p:nvPr/>
        </p:nvSpPr>
        <p:spPr bwMode="auto">
          <a:xfrm>
            <a:off x="8961438" y="6299200"/>
            <a:ext cx="1562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M01/M05</a:t>
            </a:r>
          </a:p>
        </p:txBody>
      </p:sp>
      <p:sp>
        <p:nvSpPr>
          <p:cNvPr id="375855" name="Rectangle 47"/>
          <p:cNvSpPr>
            <a:spLocks/>
          </p:cNvSpPr>
          <p:nvPr/>
        </p:nvSpPr>
        <p:spPr bwMode="auto">
          <a:xfrm>
            <a:off x="9483725" y="7683500"/>
            <a:ext cx="609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fcst</a:t>
            </a:r>
          </a:p>
        </p:txBody>
      </p:sp>
      <p:sp>
        <p:nvSpPr>
          <p:cNvPr id="375856" name="Rectangle 48"/>
          <p:cNvSpPr>
            <a:spLocks/>
          </p:cNvSpPr>
          <p:nvPr/>
        </p:nvSpPr>
        <p:spPr bwMode="auto">
          <a:xfrm>
            <a:off x="5614988" y="7874000"/>
            <a:ext cx="4048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ua</a:t>
            </a:r>
          </a:p>
        </p:txBody>
      </p:sp>
      <p:sp>
        <p:nvSpPr>
          <p:cNvPr id="375857" name="Rectangle 49"/>
          <p:cNvSpPr>
            <a:spLocks/>
          </p:cNvSpPr>
          <p:nvPr/>
        </p:nvSpPr>
        <p:spPr bwMode="auto">
          <a:xfrm>
            <a:off x="6497638" y="8229600"/>
            <a:ext cx="7143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rime</a:t>
            </a:r>
          </a:p>
        </p:txBody>
      </p:sp>
      <p:sp>
        <p:nvSpPr>
          <p:cNvPr id="375858" name="Rectangle 50"/>
          <p:cNvSpPr>
            <a:spLocks/>
          </p:cNvSpPr>
          <p:nvPr/>
        </p:nvSpPr>
        <p:spPr bwMode="auto">
          <a:xfrm>
            <a:off x="8180388" y="7874000"/>
            <a:ext cx="3762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nil</a:t>
            </a:r>
          </a:p>
        </p:txBody>
      </p:sp>
      <p:sp>
        <p:nvSpPr>
          <p:cNvPr id="375859" name="Rectangle 51"/>
          <p:cNvSpPr>
            <a:spLocks/>
          </p:cNvSpPr>
          <p:nvPr/>
        </p:nvSpPr>
        <p:spPr bwMode="auto">
          <a:xfrm>
            <a:off x="4217988" y="3860800"/>
            <a:ext cx="1117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blo040</a:t>
            </a:r>
          </a:p>
        </p:txBody>
      </p:sp>
      <p:sp>
        <p:nvSpPr>
          <p:cNvPr id="375860" name="Rectangle 52"/>
          <p:cNvSpPr>
            <a:spLocks/>
          </p:cNvSpPr>
          <p:nvPr/>
        </p:nvSpPr>
        <p:spPr bwMode="auto">
          <a:xfrm>
            <a:off x="857250" y="5105400"/>
            <a:ext cx="1889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cu2st4acc1</a:t>
            </a:r>
          </a:p>
        </p:txBody>
      </p:sp>
      <p:sp>
        <p:nvSpPr>
          <p:cNvPr id="375861" name="Rectangle 53"/>
          <p:cNvSpPr>
            <a:spLocks/>
          </p:cNvSpPr>
          <p:nvPr/>
        </p:nvSpPr>
        <p:spPr bwMode="auto">
          <a:xfrm>
            <a:off x="10583863" y="8458200"/>
            <a:ext cx="9366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10/03</a:t>
            </a:r>
          </a:p>
        </p:txBody>
      </p:sp>
      <p:sp>
        <p:nvSpPr>
          <p:cNvPr id="375862" name="Rectangle 54"/>
          <p:cNvSpPr>
            <a:spLocks/>
          </p:cNvSpPr>
          <p:nvPr/>
        </p:nvSpPr>
        <p:spPr bwMode="auto">
          <a:xfrm>
            <a:off x="11669713" y="2921000"/>
            <a:ext cx="6286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lwis</a:t>
            </a:r>
          </a:p>
        </p:txBody>
      </p:sp>
      <p:sp>
        <p:nvSpPr>
          <p:cNvPr id="375863" name="Rectangle 55"/>
          <p:cNvSpPr>
            <a:spLocks/>
          </p:cNvSpPr>
          <p:nvPr/>
        </p:nvSpPr>
        <p:spPr bwMode="auto">
          <a:xfrm>
            <a:off x="11039475" y="3975100"/>
            <a:ext cx="10223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FL080</a:t>
            </a:r>
          </a:p>
        </p:txBody>
      </p:sp>
      <p:sp>
        <p:nvSpPr>
          <p:cNvPr id="375864" name="Rectangle 56"/>
          <p:cNvSpPr>
            <a:spLocks/>
          </p:cNvSpPr>
          <p:nvPr/>
        </p:nvSpPr>
        <p:spPr bwMode="auto">
          <a:xfrm>
            <a:off x="11120438" y="5473700"/>
            <a:ext cx="6461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mdt</a:t>
            </a:r>
          </a:p>
        </p:txBody>
      </p:sp>
      <p:sp>
        <p:nvSpPr>
          <p:cNvPr id="373818" name="Rectangle 57"/>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information</a:t>
            </a:r>
            <a:endParaRPr lang="en-US" sz="9600" smtClean="0">
              <a:latin typeface="Helvetica Neue Medium" charset="0"/>
              <a:sym typeface="Helvetica Neue Medium" charset="0"/>
            </a:endParaRPr>
          </a:p>
        </p:txBody>
      </p:sp>
      <p:sp>
        <p:nvSpPr>
          <p:cNvPr id="373819" name="AutoShape 58"/>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3820" name="AutoShape 59"/>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iterate type="lt">
                                    <p:tmPct val="100000"/>
                                  </p:iterate>
                                  <p:childTnLst>
                                    <p:set>
                                      <p:cBhvr>
                                        <p:cTn id="6" dur="1" fill="hold">
                                          <p:stCondLst>
                                            <p:cond delay="74"/>
                                          </p:stCondLst>
                                        </p:cTn>
                                        <p:tgtEl>
                                          <p:spTgt spid="375809"/>
                                        </p:tgtEl>
                                        <p:attrNameLst>
                                          <p:attrName>style.visibility</p:attrName>
                                        </p:attrNameLst>
                                      </p:cBhvr>
                                      <p:to>
                                        <p:strVal val="visible"/>
                                      </p:to>
                                    </p:set>
                                  </p:childTnLst>
                                </p:cTn>
                              </p:par>
                            </p:childTnLst>
                          </p:cTn>
                        </p:par>
                        <p:par>
                          <p:cTn id="7" fill="hold" nodeType="afterGroup">
                            <p:stCondLst>
                              <p:cond delay="375"/>
                            </p:stCondLst>
                            <p:childTnLst>
                              <p:par>
                                <p:cTn id="8" presetID="0" presetClass="entr" presetSubtype="3123872" fill="hold" grpId="0" nodeType="afterEffect">
                                  <p:stCondLst>
                                    <p:cond delay="0"/>
                                  </p:stCondLst>
                                  <p:iterate type="lt">
                                    <p:tmPct val="100000"/>
                                  </p:iterate>
                                  <p:childTnLst>
                                    <p:set>
                                      <p:cBhvr>
                                        <p:cTn id="9" dur="1" fill="hold">
                                          <p:stCondLst>
                                            <p:cond delay="74"/>
                                          </p:stCondLst>
                                        </p:cTn>
                                        <p:tgtEl>
                                          <p:spTgt spid="375810"/>
                                        </p:tgtEl>
                                        <p:attrNameLst>
                                          <p:attrName>style.visibility</p:attrName>
                                        </p:attrNameLst>
                                      </p:cBhvr>
                                      <p:to>
                                        <p:strVal val="visible"/>
                                      </p:to>
                                    </p:set>
                                  </p:childTnLst>
                                </p:cTn>
                              </p:par>
                            </p:childTnLst>
                          </p:cTn>
                        </p:par>
                        <p:par>
                          <p:cTn id="10" fill="hold" nodeType="afterGroup">
                            <p:stCondLst>
                              <p:cond delay="600"/>
                            </p:stCondLst>
                            <p:childTnLst>
                              <p:par>
                                <p:cTn id="11" presetID="0" presetClass="entr" presetSubtype="3123872" fill="hold" grpId="0" nodeType="afterEffect">
                                  <p:stCondLst>
                                    <p:cond delay="0"/>
                                  </p:stCondLst>
                                  <p:iterate type="lt">
                                    <p:tmPct val="100000"/>
                                  </p:iterate>
                                  <p:childTnLst>
                                    <p:set>
                                      <p:cBhvr>
                                        <p:cTn id="12" dur="1" fill="hold">
                                          <p:stCondLst>
                                            <p:cond delay="74"/>
                                          </p:stCondLst>
                                        </p:cTn>
                                        <p:tgtEl>
                                          <p:spTgt spid="375811"/>
                                        </p:tgtEl>
                                        <p:attrNameLst>
                                          <p:attrName>style.visibility</p:attrName>
                                        </p:attrNameLst>
                                      </p:cBhvr>
                                      <p:to>
                                        <p:strVal val="visible"/>
                                      </p:to>
                                    </p:set>
                                  </p:childTnLst>
                                </p:cTn>
                              </p:par>
                            </p:childTnLst>
                          </p:cTn>
                        </p:par>
                        <p:par>
                          <p:cTn id="13" fill="hold" nodeType="afterGroup">
                            <p:stCondLst>
                              <p:cond delay="975"/>
                            </p:stCondLst>
                            <p:childTnLst>
                              <p:par>
                                <p:cTn id="14" presetID="0" presetClass="entr" presetSubtype="3123872" fill="hold" grpId="0" nodeType="afterEffect">
                                  <p:stCondLst>
                                    <p:cond delay="0"/>
                                  </p:stCondLst>
                                  <p:iterate type="lt">
                                    <p:tmPct val="100000"/>
                                  </p:iterate>
                                  <p:childTnLst>
                                    <p:set>
                                      <p:cBhvr>
                                        <p:cTn id="15" dur="1" fill="hold">
                                          <p:stCondLst>
                                            <p:cond delay="74"/>
                                          </p:stCondLst>
                                        </p:cTn>
                                        <p:tgtEl>
                                          <p:spTgt spid="375812"/>
                                        </p:tgtEl>
                                        <p:attrNameLst>
                                          <p:attrName>style.visibility</p:attrName>
                                        </p:attrNameLst>
                                      </p:cBhvr>
                                      <p:to>
                                        <p:strVal val="visible"/>
                                      </p:to>
                                    </p:set>
                                  </p:childTnLst>
                                </p:cTn>
                              </p:par>
                            </p:childTnLst>
                          </p:cTn>
                        </p:par>
                        <p:par>
                          <p:cTn id="16" fill="hold" nodeType="afterGroup">
                            <p:stCondLst>
                              <p:cond delay="1350"/>
                            </p:stCondLst>
                            <p:childTnLst>
                              <p:par>
                                <p:cTn id="17" presetID="0" presetClass="entr" presetSubtype="3123872" fill="hold" grpId="0" nodeType="afterEffect">
                                  <p:stCondLst>
                                    <p:cond delay="0"/>
                                  </p:stCondLst>
                                  <p:iterate type="lt">
                                    <p:tmPct val="100000"/>
                                  </p:iterate>
                                  <p:childTnLst>
                                    <p:set>
                                      <p:cBhvr>
                                        <p:cTn id="18" dur="1" fill="hold">
                                          <p:stCondLst>
                                            <p:cond delay="74"/>
                                          </p:stCondLst>
                                        </p:cTn>
                                        <p:tgtEl>
                                          <p:spTgt spid="375813"/>
                                        </p:tgtEl>
                                        <p:attrNameLst>
                                          <p:attrName>style.visibility</p:attrName>
                                        </p:attrNameLst>
                                      </p:cBhvr>
                                      <p:to>
                                        <p:strVal val="visible"/>
                                      </p:to>
                                    </p:set>
                                  </p:childTnLst>
                                </p:cTn>
                              </p:par>
                            </p:childTnLst>
                          </p:cTn>
                        </p:par>
                        <p:par>
                          <p:cTn id="19" fill="hold" nodeType="afterGroup">
                            <p:stCondLst>
                              <p:cond delay="1500"/>
                            </p:stCondLst>
                            <p:childTnLst>
                              <p:par>
                                <p:cTn id="20" presetID="0" presetClass="entr" presetSubtype="3123872" fill="hold" grpId="0" nodeType="afterEffect">
                                  <p:stCondLst>
                                    <p:cond delay="0"/>
                                  </p:stCondLst>
                                  <p:iterate type="lt">
                                    <p:tmPct val="100000"/>
                                  </p:iterate>
                                  <p:childTnLst>
                                    <p:set>
                                      <p:cBhvr>
                                        <p:cTn id="21" dur="1" fill="hold">
                                          <p:stCondLst>
                                            <p:cond delay="74"/>
                                          </p:stCondLst>
                                        </p:cTn>
                                        <p:tgtEl>
                                          <p:spTgt spid="375814"/>
                                        </p:tgtEl>
                                        <p:attrNameLst>
                                          <p:attrName>style.visibility</p:attrName>
                                        </p:attrNameLst>
                                      </p:cBhvr>
                                      <p:to>
                                        <p:strVal val="visible"/>
                                      </p:to>
                                    </p:set>
                                  </p:childTnLst>
                                </p:cTn>
                              </p:par>
                            </p:childTnLst>
                          </p:cTn>
                        </p:par>
                        <p:par>
                          <p:cTn id="22" fill="hold" nodeType="afterGroup">
                            <p:stCondLst>
                              <p:cond delay="1725"/>
                            </p:stCondLst>
                            <p:childTnLst>
                              <p:par>
                                <p:cTn id="23" presetID="0" presetClass="entr" presetSubtype="3123872" fill="hold" grpId="0" nodeType="afterEffect">
                                  <p:stCondLst>
                                    <p:cond delay="0"/>
                                  </p:stCondLst>
                                  <p:iterate type="lt">
                                    <p:tmPct val="100000"/>
                                  </p:iterate>
                                  <p:childTnLst>
                                    <p:set>
                                      <p:cBhvr>
                                        <p:cTn id="24" dur="1" fill="hold">
                                          <p:stCondLst>
                                            <p:cond delay="74"/>
                                          </p:stCondLst>
                                        </p:cTn>
                                        <p:tgtEl>
                                          <p:spTgt spid="375815"/>
                                        </p:tgtEl>
                                        <p:attrNameLst>
                                          <p:attrName>style.visibility</p:attrName>
                                        </p:attrNameLst>
                                      </p:cBhvr>
                                      <p:to>
                                        <p:strVal val="visible"/>
                                      </p:to>
                                    </p:set>
                                  </p:childTnLst>
                                </p:cTn>
                              </p:par>
                            </p:childTnLst>
                          </p:cTn>
                        </p:par>
                        <p:par>
                          <p:cTn id="25" fill="hold" nodeType="afterGroup">
                            <p:stCondLst>
                              <p:cond delay="1950"/>
                            </p:stCondLst>
                            <p:childTnLst>
                              <p:par>
                                <p:cTn id="26" presetID="0" presetClass="entr" presetSubtype="3123872" fill="hold" grpId="0" nodeType="afterEffect">
                                  <p:stCondLst>
                                    <p:cond delay="0"/>
                                  </p:stCondLst>
                                  <p:iterate type="lt">
                                    <p:tmPct val="100000"/>
                                  </p:iterate>
                                  <p:childTnLst>
                                    <p:set>
                                      <p:cBhvr>
                                        <p:cTn id="27" dur="1" fill="hold">
                                          <p:stCondLst>
                                            <p:cond delay="74"/>
                                          </p:stCondLst>
                                        </p:cTn>
                                        <p:tgtEl>
                                          <p:spTgt spid="375816"/>
                                        </p:tgtEl>
                                        <p:attrNameLst>
                                          <p:attrName>style.visibility</p:attrName>
                                        </p:attrNameLst>
                                      </p:cBhvr>
                                      <p:to>
                                        <p:strVal val="visible"/>
                                      </p:to>
                                    </p:set>
                                  </p:childTnLst>
                                </p:cTn>
                              </p:par>
                            </p:childTnLst>
                          </p:cTn>
                        </p:par>
                        <p:par>
                          <p:cTn id="28" fill="hold" nodeType="afterGroup">
                            <p:stCondLst>
                              <p:cond delay="2175"/>
                            </p:stCondLst>
                            <p:childTnLst>
                              <p:par>
                                <p:cTn id="29" presetID="0" presetClass="entr" presetSubtype="3123872" fill="hold" grpId="0" nodeType="afterEffect">
                                  <p:stCondLst>
                                    <p:cond delay="0"/>
                                  </p:stCondLst>
                                  <p:iterate type="lt">
                                    <p:tmPct val="100000"/>
                                  </p:iterate>
                                  <p:childTnLst>
                                    <p:set>
                                      <p:cBhvr>
                                        <p:cTn id="30" dur="1" fill="hold">
                                          <p:stCondLst>
                                            <p:cond delay="74"/>
                                          </p:stCondLst>
                                        </p:cTn>
                                        <p:tgtEl>
                                          <p:spTgt spid="375817"/>
                                        </p:tgtEl>
                                        <p:attrNameLst>
                                          <p:attrName>style.visibility</p:attrName>
                                        </p:attrNameLst>
                                      </p:cBhvr>
                                      <p:to>
                                        <p:strVal val="visible"/>
                                      </p:to>
                                    </p:set>
                                  </p:childTnLst>
                                </p:cTn>
                              </p:par>
                            </p:childTnLst>
                          </p:cTn>
                        </p:par>
                        <p:par>
                          <p:cTn id="31" fill="hold" nodeType="afterGroup">
                            <p:stCondLst>
                              <p:cond delay="2400"/>
                            </p:stCondLst>
                            <p:childTnLst>
                              <p:par>
                                <p:cTn id="32" presetID="0" presetClass="entr" presetSubtype="3123872" fill="hold" grpId="0" nodeType="afterEffect">
                                  <p:stCondLst>
                                    <p:cond delay="0"/>
                                  </p:stCondLst>
                                  <p:iterate type="lt">
                                    <p:tmPct val="100000"/>
                                  </p:iterate>
                                  <p:childTnLst>
                                    <p:set>
                                      <p:cBhvr>
                                        <p:cTn id="33" dur="1" fill="hold">
                                          <p:stCondLst>
                                            <p:cond delay="74"/>
                                          </p:stCondLst>
                                        </p:cTn>
                                        <p:tgtEl>
                                          <p:spTgt spid="375818"/>
                                        </p:tgtEl>
                                        <p:attrNameLst>
                                          <p:attrName>style.visibility</p:attrName>
                                        </p:attrNameLst>
                                      </p:cBhvr>
                                      <p:to>
                                        <p:strVal val="visible"/>
                                      </p:to>
                                    </p:set>
                                  </p:childTnLst>
                                </p:cTn>
                              </p:par>
                            </p:childTnLst>
                          </p:cTn>
                        </p:par>
                        <p:par>
                          <p:cTn id="34" fill="hold" nodeType="afterGroup">
                            <p:stCondLst>
                              <p:cond delay="2850"/>
                            </p:stCondLst>
                            <p:childTnLst>
                              <p:par>
                                <p:cTn id="35" presetID="0" presetClass="entr" presetSubtype="3123872" fill="hold" grpId="0" nodeType="afterEffect">
                                  <p:stCondLst>
                                    <p:cond delay="0"/>
                                  </p:stCondLst>
                                  <p:iterate type="lt">
                                    <p:tmPct val="100000"/>
                                  </p:iterate>
                                  <p:childTnLst>
                                    <p:set>
                                      <p:cBhvr>
                                        <p:cTn id="36" dur="1" fill="hold">
                                          <p:stCondLst>
                                            <p:cond delay="74"/>
                                          </p:stCondLst>
                                        </p:cTn>
                                        <p:tgtEl>
                                          <p:spTgt spid="375819"/>
                                        </p:tgtEl>
                                        <p:attrNameLst>
                                          <p:attrName>style.visibility</p:attrName>
                                        </p:attrNameLst>
                                      </p:cBhvr>
                                      <p:to>
                                        <p:strVal val="visible"/>
                                      </p:to>
                                    </p:set>
                                  </p:childTnLst>
                                </p:cTn>
                              </p:par>
                            </p:childTnLst>
                          </p:cTn>
                        </p:par>
                        <p:par>
                          <p:cTn id="37" fill="hold" nodeType="afterGroup">
                            <p:stCondLst>
                              <p:cond delay="3225"/>
                            </p:stCondLst>
                            <p:childTnLst>
                              <p:par>
                                <p:cTn id="38" presetID="0" presetClass="entr" presetSubtype="3123872" fill="hold" grpId="0" nodeType="afterEffect">
                                  <p:stCondLst>
                                    <p:cond delay="0"/>
                                  </p:stCondLst>
                                  <p:iterate type="lt">
                                    <p:tmPct val="100000"/>
                                  </p:iterate>
                                  <p:childTnLst>
                                    <p:set>
                                      <p:cBhvr>
                                        <p:cTn id="39" dur="1" fill="hold">
                                          <p:stCondLst>
                                            <p:cond delay="74"/>
                                          </p:stCondLst>
                                        </p:cTn>
                                        <p:tgtEl>
                                          <p:spTgt spid="375820"/>
                                        </p:tgtEl>
                                        <p:attrNameLst>
                                          <p:attrName>style.visibility</p:attrName>
                                        </p:attrNameLst>
                                      </p:cBhvr>
                                      <p:to>
                                        <p:strVal val="visible"/>
                                      </p:to>
                                    </p:set>
                                  </p:childTnLst>
                                </p:cTn>
                              </p:par>
                            </p:childTnLst>
                          </p:cTn>
                        </p:par>
                        <p:par>
                          <p:cTn id="40" fill="hold" nodeType="afterGroup">
                            <p:stCondLst>
                              <p:cond delay="3600"/>
                            </p:stCondLst>
                            <p:childTnLst>
                              <p:par>
                                <p:cTn id="41" presetID="0" presetClass="entr" presetSubtype="3123872" fill="hold" grpId="0" nodeType="afterEffect">
                                  <p:stCondLst>
                                    <p:cond delay="0"/>
                                  </p:stCondLst>
                                  <p:iterate type="lt">
                                    <p:tmPct val="100000"/>
                                  </p:iterate>
                                  <p:childTnLst>
                                    <p:set>
                                      <p:cBhvr>
                                        <p:cTn id="42" dur="1" fill="hold">
                                          <p:stCondLst>
                                            <p:cond delay="74"/>
                                          </p:stCondLst>
                                        </p:cTn>
                                        <p:tgtEl>
                                          <p:spTgt spid="375821"/>
                                        </p:tgtEl>
                                        <p:attrNameLst>
                                          <p:attrName>style.visibility</p:attrName>
                                        </p:attrNameLst>
                                      </p:cBhvr>
                                      <p:to>
                                        <p:strVal val="visible"/>
                                      </p:to>
                                    </p:set>
                                  </p:childTnLst>
                                </p:cTn>
                              </p:par>
                            </p:childTnLst>
                          </p:cTn>
                        </p:par>
                        <p:par>
                          <p:cTn id="43" fill="hold" nodeType="afterGroup">
                            <p:stCondLst>
                              <p:cond delay="3750"/>
                            </p:stCondLst>
                            <p:childTnLst>
                              <p:par>
                                <p:cTn id="44" presetID="0" presetClass="entr" presetSubtype="3123872" fill="hold" grpId="0" nodeType="afterEffect">
                                  <p:stCondLst>
                                    <p:cond delay="0"/>
                                  </p:stCondLst>
                                  <p:iterate type="lt">
                                    <p:tmPct val="100000"/>
                                  </p:iterate>
                                  <p:childTnLst>
                                    <p:set>
                                      <p:cBhvr>
                                        <p:cTn id="45" dur="1" fill="hold">
                                          <p:stCondLst>
                                            <p:cond delay="74"/>
                                          </p:stCondLst>
                                        </p:cTn>
                                        <p:tgtEl>
                                          <p:spTgt spid="375822"/>
                                        </p:tgtEl>
                                        <p:attrNameLst>
                                          <p:attrName>style.visibility</p:attrName>
                                        </p:attrNameLst>
                                      </p:cBhvr>
                                      <p:to>
                                        <p:strVal val="visible"/>
                                      </p:to>
                                    </p:set>
                                  </p:childTnLst>
                                </p:cTn>
                              </p:par>
                            </p:childTnLst>
                          </p:cTn>
                        </p:par>
                        <p:par>
                          <p:cTn id="46" fill="hold" nodeType="afterGroup">
                            <p:stCondLst>
                              <p:cond delay="4200"/>
                            </p:stCondLst>
                            <p:childTnLst>
                              <p:par>
                                <p:cTn id="47" presetID="0" presetClass="entr" presetSubtype="3123872" fill="hold" grpId="0" nodeType="afterEffect">
                                  <p:stCondLst>
                                    <p:cond delay="0"/>
                                  </p:stCondLst>
                                  <p:iterate type="lt">
                                    <p:tmPct val="100000"/>
                                  </p:iterate>
                                  <p:childTnLst>
                                    <p:set>
                                      <p:cBhvr>
                                        <p:cTn id="48" dur="1" fill="hold">
                                          <p:stCondLst>
                                            <p:cond delay="74"/>
                                          </p:stCondLst>
                                        </p:cTn>
                                        <p:tgtEl>
                                          <p:spTgt spid="375823"/>
                                        </p:tgtEl>
                                        <p:attrNameLst>
                                          <p:attrName>style.visibility</p:attrName>
                                        </p:attrNameLst>
                                      </p:cBhvr>
                                      <p:to>
                                        <p:strVal val="visible"/>
                                      </p:to>
                                    </p:set>
                                  </p:childTnLst>
                                </p:cTn>
                              </p:par>
                            </p:childTnLst>
                          </p:cTn>
                        </p:par>
                        <p:par>
                          <p:cTn id="49" fill="hold" nodeType="afterGroup">
                            <p:stCondLst>
                              <p:cond delay="4575"/>
                            </p:stCondLst>
                            <p:childTnLst>
                              <p:par>
                                <p:cTn id="50" presetID="0" presetClass="entr" presetSubtype="3123872" fill="hold" grpId="0" nodeType="afterEffect">
                                  <p:stCondLst>
                                    <p:cond delay="0"/>
                                  </p:stCondLst>
                                  <p:iterate type="lt">
                                    <p:tmPct val="100000"/>
                                  </p:iterate>
                                  <p:childTnLst>
                                    <p:set>
                                      <p:cBhvr>
                                        <p:cTn id="51" dur="1" fill="hold">
                                          <p:stCondLst>
                                            <p:cond delay="74"/>
                                          </p:stCondLst>
                                        </p:cTn>
                                        <p:tgtEl>
                                          <p:spTgt spid="375824"/>
                                        </p:tgtEl>
                                        <p:attrNameLst>
                                          <p:attrName>style.visibility</p:attrName>
                                        </p:attrNameLst>
                                      </p:cBhvr>
                                      <p:to>
                                        <p:strVal val="visible"/>
                                      </p:to>
                                    </p:set>
                                  </p:childTnLst>
                                </p:cTn>
                              </p:par>
                            </p:childTnLst>
                          </p:cTn>
                        </p:par>
                        <p:par>
                          <p:cTn id="52" fill="hold" nodeType="afterGroup">
                            <p:stCondLst>
                              <p:cond delay="4725"/>
                            </p:stCondLst>
                            <p:childTnLst>
                              <p:par>
                                <p:cTn id="53" presetID="0" presetClass="entr" presetSubtype="3123872" fill="hold" grpId="0" nodeType="afterEffect">
                                  <p:stCondLst>
                                    <p:cond delay="0"/>
                                  </p:stCondLst>
                                  <p:iterate type="lt">
                                    <p:tmPct val="100000"/>
                                  </p:iterate>
                                  <p:childTnLst>
                                    <p:set>
                                      <p:cBhvr>
                                        <p:cTn id="54" dur="1" fill="hold">
                                          <p:stCondLst>
                                            <p:cond delay="74"/>
                                          </p:stCondLst>
                                        </p:cTn>
                                        <p:tgtEl>
                                          <p:spTgt spid="375825"/>
                                        </p:tgtEl>
                                        <p:attrNameLst>
                                          <p:attrName>style.visibility</p:attrName>
                                        </p:attrNameLst>
                                      </p:cBhvr>
                                      <p:to>
                                        <p:strVal val="visible"/>
                                      </p:to>
                                    </p:set>
                                  </p:childTnLst>
                                </p:cTn>
                              </p:par>
                            </p:childTnLst>
                          </p:cTn>
                        </p:par>
                        <p:par>
                          <p:cTn id="55" fill="hold" nodeType="afterGroup">
                            <p:stCondLst>
                              <p:cond delay="4950"/>
                            </p:stCondLst>
                            <p:childTnLst>
                              <p:par>
                                <p:cTn id="56" presetID="0" presetClass="entr" presetSubtype="3123872" fill="hold" grpId="0" nodeType="afterEffect">
                                  <p:stCondLst>
                                    <p:cond delay="0"/>
                                  </p:stCondLst>
                                  <p:iterate type="lt">
                                    <p:tmPct val="100000"/>
                                  </p:iterate>
                                  <p:childTnLst>
                                    <p:set>
                                      <p:cBhvr>
                                        <p:cTn id="57" dur="1" fill="hold">
                                          <p:stCondLst>
                                            <p:cond delay="74"/>
                                          </p:stCondLst>
                                        </p:cTn>
                                        <p:tgtEl>
                                          <p:spTgt spid="375826"/>
                                        </p:tgtEl>
                                        <p:attrNameLst>
                                          <p:attrName>style.visibility</p:attrName>
                                        </p:attrNameLst>
                                      </p:cBhvr>
                                      <p:to>
                                        <p:strVal val="visible"/>
                                      </p:to>
                                    </p:set>
                                  </p:childTnLst>
                                </p:cTn>
                              </p:par>
                            </p:childTnLst>
                          </p:cTn>
                        </p:par>
                        <p:par>
                          <p:cTn id="58" fill="hold" nodeType="afterGroup">
                            <p:stCondLst>
                              <p:cond delay="5700"/>
                            </p:stCondLst>
                            <p:childTnLst>
                              <p:par>
                                <p:cTn id="59" presetID="0" presetClass="entr" presetSubtype="3123872" fill="hold" grpId="0" nodeType="afterEffect">
                                  <p:stCondLst>
                                    <p:cond delay="0"/>
                                  </p:stCondLst>
                                  <p:iterate type="lt">
                                    <p:tmPct val="100000"/>
                                  </p:iterate>
                                  <p:childTnLst>
                                    <p:set>
                                      <p:cBhvr>
                                        <p:cTn id="60" dur="1" fill="hold">
                                          <p:stCondLst>
                                            <p:cond delay="74"/>
                                          </p:stCondLst>
                                        </p:cTn>
                                        <p:tgtEl>
                                          <p:spTgt spid="375827"/>
                                        </p:tgtEl>
                                        <p:attrNameLst>
                                          <p:attrName>style.visibility</p:attrName>
                                        </p:attrNameLst>
                                      </p:cBhvr>
                                      <p:to>
                                        <p:strVal val="visible"/>
                                      </p:to>
                                    </p:set>
                                  </p:childTnLst>
                                </p:cTn>
                              </p:par>
                            </p:childTnLst>
                          </p:cTn>
                        </p:par>
                        <p:par>
                          <p:cTn id="61" fill="hold" nodeType="afterGroup">
                            <p:stCondLst>
                              <p:cond delay="6075"/>
                            </p:stCondLst>
                            <p:childTnLst>
                              <p:par>
                                <p:cTn id="62" presetID="0" presetClass="entr" presetSubtype="3123872" fill="hold" grpId="0" nodeType="afterEffect">
                                  <p:stCondLst>
                                    <p:cond delay="0"/>
                                  </p:stCondLst>
                                  <p:iterate type="lt">
                                    <p:tmPct val="100000"/>
                                  </p:iterate>
                                  <p:childTnLst>
                                    <p:set>
                                      <p:cBhvr>
                                        <p:cTn id="63" dur="1" fill="hold">
                                          <p:stCondLst>
                                            <p:cond delay="74"/>
                                          </p:stCondLst>
                                        </p:cTn>
                                        <p:tgtEl>
                                          <p:spTgt spid="375828"/>
                                        </p:tgtEl>
                                        <p:attrNameLst>
                                          <p:attrName>style.visibility</p:attrName>
                                        </p:attrNameLst>
                                      </p:cBhvr>
                                      <p:to>
                                        <p:strVal val="visible"/>
                                      </p:to>
                                    </p:set>
                                  </p:childTnLst>
                                </p:cTn>
                              </p:par>
                            </p:childTnLst>
                          </p:cTn>
                        </p:par>
                        <p:par>
                          <p:cTn id="64" fill="hold" nodeType="afterGroup">
                            <p:stCondLst>
                              <p:cond delay="6375"/>
                            </p:stCondLst>
                            <p:childTnLst>
                              <p:par>
                                <p:cTn id="65" presetID="0" presetClass="entr" presetSubtype="3123872" fill="hold" grpId="0" nodeType="afterEffect">
                                  <p:stCondLst>
                                    <p:cond delay="0"/>
                                  </p:stCondLst>
                                  <p:iterate type="lt">
                                    <p:tmPct val="100000"/>
                                  </p:iterate>
                                  <p:childTnLst>
                                    <p:set>
                                      <p:cBhvr>
                                        <p:cTn id="66" dur="1" fill="hold">
                                          <p:stCondLst>
                                            <p:cond delay="74"/>
                                          </p:stCondLst>
                                        </p:cTn>
                                        <p:tgtEl>
                                          <p:spTgt spid="375829"/>
                                        </p:tgtEl>
                                        <p:attrNameLst>
                                          <p:attrName>style.visibility</p:attrName>
                                        </p:attrNameLst>
                                      </p:cBhvr>
                                      <p:to>
                                        <p:strVal val="visible"/>
                                      </p:to>
                                    </p:set>
                                  </p:childTnLst>
                                </p:cTn>
                              </p:par>
                            </p:childTnLst>
                          </p:cTn>
                        </p:par>
                        <p:par>
                          <p:cTn id="67" fill="hold" nodeType="afterGroup">
                            <p:stCondLst>
                              <p:cond delay="6600"/>
                            </p:stCondLst>
                            <p:childTnLst>
                              <p:par>
                                <p:cTn id="68" presetID="0" presetClass="entr" presetSubtype="3123872" fill="hold" grpId="0" nodeType="afterEffect">
                                  <p:stCondLst>
                                    <p:cond delay="0"/>
                                  </p:stCondLst>
                                  <p:iterate type="lt">
                                    <p:tmPct val="100000"/>
                                  </p:iterate>
                                  <p:childTnLst>
                                    <p:set>
                                      <p:cBhvr>
                                        <p:cTn id="69" dur="1" fill="hold">
                                          <p:stCondLst>
                                            <p:cond delay="74"/>
                                          </p:stCondLst>
                                        </p:cTn>
                                        <p:tgtEl>
                                          <p:spTgt spid="375830"/>
                                        </p:tgtEl>
                                        <p:attrNameLst>
                                          <p:attrName>style.visibility</p:attrName>
                                        </p:attrNameLst>
                                      </p:cBhvr>
                                      <p:to>
                                        <p:strVal val="visible"/>
                                      </p:to>
                                    </p:set>
                                  </p:childTnLst>
                                </p:cTn>
                              </p:par>
                            </p:childTnLst>
                          </p:cTn>
                        </p:par>
                        <p:par>
                          <p:cTn id="70" fill="hold" nodeType="afterGroup">
                            <p:stCondLst>
                              <p:cond delay="6825"/>
                            </p:stCondLst>
                            <p:childTnLst>
                              <p:par>
                                <p:cTn id="71" presetID="0" presetClass="entr" presetSubtype="3123872" fill="hold" grpId="0" nodeType="afterEffect">
                                  <p:stCondLst>
                                    <p:cond delay="0"/>
                                  </p:stCondLst>
                                  <p:iterate type="lt">
                                    <p:tmPct val="100000"/>
                                  </p:iterate>
                                  <p:childTnLst>
                                    <p:set>
                                      <p:cBhvr>
                                        <p:cTn id="72" dur="1" fill="hold">
                                          <p:stCondLst>
                                            <p:cond delay="74"/>
                                          </p:stCondLst>
                                        </p:cTn>
                                        <p:tgtEl>
                                          <p:spTgt spid="375831"/>
                                        </p:tgtEl>
                                        <p:attrNameLst>
                                          <p:attrName>style.visibility</p:attrName>
                                        </p:attrNameLst>
                                      </p:cBhvr>
                                      <p:to>
                                        <p:strVal val="visible"/>
                                      </p:to>
                                    </p:set>
                                  </p:childTnLst>
                                </p:cTn>
                              </p:par>
                            </p:childTnLst>
                          </p:cTn>
                        </p:par>
                        <p:par>
                          <p:cTn id="73" fill="hold" nodeType="afterGroup">
                            <p:stCondLst>
                              <p:cond delay="6975"/>
                            </p:stCondLst>
                            <p:childTnLst>
                              <p:par>
                                <p:cTn id="74" presetID="0" presetClass="entr" presetSubtype="3123872" fill="hold" grpId="0" nodeType="afterEffect">
                                  <p:stCondLst>
                                    <p:cond delay="0"/>
                                  </p:stCondLst>
                                  <p:iterate type="lt">
                                    <p:tmPct val="100000"/>
                                  </p:iterate>
                                  <p:childTnLst>
                                    <p:set>
                                      <p:cBhvr>
                                        <p:cTn id="75" dur="1" fill="hold">
                                          <p:stCondLst>
                                            <p:cond delay="74"/>
                                          </p:stCondLst>
                                        </p:cTn>
                                        <p:tgtEl>
                                          <p:spTgt spid="375832"/>
                                        </p:tgtEl>
                                        <p:attrNameLst>
                                          <p:attrName>style.visibility</p:attrName>
                                        </p:attrNameLst>
                                      </p:cBhvr>
                                      <p:to>
                                        <p:strVal val="visible"/>
                                      </p:to>
                                    </p:set>
                                  </p:childTnLst>
                                </p:cTn>
                              </p:par>
                            </p:childTnLst>
                          </p:cTn>
                        </p:par>
                        <p:par>
                          <p:cTn id="76" fill="hold" nodeType="afterGroup">
                            <p:stCondLst>
                              <p:cond delay="7350"/>
                            </p:stCondLst>
                            <p:childTnLst>
                              <p:par>
                                <p:cTn id="77" presetID="0" presetClass="entr" presetSubtype="3123872" fill="hold" grpId="0" nodeType="afterEffect">
                                  <p:stCondLst>
                                    <p:cond delay="0"/>
                                  </p:stCondLst>
                                  <p:iterate type="lt">
                                    <p:tmPct val="100000"/>
                                  </p:iterate>
                                  <p:childTnLst>
                                    <p:set>
                                      <p:cBhvr>
                                        <p:cTn id="78" dur="1" fill="hold">
                                          <p:stCondLst>
                                            <p:cond delay="74"/>
                                          </p:stCondLst>
                                        </p:cTn>
                                        <p:tgtEl>
                                          <p:spTgt spid="375833"/>
                                        </p:tgtEl>
                                        <p:attrNameLst>
                                          <p:attrName>style.visibility</p:attrName>
                                        </p:attrNameLst>
                                      </p:cBhvr>
                                      <p:to>
                                        <p:strVal val="visible"/>
                                      </p:to>
                                    </p:set>
                                  </p:childTnLst>
                                </p:cTn>
                              </p:par>
                            </p:childTnLst>
                          </p:cTn>
                        </p:par>
                        <p:par>
                          <p:cTn id="79" fill="hold" nodeType="afterGroup">
                            <p:stCondLst>
                              <p:cond delay="7500"/>
                            </p:stCondLst>
                            <p:childTnLst>
                              <p:par>
                                <p:cTn id="80" presetID="0" presetClass="entr" presetSubtype="3123872" fill="hold" grpId="0" nodeType="afterEffect">
                                  <p:stCondLst>
                                    <p:cond delay="0"/>
                                  </p:stCondLst>
                                  <p:iterate type="lt">
                                    <p:tmPct val="100000"/>
                                  </p:iterate>
                                  <p:childTnLst>
                                    <p:set>
                                      <p:cBhvr>
                                        <p:cTn id="81" dur="1" fill="hold">
                                          <p:stCondLst>
                                            <p:cond delay="74"/>
                                          </p:stCondLst>
                                        </p:cTn>
                                        <p:tgtEl>
                                          <p:spTgt spid="375834"/>
                                        </p:tgtEl>
                                        <p:attrNameLst>
                                          <p:attrName>style.visibility</p:attrName>
                                        </p:attrNameLst>
                                      </p:cBhvr>
                                      <p:to>
                                        <p:strVal val="visible"/>
                                      </p:to>
                                    </p:set>
                                  </p:childTnLst>
                                </p:cTn>
                              </p:par>
                            </p:childTnLst>
                          </p:cTn>
                        </p:par>
                        <p:par>
                          <p:cTn id="82" fill="hold" nodeType="afterGroup">
                            <p:stCondLst>
                              <p:cond delay="7725"/>
                            </p:stCondLst>
                            <p:childTnLst>
                              <p:par>
                                <p:cTn id="83" presetID="0" presetClass="entr" presetSubtype="3123872" fill="hold" grpId="0" nodeType="afterEffect">
                                  <p:stCondLst>
                                    <p:cond delay="0"/>
                                  </p:stCondLst>
                                  <p:iterate type="lt">
                                    <p:tmPct val="100000"/>
                                  </p:iterate>
                                  <p:childTnLst>
                                    <p:set>
                                      <p:cBhvr>
                                        <p:cTn id="84" dur="1" fill="hold">
                                          <p:stCondLst>
                                            <p:cond delay="74"/>
                                          </p:stCondLst>
                                        </p:cTn>
                                        <p:tgtEl>
                                          <p:spTgt spid="375835"/>
                                        </p:tgtEl>
                                        <p:attrNameLst>
                                          <p:attrName>style.visibility</p:attrName>
                                        </p:attrNameLst>
                                      </p:cBhvr>
                                      <p:to>
                                        <p:strVal val="visible"/>
                                      </p:to>
                                    </p:set>
                                  </p:childTnLst>
                                </p:cTn>
                              </p:par>
                            </p:childTnLst>
                          </p:cTn>
                        </p:par>
                        <p:par>
                          <p:cTn id="85" fill="hold" nodeType="afterGroup">
                            <p:stCondLst>
                              <p:cond delay="8250"/>
                            </p:stCondLst>
                            <p:childTnLst>
                              <p:par>
                                <p:cTn id="86" presetID="0" presetClass="entr" presetSubtype="3123872" fill="hold" grpId="0" nodeType="afterEffect">
                                  <p:stCondLst>
                                    <p:cond delay="0"/>
                                  </p:stCondLst>
                                  <p:iterate type="lt">
                                    <p:tmPct val="100000"/>
                                  </p:iterate>
                                  <p:childTnLst>
                                    <p:set>
                                      <p:cBhvr>
                                        <p:cTn id="87" dur="1" fill="hold">
                                          <p:stCondLst>
                                            <p:cond delay="74"/>
                                          </p:stCondLst>
                                        </p:cTn>
                                        <p:tgtEl>
                                          <p:spTgt spid="375836"/>
                                        </p:tgtEl>
                                        <p:attrNameLst>
                                          <p:attrName>style.visibility</p:attrName>
                                        </p:attrNameLst>
                                      </p:cBhvr>
                                      <p:to>
                                        <p:strVal val="visible"/>
                                      </p:to>
                                    </p:set>
                                  </p:childTnLst>
                                </p:cTn>
                              </p:par>
                            </p:childTnLst>
                          </p:cTn>
                        </p:par>
                        <p:par>
                          <p:cTn id="88" fill="hold" nodeType="afterGroup">
                            <p:stCondLst>
                              <p:cond delay="8700"/>
                            </p:stCondLst>
                            <p:childTnLst>
                              <p:par>
                                <p:cTn id="89" presetID="0" presetClass="entr" presetSubtype="3123872" fill="hold" grpId="0" nodeType="afterEffect">
                                  <p:stCondLst>
                                    <p:cond delay="0"/>
                                  </p:stCondLst>
                                  <p:iterate type="lt">
                                    <p:tmPct val="100000"/>
                                  </p:iterate>
                                  <p:childTnLst>
                                    <p:set>
                                      <p:cBhvr>
                                        <p:cTn id="90" dur="1" fill="hold">
                                          <p:stCondLst>
                                            <p:cond delay="74"/>
                                          </p:stCondLst>
                                        </p:cTn>
                                        <p:tgtEl>
                                          <p:spTgt spid="375837"/>
                                        </p:tgtEl>
                                        <p:attrNameLst>
                                          <p:attrName>style.visibility</p:attrName>
                                        </p:attrNameLst>
                                      </p:cBhvr>
                                      <p:to>
                                        <p:strVal val="visible"/>
                                      </p:to>
                                    </p:set>
                                  </p:childTnLst>
                                </p:cTn>
                              </p:par>
                            </p:childTnLst>
                          </p:cTn>
                        </p:par>
                        <p:par>
                          <p:cTn id="91" fill="hold" nodeType="afterGroup">
                            <p:stCondLst>
                              <p:cond delay="8850"/>
                            </p:stCondLst>
                            <p:childTnLst>
                              <p:par>
                                <p:cTn id="92" presetID="0" presetClass="entr" presetSubtype="3123872" fill="hold" grpId="0" nodeType="afterEffect">
                                  <p:stCondLst>
                                    <p:cond delay="0"/>
                                  </p:stCondLst>
                                  <p:iterate type="lt">
                                    <p:tmPct val="100000"/>
                                  </p:iterate>
                                  <p:childTnLst>
                                    <p:set>
                                      <p:cBhvr>
                                        <p:cTn id="93" dur="1" fill="hold">
                                          <p:stCondLst>
                                            <p:cond delay="74"/>
                                          </p:stCondLst>
                                        </p:cTn>
                                        <p:tgtEl>
                                          <p:spTgt spid="375838"/>
                                        </p:tgtEl>
                                        <p:attrNameLst>
                                          <p:attrName>style.visibility</p:attrName>
                                        </p:attrNameLst>
                                      </p:cBhvr>
                                      <p:to>
                                        <p:strVal val="visible"/>
                                      </p:to>
                                    </p:set>
                                  </p:childTnLst>
                                </p:cTn>
                              </p:par>
                            </p:childTnLst>
                          </p:cTn>
                        </p:par>
                        <p:par>
                          <p:cTn id="94" fill="hold" nodeType="afterGroup">
                            <p:stCondLst>
                              <p:cond delay="9225"/>
                            </p:stCondLst>
                            <p:childTnLst>
                              <p:par>
                                <p:cTn id="95" presetID="0" presetClass="entr" presetSubtype="3123872" fill="hold" grpId="0" nodeType="afterEffect">
                                  <p:stCondLst>
                                    <p:cond delay="0"/>
                                  </p:stCondLst>
                                  <p:iterate type="lt">
                                    <p:tmPct val="100000"/>
                                  </p:iterate>
                                  <p:childTnLst>
                                    <p:set>
                                      <p:cBhvr>
                                        <p:cTn id="96" dur="1" fill="hold">
                                          <p:stCondLst>
                                            <p:cond delay="74"/>
                                          </p:stCondLst>
                                        </p:cTn>
                                        <p:tgtEl>
                                          <p:spTgt spid="375839"/>
                                        </p:tgtEl>
                                        <p:attrNameLst>
                                          <p:attrName>style.visibility</p:attrName>
                                        </p:attrNameLst>
                                      </p:cBhvr>
                                      <p:to>
                                        <p:strVal val="visible"/>
                                      </p:to>
                                    </p:set>
                                  </p:childTnLst>
                                </p:cTn>
                              </p:par>
                            </p:childTnLst>
                          </p:cTn>
                        </p:par>
                        <p:par>
                          <p:cTn id="97" fill="hold" nodeType="afterGroup">
                            <p:stCondLst>
                              <p:cond delay="9600"/>
                            </p:stCondLst>
                            <p:childTnLst>
                              <p:par>
                                <p:cTn id="98" presetID="0" presetClass="entr" presetSubtype="3123872" fill="hold" grpId="0" nodeType="afterEffect">
                                  <p:stCondLst>
                                    <p:cond delay="0"/>
                                  </p:stCondLst>
                                  <p:iterate type="lt">
                                    <p:tmPct val="100000"/>
                                  </p:iterate>
                                  <p:childTnLst>
                                    <p:set>
                                      <p:cBhvr>
                                        <p:cTn id="99" dur="1" fill="hold">
                                          <p:stCondLst>
                                            <p:cond delay="74"/>
                                          </p:stCondLst>
                                        </p:cTn>
                                        <p:tgtEl>
                                          <p:spTgt spid="375840"/>
                                        </p:tgtEl>
                                        <p:attrNameLst>
                                          <p:attrName>style.visibility</p:attrName>
                                        </p:attrNameLst>
                                      </p:cBhvr>
                                      <p:to>
                                        <p:strVal val="visible"/>
                                      </p:to>
                                    </p:set>
                                  </p:childTnLst>
                                </p:cTn>
                              </p:par>
                            </p:childTnLst>
                          </p:cTn>
                        </p:par>
                        <p:par>
                          <p:cTn id="100" fill="hold" nodeType="afterGroup">
                            <p:stCondLst>
                              <p:cond delay="9825"/>
                            </p:stCondLst>
                            <p:childTnLst>
                              <p:par>
                                <p:cTn id="101" presetID="0" presetClass="entr" presetSubtype="3123872" fill="hold" grpId="0" nodeType="afterEffect">
                                  <p:stCondLst>
                                    <p:cond delay="0"/>
                                  </p:stCondLst>
                                  <p:iterate type="lt">
                                    <p:tmPct val="100000"/>
                                  </p:iterate>
                                  <p:childTnLst>
                                    <p:set>
                                      <p:cBhvr>
                                        <p:cTn id="102" dur="1" fill="hold">
                                          <p:stCondLst>
                                            <p:cond delay="74"/>
                                          </p:stCondLst>
                                        </p:cTn>
                                        <p:tgtEl>
                                          <p:spTgt spid="375841"/>
                                        </p:tgtEl>
                                        <p:attrNameLst>
                                          <p:attrName>style.visibility</p:attrName>
                                        </p:attrNameLst>
                                      </p:cBhvr>
                                      <p:to>
                                        <p:strVal val="visible"/>
                                      </p:to>
                                    </p:set>
                                  </p:childTnLst>
                                </p:cTn>
                              </p:par>
                            </p:childTnLst>
                          </p:cTn>
                        </p:par>
                        <p:par>
                          <p:cTn id="103" fill="hold" nodeType="afterGroup">
                            <p:stCondLst>
                              <p:cond delay="9975"/>
                            </p:stCondLst>
                            <p:childTnLst>
                              <p:par>
                                <p:cTn id="104" presetID="0" presetClass="entr" presetSubtype="3123872" fill="hold" grpId="0" nodeType="afterEffect">
                                  <p:stCondLst>
                                    <p:cond delay="0"/>
                                  </p:stCondLst>
                                  <p:iterate type="lt">
                                    <p:tmPct val="100000"/>
                                  </p:iterate>
                                  <p:childTnLst>
                                    <p:set>
                                      <p:cBhvr>
                                        <p:cTn id="105" dur="1" fill="hold">
                                          <p:stCondLst>
                                            <p:cond delay="74"/>
                                          </p:stCondLst>
                                        </p:cTn>
                                        <p:tgtEl>
                                          <p:spTgt spid="375842"/>
                                        </p:tgtEl>
                                        <p:attrNameLst>
                                          <p:attrName>style.visibility</p:attrName>
                                        </p:attrNameLst>
                                      </p:cBhvr>
                                      <p:to>
                                        <p:strVal val="visible"/>
                                      </p:to>
                                    </p:set>
                                  </p:childTnLst>
                                </p:cTn>
                              </p:par>
                            </p:childTnLst>
                          </p:cTn>
                        </p:par>
                        <p:par>
                          <p:cTn id="106" fill="hold" nodeType="afterGroup">
                            <p:stCondLst>
                              <p:cond delay="10200"/>
                            </p:stCondLst>
                            <p:childTnLst>
                              <p:par>
                                <p:cTn id="107" presetID="0" presetClass="entr" presetSubtype="3123872" fill="hold" grpId="0" nodeType="afterEffect">
                                  <p:stCondLst>
                                    <p:cond delay="0"/>
                                  </p:stCondLst>
                                  <p:iterate type="lt">
                                    <p:tmPct val="100000"/>
                                  </p:iterate>
                                  <p:childTnLst>
                                    <p:set>
                                      <p:cBhvr>
                                        <p:cTn id="108" dur="1" fill="hold">
                                          <p:stCondLst>
                                            <p:cond delay="74"/>
                                          </p:stCondLst>
                                        </p:cTn>
                                        <p:tgtEl>
                                          <p:spTgt spid="375843"/>
                                        </p:tgtEl>
                                        <p:attrNameLst>
                                          <p:attrName>style.visibility</p:attrName>
                                        </p:attrNameLst>
                                      </p:cBhvr>
                                      <p:to>
                                        <p:strVal val="visible"/>
                                      </p:to>
                                    </p:set>
                                  </p:childTnLst>
                                </p:cTn>
                              </p:par>
                            </p:childTnLst>
                          </p:cTn>
                        </p:par>
                        <p:par>
                          <p:cTn id="109" fill="hold" nodeType="afterGroup">
                            <p:stCondLst>
                              <p:cond delay="10425"/>
                            </p:stCondLst>
                            <p:childTnLst>
                              <p:par>
                                <p:cTn id="110" presetID="0" presetClass="entr" presetSubtype="3123872" fill="hold" grpId="0" nodeType="afterEffect">
                                  <p:stCondLst>
                                    <p:cond delay="0"/>
                                  </p:stCondLst>
                                  <p:iterate type="lt">
                                    <p:tmPct val="100000"/>
                                  </p:iterate>
                                  <p:childTnLst>
                                    <p:set>
                                      <p:cBhvr>
                                        <p:cTn id="111" dur="1" fill="hold">
                                          <p:stCondLst>
                                            <p:cond delay="74"/>
                                          </p:stCondLst>
                                        </p:cTn>
                                        <p:tgtEl>
                                          <p:spTgt spid="375844"/>
                                        </p:tgtEl>
                                        <p:attrNameLst>
                                          <p:attrName>style.visibility</p:attrName>
                                        </p:attrNameLst>
                                      </p:cBhvr>
                                      <p:to>
                                        <p:strVal val="visible"/>
                                      </p:to>
                                    </p:set>
                                  </p:childTnLst>
                                </p:cTn>
                              </p:par>
                            </p:childTnLst>
                          </p:cTn>
                        </p:par>
                        <p:par>
                          <p:cTn id="112" fill="hold" nodeType="afterGroup">
                            <p:stCondLst>
                              <p:cond delay="10725"/>
                            </p:stCondLst>
                            <p:childTnLst>
                              <p:par>
                                <p:cTn id="113" presetID="0" presetClass="entr" presetSubtype="3123872" fill="hold" grpId="0" nodeType="afterEffect">
                                  <p:stCondLst>
                                    <p:cond delay="0"/>
                                  </p:stCondLst>
                                  <p:iterate type="lt">
                                    <p:tmPct val="100000"/>
                                  </p:iterate>
                                  <p:childTnLst>
                                    <p:set>
                                      <p:cBhvr>
                                        <p:cTn id="114" dur="1" fill="hold">
                                          <p:stCondLst>
                                            <p:cond delay="74"/>
                                          </p:stCondLst>
                                        </p:cTn>
                                        <p:tgtEl>
                                          <p:spTgt spid="375845"/>
                                        </p:tgtEl>
                                        <p:attrNameLst>
                                          <p:attrName>style.visibility</p:attrName>
                                        </p:attrNameLst>
                                      </p:cBhvr>
                                      <p:to>
                                        <p:strVal val="visible"/>
                                      </p:to>
                                    </p:set>
                                  </p:childTnLst>
                                </p:cTn>
                              </p:par>
                            </p:childTnLst>
                          </p:cTn>
                        </p:par>
                        <p:par>
                          <p:cTn id="115" fill="hold" nodeType="afterGroup">
                            <p:stCondLst>
                              <p:cond delay="10875"/>
                            </p:stCondLst>
                            <p:childTnLst>
                              <p:par>
                                <p:cTn id="116" presetID="0" presetClass="entr" presetSubtype="3123872" fill="hold" grpId="0" nodeType="afterEffect">
                                  <p:stCondLst>
                                    <p:cond delay="0"/>
                                  </p:stCondLst>
                                  <p:iterate type="lt">
                                    <p:tmPct val="100000"/>
                                  </p:iterate>
                                  <p:childTnLst>
                                    <p:set>
                                      <p:cBhvr>
                                        <p:cTn id="117" dur="1" fill="hold">
                                          <p:stCondLst>
                                            <p:cond delay="74"/>
                                          </p:stCondLst>
                                        </p:cTn>
                                        <p:tgtEl>
                                          <p:spTgt spid="375846"/>
                                        </p:tgtEl>
                                        <p:attrNameLst>
                                          <p:attrName>style.visibility</p:attrName>
                                        </p:attrNameLst>
                                      </p:cBhvr>
                                      <p:to>
                                        <p:strVal val="visible"/>
                                      </p:to>
                                    </p:set>
                                  </p:childTnLst>
                                </p:cTn>
                              </p:par>
                            </p:childTnLst>
                          </p:cTn>
                        </p:par>
                        <p:par>
                          <p:cTn id="118" fill="hold" nodeType="afterGroup">
                            <p:stCondLst>
                              <p:cond delay="11025"/>
                            </p:stCondLst>
                            <p:childTnLst>
                              <p:par>
                                <p:cTn id="119" presetID="0" presetClass="entr" presetSubtype="3123872" fill="hold" grpId="0" nodeType="afterEffect">
                                  <p:stCondLst>
                                    <p:cond delay="0"/>
                                  </p:stCondLst>
                                  <p:iterate type="lt">
                                    <p:tmPct val="100000"/>
                                  </p:iterate>
                                  <p:childTnLst>
                                    <p:set>
                                      <p:cBhvr>
                                        <p:cTn id="120" dur="1" fill="hold">
                                          <p:stCondLst>
                                            <p:cond delay="74"/>
                                          </p:stCondLst>
                                        </p:cTn>
                                        <p:tgtEl>
                                          <p:spTgt spid="375848"/>
                                        </p:tgtEl>
                                        <p:attrNameLst>
                                          <p:attrName>style.visibility</p:attrName>
                                        </p:attrNameLst>
                                      </p:cBhvr>
                                      <p:to>
                                        <p:strVal val="visible"/>
                                      </p:to>
                                    </p:set>
                                  </p:childTnLst>
                                </p:cTn>
                              </p:par>
                            </p:childTnLst>
                          </p:cTn>
                        </p:par>
                        <p:par>
                          <p:cTn id="121" fill="hold" nodeType="afterGroup">
                            <p:stCondLst>
                              <p:cond delay="11175"/>
                            </p:stCondLst>
                            <p:childTnLst>
                              <p:par>
                                <p:cTn id="122" presetID="0" presetClass="entr" presetSubtype="3123872" fill="hold" grpId="0" nodeType="afterEffect">
                                  <p:stCondLst>
                                    <p:cond delay="0"/>
                                  </p:stCondLst>
                                  <p:iterate type="lt">
                                    <p:tmPct val="100000"/>
                                  </p:iterate>
                                  <p:childTnLst>
                                    <p:set>
                                      <p:cBhvr>
                                        <p:cTn id="123" dur="1" fill="hold">
                                          <p:stCondLst>
                                            <p:cond delay="74"/>
                                          </p:stCondLst>
                                        </p:cTn>
                                        <p:tgtEl>
                                          <p:spTgt spid="375849"/>
                                        </p:tgtEl>
                                        <p:attrNameLst>
                                          <p:attrName>style.visibility</p:attrName>
                                        </p:attrNameLst>
                                      </p:cBhvr>
                                      <p:to>
                                        <p:strVal val="visible"/>
                                      </p:to>
                                    </p:set>
                                  </p:childTnLst>
                                </p:cTn>
                              </p:par>
                            </p:childTnLst>
                          </p:cTn>
                        </p:par>
                        <p:par>
                          <p:cTn id="124" fill="hold" nodeType="afterGroup">
                            <p:stCondLst>
                              <p:cond delay="11550"/>
                            </p:stCondLst>
                            <p:childTnLst>
                              <p:par>
                                <p:cTn id="125" presetID="0" presetClass="entr" presetSubtype="3123872" fill="hold" grpId="0" nodeType="afterEffect">
                                  <p:stCondLst>
                                    <p:cond delay="0"/>
                                  </p:stCondLst>
                                  <p:iterate type="lt">
                                    <p:tmPct val="100000"/>
                                  </p:iterate>
                                  <p:childTnLst>
                                    <p:set>
                                      <p:cBhvr>
                                        <p:cTn id="126" dur="1" fill="hold">
                                          <p:stCondLst>
                                            <p:cond delay="74"/>
                                          </p:stCondLst>
                                        </p:cTn>
                                        <p:tgtEl>
                                          <p:spTgt spid="375850"/>
                                        </p:tgtEl>
                                        <p:attrNameLst>
                                          <p:attrName>style.visibility</p:attrName>
                                        </p:attrNameLst>
                                      </p:cBhvr>
                                      <p:to>
                                        <p:strVal val="visible"/>
                                      </p:to>
                                    </p:set>
                                  </p:childTnLst>
                                </p:cTn>
                              </p:par>
                            </p:childTnLst>
                          </p:cTn>
                        </p:par>
                        <p:par>
                          <p:cTn id="127" fill="hold" nodeType="afterGroup">
                            <p:stCondLst>
                              <p:cond delay="11850"/>
                            </p:stCondLst>
                            <p:childTnLst>
                              <p:par>
                                <p:cTn id="128" presetID="0" presetClass="entr" presetSubtype="3123872" fill="hold" grpId="0" nodeType="afterEffect">
                                  <p:stCondLst>
                                    <p:cond delay="0"/>
                                  </p:stCondLst>
                                  <p:iterate type="lt">
                                    <p:tmPct val="100000"/>
                                  </p:iterate>
                                  <p:childTnLst>
                                    <p:set>
                                      <p:cBhvr>
                                        <p:cTn id="129" dur="1" fill="hold">
                                          <p:stCondLst>
                                            <p:cond delay="74"/>
                                          </p:stCondLst>
                                        </p:cTn>
                                        <p:tgtEl>
                                          <p:spTgt spid="375851"/>
                                        </p:tgtEl>
                                        <p:attrNameLst>
                                          <p:attrName>style.visibility</p:attrName>
                                        </p:attrNameLst>
                                      </p:cBhvr>
                                      <p:to>
                                        <p:strVal val="visible"/>
                                      </p:to>
                                    </p:set>
                                  </p:childTnLst>
                                </p:cTn>
                              </p:par>
                            </p:childTnLst>
                          </p:cTn>
                        </p:par>
                        <p:par>
                          <p:cTn id="130" fill="hold" nodeType="afterGroup">
                            <p:stCondLst>
                              <p:cond delay="12150"/>
                            </p:stCondLst>
                            <p:childTnLst>
                              <p:par>
                                <p:cTn id="131" presetID="0" presetClass="entr" presetSubtype="3123872" fill="hold" grpId="0" nodeType="afterEffect">
                                  <p:stCondLst>
                                    <p:cond delay="0"/>
                                  </p:stCondLst>
                                  <p:iterate type="lt">
                                    <p:tmPct val="100000"/>
                                  </p:iterate>
                                  <p:childTnLst>
                                    <p:set>
                                      <p:cBhvr>
                                        <p:cTn id="132" dur="1" fill="hold">
                                          <p:stCondLst>
                                            <p:cond delay="74"/>
                                          </p:stCondLst>
                                        </p:cTn>
                                        <p:tgtEl>
                                          <p:spTgt spid="375852"/>
                                        </p:tgtEl>
                                        <p:attrNameLst>
                                          <p:attrName>style.visibility</p:attrName>
                                        </p:attrNameLst>
                                      </p:cBhvr>
                                      <p:to>
                                        <p:strVal val="visible"/>
                                      </p:to>
                                    </p:set>
                                  </p:childTnLst>
                                </p:cTn>
                              </p:par>
                            </p:childTnLst>
                          </p:cTn>
                        </p:par>
                        <p:par>
                          <p:cTn id="133" fill="hold" nodeType="afterGroup">
                            <p:stCondLst>
                              <p:cond delay="12450"/>
                            </p:stCondLst>
                            <p:childTnLst>
                              <p:par>
                                <p:cTn id="134" presetID="0" presetClass="entr" presetSubtype="3123872" fill="hold" grpId="0" nodeType="afterEffect">
                                  <p:stCondLst>
                                    <p:cond delay="0"/>
                                  </p:stCondLst>
                                  <p:iterate type="lt">
                                    <p:tmPct val="100000"/>
                                  </p:iterate>
                                  <p:childTnLst>
                                    <p:set>
                                      <p:cBhvr>
                                        <p:cTn id="135" dur="1" fill="hold">
                                          <p:stCondLst>
                                            <p:cond delay="74"/>
                                          </p:stCondLst>
                                        </p:cTn>
                                        <p:tgtEl>
                                          <p:spTgt spid="375853"/>
                                        </p:tgtEl>
                                        <p:attrNameLst>
                                          <p:attrName>style.visibility</p:attrName>
                                        </p:attrNameLst>
                                      </p:cBhvr>
                                      <p:to>
                                        <p:strVal val="visible"/>
                                      </p:to>
                                    </p:set>
                                  </p:childTnLst>
                                </p:cTn>
                              </p:par>
                            </p:childTnLst>
                          </p:cTn>
                        </p:par>
                        <p:par>
                          <p:cTn id="136" fill="hold" nodeType="afterGroup">
                            <p:stCondLst>
                              <p:cond delay="12675"/>
                            </p:stCondLst>
                            <p:childTnLst>
                              <p:par>
                                <p:cTn id="137" presetID="0" presetClass="entr" presetSubtype="3123872" fill="hold" grpId="0" nodeType="afterEffect">
                                  <p:stCondLst>
                                    <p:cond delay="0"/>
                                  </p:stCondLst>
                                  <p:iterate type="lt">
                                    <p:tmPct val="100000"/>
                                  </p:iterate>
                                  <p:childTnLst>
                                    <p:set>
                                      <p:cBhvr>
                                        <p:cTn id="138" dur="1" fill="hold">
                                          <p:stCondLst>
                                            <p:cond delay="74"/>
                                          </p:stCondLst>
                                        </p:cTn>
                                        <p:tgtEl>
                                          <p:spTgt spid="375854"/>
                                        </p:tgtEl>
                                        <p:attrNameLst>
                                          <p:attrName>style.visibility</p:attrName>
                                        </p:attrNameLst>
                                      </p:cBhvr>
                                      <p:to>
                                        <p:strVal val="visible"/>
                                      </p:to>
                                    </p:set>
                                  </p:childTnLst>
                                </p:cTn>
                              </p:par>
                            </p:childTnLst>
                          </p:cTn>
                        </p:par>
                        <p:par>
                          <p:cTn id="139" fill="hold" nodeType="afterGroup">
                            <p:stCondLst>
                              <p:cond delay="13200"/>
                            </p:stCondLst>
                            <p:childTnLst>
                              <p:par>
                                <p:cTn id="140" presetID="0" presetClass="entr" presetSubtype="3123872" fill="hold" grpId="0" nodeType="afterEffect">
                                  <p:stCondLst>
                                    <p:cond delay="0"/>
                                  </p:stCondLst>
                                  <p:iterate type="lt">
                                    <p:tmPct val="100000"/>
                                  </p:iterate>
                                  <p:childTnLst>
                                    <p:set>
                                      <p:cBhvr>
                                        <p:cTn id="141" dur="1" fill="hold">
                                          <p:stCondLst>
                                            <p:cond delay="74"/>
                                          </p:stCondLst>
                                        </p:cTn>
                                        <p:tgtEl>
                                          <p:spTgt spid="375855"/>
                                        </p:tgtEl>
                                        <p:attrNameLst>
                                          <p:attrName>style.visibility</p:attrName>
                                        </p:attrNameLst>
                                      </p:cBhvr>
                                      <p:to>
                                        <p:strVal val="visible"/>
                                      </p:to>
                                    </p:set>
                                  </p:childTnLst>
                                </p:cTn>
                              </p:par>
                            </p:childTnLst>
                          </p:cTn>
                        </p:par>
                        <p:par>
                          <p:cTn id="142" fill="hold" nodeType="afterGroup">
                            <p:stCondLst>
                              <p:cond delay="13500"/>
                            </p:stCondLst>
                            <p:childTnLst>
                              <p:par>
                                <p:cTn id="143" presetID="0" presetClass="entr" presetSubtype="3123872" fill="hold" grpId="0" nodeType="afterEffect">
                                  <p:stCondLst>
                                    <p:cond delay="0"/>
                                  </p:stCondLst>
                                  <p:iterate type="lt">
                                    <p:tmPct val="100000"/>
                                  </p:iterate>
                                  <p:childTnLst>
                                    <p:set>
                                      <p:cBhvr>
                                        <p:cTn id="144" dur="1" fill="hold">
                                          <p:stCondLst>
                                            <p:cond delay="74"/>
                                          </p:stCondLst>
                                        </p:cTn>
                                        <p:tgtEl>
                                          <p:spTgt spid="375856"/>
                                        </p:tgtEl>
                                        <p:attrNameLst>
                                          <p:attrName>style.visibility</p:attrName>
                                        </p:attrNameLst>
                                      </p:cBhvr>
                                      <p:to>
                                        <p:strVal val="visible"/>
                                      </p:to>
                                    </p:set>
                                  </p:childTnLst>
                                </p:cTn>
                              </p:par>
                            </p:childTnLst>
                          </p:cTn>
                        </p:par>
                        <p:par>
                          <p:cTn id="145" fill="hold" nodeType="afterGroup">
                            <p:stCondLst>
                              <p:cond delay="13650"/>
                            </p:stCondLst>
                            <p:childTnLst>
                              <p:par>
                                <p:cTn id="146" presetID="0" presetClass="entr" presetSubtype="3123872" fill="hold" grpId="0" nodeType="afterEffect">
                                  <p:stCondLst>
                                    <p:cond delay="0"/>
                                  </p:stCondLst>
                                  <p:iterate type="lt">
                                    <p:tmPct val="100000"/>
                                  </p:iterate>
                                  <p:childTnLst>
                                    <p:set>
                                      <p:cBhvr>
                                        <p:cTn id="147" dur="1" fill="hold">
                                          <p:stCondLst>
                                            <p:cond delay="74"/>
                                          </p:stCondLst>
                                        </p:cTn>
                                        <p:tgtEl>
                                          <p:spTgt spid="375857"/>
                                        </p:tgtEl>
                                        <p:attrNameLst>
                                          <p:attrName>style.visibility</p:attrName>
                                        </p:attrNameLst>
                                      </p:cBhvr>
                                      <p:to>
                                        <p:strVal val="visible"/>
                                      </p:to>
                                    </p:set>
                                  </p:childTnLst>
                                </p:cTn>
                              </p:par>
                            </p:childTnLst>
                          </p:cTn>
                        </p:par>
                        <p:par>
                          <p:cTn id="148" fill="hold" nodeType="afterGroup">
                            <p:stCondLst>
                              <p:cond delay="13950"/>
                            </p:stCondLst>
                            <p:childTnLst>
                              <p:par>
                                <p:cTn id="149" presetID="0" presetClass="entr" presetSubtype="3123872" fill="hold" grpId="0" nodeType="afterEffect">
                                  <p:stCondLst>
                                    <p:cond delay="0"/>
                                  </p:stCondLst>
                                  <p:iterate type="lt">
                                    <p:tmPct val="100000"/>
                                  </p:iterate>
                                  <p:childTnLst>
                                    <p:set>
                                      <p:cBhvr>
                                        <p:cTn id="150" dur="1" fill="hold">
                                          <p:stCondLst>
                                            <p:cond delay="74"/>
                                          </p:stCondLst>
                                        </p:cTn>
                                        <p:tgtEl>
                                          <p:spTgt spid="375858"/>
                                        </p:tgtEl>
                                        <p:attrNameLst>
                                          <p:attrName>style.visibility</p:attrName>
                                        </p:attrNameLst>
                                      </p:cBhvr>
                                      <p:to>
                                        <p:strVal val="visible"/>
                                      </p:to>
                                    </p:set>
                                  </p:childTnLst>
                                </p:cTn>
                              </p:par>
                            </p:childTnLst>
                          </p:cTn>
                        </p:par>
                        <p:par>
                          <p:cTn id="151" fill="hold" nodeType="afterGroup">
                            <p:stCondLst>
                              <p:cond delay="14175"/>
                            </p:stCondLst>
                            <p:childTnLst>
                              <p:par>
                                <p:cTn id="152" presetID="0" presetClass="entr" presetSubtype="3123872" fill="hold" grpId="0" nodeType="afterEffect">
                                  <p:stCondLst>
                                    <p:cond delay="0"/>
                                  </p:stCondLst>
                                  <p:iterate type="lt">
                                    <p:tmPct val="100000"/>
                                  </p:iterate>
                                  <p:childTnLst>
                                    <p:set>
                                      <p:cBhvr>
                                        <p:cTn id="153" dur="1" fill="hold">
                                          <p:stCondLst>
                                            <p:cond delay="74"/>
                                          </p:stCondLst>
                                        </p:cTn>
                                        <p:tgtEl>
                                          <p:spTgt spid="375859"/>
                                        </p:tgtEl>
                                        <p:attrNameLst>
                                          <p:attrName>style.visibility</p:attrName>
                                        </p:attrNameLst>
                                      </p:cBhvr>
                                      <p:to>
                                        <p:strVal val="visible"/>
                                      </p:to>
                                    </p:set>
                                  </p:childTnLst>
                                </p:cTn>
                              </p:par>
                            </p:childTnLst>
                          </p:cTn>
                        </p:par>
                        <p:par>
                          <p:cTn id="154" fill="hold" nodeType="afterGroup">
                            <p:stCondLst>
                              <p:cond delay="14625"/>
                            </p:stCondLst>
                            <p:childTnLst>
                              <p:par>
                                <p:cTn id="155" presetID="0" presetClass="entr" presetSubtype="3123872" fill="hold" grpId="0" nodeType="afterEffect">
                                  <p:stCondLst>
                                    <p:cond delay="0"/>
                                  </p:stCondLst>
                                  <p:iterate type="lt">
                                    <p:tmPct val="100000"/>
                                  </p:iterate>
                                  <p:childTnLst>
                                    <p:set>
                                      <p:cBhvr>
                                        <p:cTn id="156" dur="1" fill="hold">
                                          <p:stCondLst>
                                            <p:cond delay="74"/>
                                          </p:stCondLst>
                                        </p:cTn>
                                        <p:tgtEl>
                                          <p:spTgt spid="375860"/>
                                        </p:tgtEl>
                                        <p:attrNameLst>
                                          <p:attrName>style.visibility</p:attrName>
                                        </p:attrNameLst>
                                      </p:cBhvr>
                                      <p:to>
                                        <p:strVal val="visible"/>
                                      </p:to>
                                    </p:set>
                                  </p:childTnLst>
                                </p:cTn>
                              </p:par>
                            </p:childTnLst>
                          </p:cTn>
                        </p:par>
                        <p:par>
                          <p:cTn id="157" fill="hold" nodeType="afterGroup">
                            <p:stCondLst>
                              <p:cond delay="15375"/>
                            </p:stCondLst>
                            <p:childTnLst>
                              <p:par>
                                <p:cTn id="158" presetID="0" presetClass="entr" presetSubtype="3123872" fill="hold" grpId="0" nodeType="afterEffect">
                                  <p:stCondLst>
                                    <p:cond delay="0"/>
                                  </p:stCondLst>
                                  <p:iterate type="lt">
                                    <p:tmPct val="100000"/>
                                  </p:iterate>
                                  <p:childTnLst>
                                    <p:set>
                                      <p:cBhvr>
                                        <p:cTn id="159" dur="1" fill="hold">
                                          <p:stCondLst>
                                            <p:cond delay="74"/>
                                          </p:stCondLst>
                                        </p:cTn>
                                        <p:tgtEl>
                                          <p:spTgt spid="375861"/>
                                        </p:tgtEl>
                                        <p:attrNameLst>
                                          <p:attrName>style.visibility</p:attrName>
                                        </p:attrNameLst>
                                      </p:cBhvr>
                                      <p:to>
                                        <p:strVal val="visible"/>
                                      </p:to>
                                    </p:set>
                                  </p:childTnLst>
                                </p:cTn>
                              </p:par>
                            </p:childTnLst>
                          </p:cTn>
                        </p:par>
                        <p:par>
                          <p:cTn id="160" fill="hold" nodeType="afterGroup">
                            <p:stCondLst>
                              <p:cond delay="15750"/>
                            </p:stCondLst>
                            <p:childTnLst>
                              <p:par>
                                <p:cTn id="161" presetID="0" presetClass="entr" presetSubtype="3123872" fill="hold" grpId="0" nodeType="afterEffect">
                                  <p:stCondLst>
                                    <p:cond delay="0"/>
                                  </p:stCondLst>
                                  <p:iterate type="lt">
                                    <p:tmPct val="100000"/>
                                  </p:iterate>
                                  <p:childTnLst>
                                    <p:set>
                                      <p:cBhvr>
                                        <p:cTn id="162" dur="1" fill="hold">
                                          <p:stCondLst>
                                            <p:cond delay="74"/>
                                          </p:stCondLst>
                                        </p:cTn>
                                        <p:tgtEl>
                                          <p:spTgt spid="375862"/>
                                        </p:tgtEl>
                                        <p:attrNameLst>
                                          <p:attrName>style.visibility</p:attrName>
                                        </p:attrNameLst>
                                      </p:cBhvr>
                                      <p:to>
                                        <p:strVal val="visible"/>
                                      </p:to>
                                    </p:set>
                                  </p:childTnLst>
                                </p:cTn>
                              </p:par>
                            </p:childTnLst>
                          </p:cTn>
                        </p:par>
                        <p:par>
                          <p:cTn id="163" fill="hold" nodeType="afterGroup">
                            <p:stCondLst>
                              <p:cond delay="16050"/>
                            </p:stCondLst>
                            <p:childTnLst>
                              <p:par>
                                <p:cTn id="164" presetID="0" presetClass="entr" presetSubtype="3123872" fill="hold" grpId="0" nodeType="afterEffect">
                                  <p:stCondLst>
                                    <p:cond delay="0"/>
                                  </p:stCondLst>
                                  <p:iterate type="lt">
                                    <p:tmPct val="100000"/>
                                  </p:iterate>
                                  <p:childTnLst>
                                    <p:set>
                                      <p:cBhvr>
                                        <p:cTn id="165" dur="1" fill="hold">
                                          <p:stCondLst>
                                            <p:cond delay="74"/>
                                          </p:stCondLst>
                                        </p:cTn>
                                        <p:tgtEl>
                                          <p:spTgt spid="375863"/>
                                        </p:tgtEl>
                                        <p:attrNameLst>
                                          <p:attrName>style.visibility</p:attrName>
                                        </p:attrNameLst>
                                      </p:cBhvr>
                                      <p:to>
                                        <p:strVal val="visible"/>
                                      </p:to>
                                    </p:set>
                                  </p:childTnLst>
                                </p:cTn>
                              </p:par>
                            </p:childTnLst>
                          </p:cTn>
                        </p:par>
                        <p:par>
                          <p:cTn id="166" fill="hold" nodeType="afterGroup">
                            <p:stCondLst>
                              <p:cond delay="16425"/>
                            </p:stCondLst>
                            <p:childTnLst>
                              <p:par>
                                <p:cTn id="167" presetID="0" presetClass="entr" presetSubtype="3123872" fill="hold" grpId="0" nodeType="afterEffect">
                                  <p:stCondLst>
                                    <p:cond delay="0"/>
                                  </p:stCondLst>
                                  <p:iterate type="lt">
                                    <p:tmPct val="100000"/>
                                  </p:iterate>
                                  <p:childTnLst>
                                    <p:set>
                                      <p:cBhvr>
                                        <p:cTn id="168" dur="1" fill="hold">
                                          <p:stCondLst>
                                            <p:cond delay="74"/>
                                          </p:stCondLst>
                                        </p:cTn>
                                        <p:tgtEl>
                                          <p:spTgt spid="375864"/>
                                        </p:tgtEl>
                                        <p:attrNameLst>
                                          <p:attrName>style.visibility</p:attrName>
                                        </p:attrNameLst>
                                      </p:cBhvr>
                                      <p:to>
                                        <p:strVal val="visible"/>
                                      </p:to>
                                    </p:set>
                                  </p:childTnLst>
                                </p:cTn>
                              </p:par>
                            </p:childTnLst>
                          </p:cTn>
                        </p:par>
                        <p:par>
                          <p:cTn id="169" fill="hold" nodeType="afterGroup">
                            <p:stCondLst>
                              <p:cond delay="16650"/>
                            </p:stCondLst>
                            <p:childTnLst>
                              <p:par>
                                <p:cTn id="170" presetID="0" presetClass="entr" presetSubtype="3123872" fill="hold" grpId="0" nodeType="afterEffect">
                                  <p:stCondLst>
                                    <p:cond delay="0"/>
                                  </p:stCondLst>
                                  <p:iterate type="lt">
                                    <p:tmPct val="100000"/>
                                  </p:iterate>
                                  <p:childTnLst>
                                    <p:set>
                                      <p:cBhvr>
                                        <p:cTn id="171" dur="1" fill="hold">
                                          <p:stCondLst>
                                            <p:cond delay="74"/>
                                          </p:stCondLst>
                                        </p:cTn>
                                        <p:tgtEl>
                                          <p:spTgt spid="37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09" grpId="0" autoUpdateAnimBg="0"/>
      <p:bldP spid="375810" grpId="0" autoUpdateAnimBg="0"/>
      <p:bldP spid="375811" grpId="0" autoUpdateAnimBg="0"/>
      <p:bldP spid="375812" grpId="0" autoUpdateAnimBg="0"/>
      <p:bldP spid="375813" grpId="0" autoUpdateAnimBg="0"/>
      <p:bldP spid="375814" grpId="0" autoUpdateAnimBg="0"/>
      <p:bldP spid="375815" grpId="0" autoUpdateAnimBg="0"/>
      <p:bldP spid="375816" grpId="0" autoUpdateAnimBg="0"/>
      <p:bldP spid="375817" grpId="0" autoUpdateAnimBg="0"/>
      <p:bldP spid="375818" grpId="0" autoUpdateAnimBg="0"/>
      <p:bldP spid="375819" grpId="0" autoUpdateAnimBg="0"/>
      <p:bldP spid="375820" grpId="0" autoUpdateAnimBg="0"/>
      <p:bldP spid="375821" grpId="0" autoUpdateAnimBg="0"/>
      <p:bldP spid="375822" grpId="0" autoUpdateAnimBg="0"/>
      <p:bldP spid="375823" grpId="0" autoUpdateAnimBg="0"/>
      <p:bldP spid="375824" grpId="0" autoUpdateAnimBg="0"/>
      <p:bldP spid="375825" grpId="0" autoUpdateAnimBg="0"/>
      <p:bldP spid="375826" grpId="0" autoUpdateAnimBg="0"/>
      <p:bldP spid="375827" grpId="0" autoUpdateAnimBg="0"/>
      <p:bldP spid="375828" grpId="0" autoUpdateAnimBg="0"/>
      <p:bldP spid="375829" grpId="0" autoUpdateAnimBg="0"/>
      <p:bldP spid="375830" grpId="0" autoUpdateAnimBg="0"/>
      <p:bldP spid="375831" grpId="0" autoUpdateAnimBg="0"/>
      <p:bldP spid="375832" grpId="0" autoUpdateAnimBg="0"/>
      <p:bldP spid="375833" grpId="0" autoUpdateAnimBg="0"/>
      <p:bldP spid="375834" grpId="0" autoUpdateAnimBg="0"/>
      <p:bldP spid="375835" grpId="0" autoUpdateAnimBg="0"/>
      <p:bldP spid="375836" grpId="0" autoUpdateAnimBg="0"/>
      <p:bldP spid="375837" grpId="0" autoUpdateAnimBg="0"/>
      <p:bldP spid="375838" grpId="0" autoUpdateAnimBg="0"/>
      <p:bldP spid="375839" grpId="0" autoUpdateAnimBg="0"/>
      <p:bldP spid="375840" grpId="0" autoUpdateAnimBg="0"/>
      <p:bldP spid="375841" grpId="0" autoUpdateAnimBg="0"/>
      <p:bldP spid="375842" grpId="0" autoUpdateAnimBg="0"/>
      <p:bldP spid="375843" grpId="0" autoUpdateAnimBg="0"/>
      <p:bldP spid="375844" grpId="0" autoUpdateAnimBg="0"/>
      <p:bldP spid="375845" grpId="0" autoUpdateAnimBg="0"/>
      <p:bldP spid="375846" grpId="0" autoUpdateAnimBg="0"/>
      <p:bldP spid="375847" grpId="0" autoUpdateAnimBg="0"/>
      <p:bldP spid="375848" grpId="0" autoUpdateAnimBg="0"/>
      <p:bldP spid="375849" grpId="0" autoUpdateAnimBg="0"/>
      <p:bldP spid="375850" grpId="0" autoUpdateAnimBg="0"/>
      <p:bldP spid="375851" grpId="0" autoUpdateAnimBg="0"/>
      <p:bldP spid="375852" grpId="0" autoUpdateAnimBg="0"/>
      <p:bldP spid="375853" grpId="0" autoUpdateAnimBg="0"/>
      <p:bldP spid="375854" grpId="0" autoUpdateAnimBg="0"/>
      <p:bldP spid="375855" grpId="0" autoUpdateAnimBg="0"/>
      <p:bldP spid="375856" grpId="0" autoUpdateAnimBg="0"/>
      <p:bldP spid="375857" grpId="0" autoUpdateAnimBg="0"/>
      <p:bldP spid="375858" grpId="0" autoUpdateAnimBg="0"/>
      <p:bldP spid="375859" grpId="0" autoUpdateAnimBg="0"/>
      <p:bldP spid="375860" grpId="0" autoUpdateAnimBg="0"/>
      <p:bldP spid="375861" grpId="0" autoUpdateAnimBg="0"/>
      <p:bldP spid="375862" grpId="0" autoUpdateAnimBg="0"/>
      <p:bldP spid="375863" grpId="0" autoUpdateAnimBg="0"/>
      <p:bldP spid="375864" grpId="0" autoUpdateAnimBg="0"/>
    </p:bldLst>
  </p:timing>
</p:sld>
</file>

<file path=ppt/slides/slide3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4786" name="Rectangle 1"/>
          <p:cNvSpPr>
            <a:spLocks noGrp="1" noChangeArrowheads="1"/>
          </p:cNvSpPr>
          <p:nvPr>
            <p:ph type="title"/>
          </p:nvPr>
        </p:nvSpPr>
        <p:spPr bwMode="auto">
          <a:xfrm>
            <a:off x="558800" y="1536700"/>
            <a:ext cx="97028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information</a:t>
            </a:r>
            <a:r>
              <a:rPr lang="en-US" sz="4800" b="1" smtClean="0">
                <a:latin typeface="Helvetica Neue Medium" charset="0"/>
                <a:ea typeface="Helvetica Neue Medium" charset="0"/>
                <a:cs typeface="Helvetica Neue Medium" charset="0"/>
                <a:sym typeface="Helvetica Neue Medium" charset="0"/>
              </a:rPr>
              <a:t>sourcesandreferences</a:t>
            </a:r>
            <a:endParaRPr lang="en-US" sz="4800" b="1" smtClean="0">
              <a:latin typeface="Helvetica Neue Medium" charset="0"/>
              <a:sym typeface="Helvetica Neue Medium" charset="0"/>
            </a:endParaRPr>
          </a:p>
        </p:txBody>
      </p:sp>
      <p:sp>
        <p:nvSpPr>
          <p:cNvPr id="3747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47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76836"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900" y="3919538"/>
            <a:ext cx="2819400"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6837" name="Picture 5">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0900" y="3922713"/>
            <a:ext cx="2400300"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6838" name="Picture 6">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150" y="3921125"/>
            <a:ext cx="39878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nodeType="clickEffect">
                                  <p:stCondLst>
                                    <p:cond delay="0"/>
                                  </p:stCondLst>
                                  <p:childTnLst>
                                    <p:set>
                                      <p:cBhvr>
                                        <p:cTn id="6" dur="1" fill="hold">
                                          <p:stCondLst>
                                            <p:cond delay="499"/>
                                          </p:stCondLst>
                                        </p:cTn>
                                        <p:tgtEl>
                                          <p:spTgt spid="3768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nodeType="clickEffect">
                                  <p:stCondLst>
                                    <p:cond delay="0"/>
                                  </p:stCondLst>
                                  <p:childTnLst>
                                    <p:set>
                                      <p:cBhvr>
                                        <p:cTn id="10" dur="1" fill="hold">
                                          <p:stCondLst>
                                            <p:cond delay="499"/>
                                          </p:stCondLst>
                                        </p:cTn>
                                        <p:tgtEl>
                                          <p:spTgt spid="3768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nodeType="clickEffect">
                                  <p:stCondLst>
                                    <p:cond delay="0"/>
                                  </p:stCondLst>
                                  <p:childTnLst>
                                    <p:set>
                                      <p:cBhvr>
                                        <p:cTn id="14" dur="1" fill="hold">
                                          <p:stCondLst>
                                            <p:cond delay="499"/>
                                          </p:stCondLst>
                                        </p:cTn>
                                        <p:tgtEl>
                                          <p:spTgt spid="376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581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information</a:t>
            </a:r>
            <a:r>
              <a:rPr lang="en-US" sz="4800" b="1" smtClean="0">
                <a:latin typeface="Helvetica Neue Medium" charset="0"/>
                <a:ea typeface="Helvetica Neue Medium" charset="0"/>
                <a:cs typeface="Helvetica Neue Medium" charset="0"/>
                <a:sym typeface="Helvetica Neue Medium" charset="0"/>
              </a:rPr>
              <a:t>classification</a:t>
            </a:r>
            <a:endParaRPr lang="en-US" sz="4800" b="1" smtClean="0">
              <a:latin typeface="Helvetica Neue Medium" charset="0"/>
              <a:sym typeface="Helvetica Neue Medium" charset="0"/>
            </a:endParaRPr>
          </a:p>
        </p:txBody>
      </p:sp>
      <p:sp>
        <p:nvSpPr>
          <p:cNvPr id="3758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58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77860" name="Picture 4"/>
          <p:cNvPicPr>
            <a:picLocks noChangeArrowheads="1"/>
          </p:cNvPicPr>
          <p:nvPr/>
        </p:nvPicPr>
        <p:blipFill>
          <a:blip r:embed="rId2"/>
          <a:srcRect/>
          <a:stretch>
            <a:fillRect/>
          </a:stretch>
        </p:blipFill>
        <p:spPr bwMode="auto">
          <a:xfrm>
            <a:off x="1727200" y="3613150"/>
            <a:ext cx="9537700" cy="3949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77861" name="Rectangle 5"/>
          <p:cNvSpPr>
            <a:spLocks/>
          </p:cNvSpPr>
          <p:nvPr/>
        </p:nvSpPr>
        <p:spPr bwMode="auto">
          <a:xfrm>
            <a:off x="2616200" y="4038600"/>
            <a:ext cx="2971800" cy="508000"/>
          </a:xfrm>
          <a:prstGeom prst="rect">
            <a:avLst/>
          </a:prstGeom>
          <a:noFill/>
          <a:ln w="762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77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1"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683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information</a:t>
            </a:r>
            <a:r>
              <a:rPr lang="en-US" sz="4800" b="1" smtClean="0">
                <a:latin typeface="Helvetica Neue Medium" charset="0"/>
                <a:ea typeface="Helvetica Neue Medium" charset="0"/>
                <a:cs typeface="Helvetica Neue Medium" charset="0"/>
                <a:sym typeface="Helvetica Neue Medium" charset="0"/>
              </a:rPr>
              <a:t>METAR</a:t>
            </a:r>
            <a:endParaRPr lang="en-US" sz="4800" b="1" smtClean="0">
              <a:latin typeface="Helvetica Neue Medium" charset="0"/>
              <a:sym typeface="Helvetica Neue Medium" charset="0"/>
            </a:endParaRPr>
          </a:p>
        </p:txBody>
      </p:sp>
      <p:sp>
        <p:nvSpPr>
          <p:cNvPr id="376835" name="Rectangle 2"/>
          <p:cNvSpPr>
            <a:spLocks/>
          </p:cNvSpPr>
          <p:nvPr/>
        </p:nvSpPr>
        <p:spPr bwMode="auto">
          <a:xfrm>
            <a:off x="1092200" y="4483100"/>
            <a:ext cx="10807700" cy="845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METAR is an aviation routine weather report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observes actual weather conditions, as observed from the ground, within a 5 NM radius of the reporting station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report is composed of several coded groups, always in the same relative position</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7683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683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7683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785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information</a:t>
            </a:r>
            <a:r>
              <a:rPr lang="en-US" sz="4800" b="1" smtClean="0">
                <a:latin typeface="Helvetica Neue Medium" charset="0"/>
                <a:ea typeface="Helvetica Neue Medium" charset="0"/>
                <a:cs typeface="Helvetica Neue Medium" charset="0"/>
                <a:sym typeface="Helvetica Neue Medium" charset="0"/>
              </a:rPr>
              <a:t>METAR</a:t>
            </a:r>
            <a:endParaRPr lang="en-US" sz="4800" b="1" smtClean="0">
              <a:latin typeface="Helvetica Neue Medium" charset="0"/>
              <a:sym typeface="Helvetica Neue Medium" charset="0"/>
            </a:endParaRPr>
          </a:p>
        </p:txBody>
      </p:sp>
      <p:sp>
        <p:nvSpPr>
          <p:cNvPr id="3778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78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77861" name="Rectangle 4"/>
          <p:cNvSpPr>
            <a:spLocks/>
          </p:cNvSpPr>
          <p:nvPr/>
        </p:nvSpPr>
        <p:spPr bwMode="auto">
          <a:xfrm>
            <a:off x="952500" y="4692650"/>
            <a:ext cx="114681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6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R27/4000FT/D -DZ BR BKN002 OVC005 08/08 A3026 RERA WS RWY27 RMK SF5SF3 VIS 3/8 TO NW SLP247=</a:t>
            </a:r>
          </a:p>
        </p:txBody>
      </p:sp>
    </p:spTree>
  </p:cSld>
  <p:clrMapOvr>
    <a:masterClrMapping/>
  </p:clrMapOvr>
  <p:transition spd="med">
    <p:dissolve/>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888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reporttype</a:t>
            </a:r>
            <a:endParaRPr lang="en-US" sz="4800" b="1" smtClean="0">
              <a:latin typeface="Helvetica Neue Medium" charset="0"/>
              <a:sym typeface="Helvetica Neue Medium" charset="0"/>
            </a:endParaRPr>
          </a:p>
        </p:txBody>
      </p:sp>
      <p:sp>
        <p:nvSpPr>
          <p:cNvPr id="3788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88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0932" name="Rectangle 4"/>
          <p:cNvSpPr>
            <a:spLocks/>
          </p:cNvSpPr>
          <p:nvPr/>
        </p:nvSpPr>
        <p:spPr bwMode="auto">
          <a:xfrm>
            <a:off x="1524000" y="4984750"/>
            <a:ext cx="93599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             CYYJ 250000Z CCA 13015G25KT 3/4SM R27/4000FT/D -DZ BR BKN002 OVC005 08/08 A3026 RERA WS RWY27 RMK SF5SF3 VIS 3/8 TO NW SLP247=</a:t>
            </a:r>
          </a:p>
        </p:txBody>
      </p:sp>
      <p:sp>
        <p:nvSpPr>
          <p:cNvPr id="380933" name="Rectangle 5"/>
          <p:cNvSpPr>
            <a:spLocks/>
          </p:cNvSpPr>
          <p:nvPr/>
        </p:nvSpPr>
        <p:spPr bwMode="auto">
          <a:xfrm>
            <a:off x="1524000" y="4984750"/>
            <a:ext cx="14430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a:t>
            </a:r>
          </a:p>
        </p:txBody>
      </p:sp>
      <p:sp>
        <p:nvSpPr>
          <p:cNvPr id="380934" name="Rectangle 6"/>
          <p:cNvSpPr>
            <a:spLocks/>
          </p:cNvSpPr>
          <p:nvPr/>
        </p:nvSpPr>
        <p:spPr bwMode="auto">
          <a:xfrm>
            <a:off x="1092200" y="4826000"/>
            <a:ext cx="108077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signifies a METAR report</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always issued on the top of the </a:t>
            </a:r>
            <a:r>
              <a:rPr lang="en-US" dirty="0" err="1">
                <a:solidFill>
                  <a:schemeClr val="tx1"/>
                </a:solidFill>
                <a:latin typeface="Helvetica" panose="020B0604020202020204" pitchFamily="34" charset="0"/>
                <a:cs typeface="Helvetica" panose="020B0604020202020204" pitchFamily="34" charset="0"/>
                <a:sym typeface="Helvetica" panose="020B0604020202020204" pitchFamily="34" charset="0"/>
              </a:rPr>
              <a:t>zulu</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hour</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issued 24 hours per day at all international airports in Canada</a:t>
            </a:r>
          </a:p>
          <a:p>
            <a:pPr eaLnBrk="1" hangingPunct="1">
              <a:lnSpc>
                <a:spcPct val="120000"/>
              </a:lnSpc>
              <a:spcBef>
                <a:spcPts val="2800"/>
              </a:spcBef>
              <a:buSzPct val="62000"/>
              <a:buFontTx/>
              <a:buBlip>
                <a:blip r:embed="rId2"/>
              </a:buBlip>
            </a:pPr>
            <a:endPar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dirty="0">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0933"/>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09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57813E-6 2.70833E-6 L 0.32739 -0.18425 " pathEditMode="relative" rAng="0" ptsTypes="AA">
                                      <p:cBhvr>
                                        <p:cTn id="12" dur="2000" fill="hold"/>
                                        <p:tgtEl>
                                          <p:spTgt spid="380933"/>
                                        </p:tgtEl>
                                        <p:attrNameLst>
                                          <p:attrName>ppt_x</p:attrName>
                                          <p:attrName>ppt_y</p:attrName>
                                        </p:attrNameLst>
                                      </p:cBhvr>
                                      <p:rCtr x="16370" y="-9212"/>
                                    </p:animMotion>
                                  </p:childTnLst>
                                </p:cTn>
                              </p:par>
                              <p:par>
                                <p:cTn id="13" presetID="10" presetClass="exit" presetSubtype="0" fill="hold" grpId="1" nodeType="withEffect">
                                  <p:stCondLst>
                                    <p:cond delay="0"/>
                                  </p:stCondLst>
                                  <p:childTnLst>
                                    <p:animEffect transition="out" filter="fade">
                                      <p:cBhvr>
                                        <p:cTn id="14" dur="500"/>
                                        <p:tgtEl>
                                          <p:spTgt spid="380932"/>
                                        </p:tgtEl>
                                      </p:cBhvr>
                                    </p:animEffect>
                                    <p:set>
                                      <p:cBhvr>
                                        <p:cTn id="15" dur="1" fill="hold">
                                          <p:stCondLst>
                                            <p:cond delay="499"/>
                                          </p:stCondLst>
                                        </p:cTn>
                                        <p:tgtEl>
                                          <p:spTgt spid="3809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093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093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809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2" grpId="0" autoUpdateAnimBg="0"/>
      <p:bldP spid="380932" grpId="1"/>
      <p:bldP spid="380933" grpId="0" autoUpdateAnimBg="0"/>
      <p:bldP spid="380933" grpId="1"/>
      <p:bldP spid="380934" grpId="0" uiExpand="1" build="p" autoUpdateAnimBg="0"/>
    </p:bldLst>
  </p:timing>
</p:sld>
</file>

<file path=ppt/slides/slide3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1953" name="Rectangle 1"/>
          <p:cNvSpPr>
            <a:spLocks/>
          </p:cNvSpPr>
          <p:nvPr/>
        </p:nvSpPr>
        <p:spPr bwMode="auto">
          <a:xfrm>
            <a:off x="1231900" y="5321300"/>
            <a:ext cx="108077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4 letter ICAO identifier of the reporting station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all Canadian stations commence with “C”</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79907"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station</a:t>
            </a:r>
            <a:endParaRPr lang="en-US" sz="4800" b="1" smtClean="0">
              <a:latin typeface="Helvetica Neue Medium" charset="0"/>
              <a:sym typeface="Helvetica Neue Medium" charset="0"/>
            </a:endParaRPr>
          </a:p>
        </p:txBody>
      </p:sp>
      <p:sp>
        <p:nvSpPr>
          <p:cNvPr id="37990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990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1957" name="Rectangle 5"/>
          <p:cNvSpPr>
            <a:spLocks/>
          </p:cNvSpPr>
          <p:nvPr/>
        </p:nvSpPr>
        <p:spPr bwMode="auto">
          <a:xfrm>
            <a:off x="977900" y="5321300"/>
            <a:ext cx="113157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250000Z CCA 13015G25KT 3/4SM R27/4000FT/D -DZ BR BKN002 OVC005 08/08 A3026 RERA WS RWY27 RMK SF5SF3 VIS 3/8 TO NW SLP247=</a:t>
            </a:r>
          </a:p>
        </p:txBody>
      </p:sp>
      <p:sp>
        <p:nvSpPr>
          <p:cNvPr id="381958" name="Rectangle 6"/>
          <p:cNvSpPr>
            <a:spLocks/>
          </p:cNvSpPr>
          <p:nvPr/>
        </p:nvSpPr>
        <p:spPr bwMode="auto">
          <a:xfrm>
            <a:off x="2489200" y="5321300"/>
            <a:ext cx="1174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CYYJ</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1958"/>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195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26562E-6 -8.33333E-7 L 0.26892 -0.23063 " pathEditMode="relative" rAng="0" ptsTypes="AA">
                                      <p:cBhvr>
                                        <p:cTn id="12" dur="2000" fill="hold"/>
                                        <p:tgtEl>
                                          <p:spTgt spid="381958"/>
                                        </p:tgtEl>
                                        <p:attrNameLst>
                                          <p:attrName>ppt_x</p:attrName>
                                          <p:attrName>ppt_y</p:attrName>
                                        </p:attrNameLst>
                                      </p:cBhvr>
                                      <p:rCtr x="13440" y="-11540"/>
                                    </p:animMotion>
                                  </p:childTnLst>
                                </p:cTn>
                              </p:par>
                              <p:par>
                                <p:cTn id="13" presetID="10" presetClass="exit" presetSubtype="0" fill="hold" grpId="1" nodeType="withEffect">
                                  <p:stCondLst>
                                    <p:cond delay="0"/>
                                  </p:stCondLst>
                                  <p:childTnLst>
                                    <p:animEffect transition="out" filter="fade">
                                      <p:cBhvr>
                                        <p:cTn id="14" dur="500"/>
                                        <p:tgtEl>
                                          <p:spTgt spid="381957"/>
                                        </p:tgtEl>
                                      </p:cBhvr>
                                    </p:animEffect>
                                    <p:set>
                                      <p:cBhvr>
                                        <p:cTn id="15" dur="1" fill="hold">
                                          <p:stCondLst>
                                            <p:cond delay="499"/>
                                          </p:stCondLst>
                                        </p:cTn>
                                        <p:tgtEl>
                                          <p:spTgt spid="38195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195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195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3" grpId="0" uiExpand="1" build="p" autoUpdateAnimBg="0"/>
      <p:bldP spid="381957" grpId="0" autoUpdateAnimBg="0"/>
      <p:bldP spid="381957" grpId="1"/>
      <p:bldP spid="381958" grpId="0" autoUpdateAnimBg="0"/>
      <p:bldP spid="381958" grpId="1"/>
    </p:bldLst>
  </p:timing>
</p:sld>
</file>

<file path=ppt/slides/slide3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2977" name="Rectangle 1"/>
          <p:cNvSpPr>
            <a:spLocks/>
          </p:cNvSpPr>
          <p:nvPr/>
        </p:nvSpPr>
        <p:spPr bwMode="auto">
          <a:xfrm>
            <a:off x="1397000" y="5092700"/>
            <a:ext cx="108077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day of the month is followed by the zulu time of the report issuance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zulu time is exclusively used in aviation weather</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0931"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dateandtime</a:t>
            </a:r>
            <a:endParaRPr lang="en-US" sz="4800" b="1" smtClean="0">
              <a:latin typeface="Helvetica Neue Medium" charset="0"/>
              <a:sym typeface="Helvetica Neue Medium" charset="0"/>
            </a:endParaRPr>
          </a:p>
        </p:txBody>
      </p:sp>
      <p:sp>
        <p:nvSpPr>
          <p:cNvPr id="38093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093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2981" name="Rectangle 5"/>
          <p:cNvSpPr>
            <a:spLocks/>
          </p:cNvSpPr>
          <p:nvPr/>
        </p:nvSpPr>
        <p:spPr bwMode="auto">
          <a:xfrm>
            <a:off x="736600" y="5194300"/>
            <a:ext cx="115189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CCA 13015G25KT 3/4SM R27/4000FT/D -DZ BR BKN002 OVC005 08/08 A3026 RERA WS RWY27 RMK SF5SF3 VIS 3/8 TO NW SLP247=</a:t>
            </a:r>
          </a:p>
        </p:txBody>
      </p:sp>
      <p:sp>
        <p:nvSpPr>
          <p:cNvPr id="382982" name="Rectangle 6"/>
          <p:cNvSpPr>
            <a:spLocks/>
          </p:cNvSpPr>
          <p:nvPr/>
        </p:nvSpPr>
        <p:spPr bwMode="auto">
          <a:xfrm>
            <a:off x="3441700" y="5194300"/>
            <a:ext cx="1717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250000Z</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2982"/>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298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1.52344E-6 0 L 0.1748 -0.2028 " pathEditMode="relative" rAng="0" ptsTypes="AA">
                                      <p:cBhvr>
                                        <p:cTn id="12" dur="2000" fill="hold"/>
                                        <p:tgtEl>
                                          <p:spTgt spid="382982"/>
                                        </p:tgtEl>
                                        <p:attrNameLst>
                                          <p:attrName>ppt_x</p:attrName>
                                          <p:attrName>ppt_y</p:attrName>
                                        </p:attrNameLst>
                                      </p:cBhvr>
                                      <p:rCtr x="8740" y="-10140"/>
                                    </p:animMotion>
                                  </p:childTnLst>
                                </p:cTn>
                              </p:par>
                              <p:par>
                                <p:cTn id="13" presetID="10" presetClass="exit" presetSubtype="0" fill="hold" grpId="1" nodeType="withEffect">
                                  <p:stCondLst>
                                    <p:cond delay="0"/>
                                  </p:stCondLst>
                                  <p:childTnLst>
                                    <p:animEffect transition="out" filter="fade">
                                      <p:cBhvr>
                                        <p:cTn id="14" dur="500"/>
                                        <p:tgtEl>
                                          <p:spTgt spid="382981"/>
                                        </p:tgtEl>
                                      </p:cBhvr>
                                    </p:animEffect>
                                    <p:set>
                                      <p:cBhvr>
                                        <p:cTn id="15" dur="1" fill="hold">
                                          <p:stCondLst>
                                            <p:cond delay="499"/>
                                          </p:stCondLst>
                                        </p:cTn>
                                        <p:tgtEl>
                                          <p:spTgt spid="38298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297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29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7" grpId="0" uiExpand="1" build="p" autoUpdateAnimBg="0"/>
      <p:bldP spid="382981" grpId="0" autoUpdateAnimBg="0"/>
      <p:bldP spid="382981" grpId="1"/>
      <p:bldP spid="382982" grpId="0" autoUpdateAnimBg="0"/>
      <p:bldP spid="382982" grpId="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0657" name="Rectangle 1"/>
          <p:cNvSpPr>
            <a:spLocks noGrp="1" noChangeArrowheads="1"/>
          </p:cNvSpPr>
          <p:nvPr>
            <p:ph type="body" idx="1"/>
          </p:nvPr>
        </p:nvSpPr>
        <p:spPr bwMode="auto">
          <a:xfrm>
            <a:off x="1828800" y="2247900"/>
            <a:ext cx="9334500" cy="665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when flying between areas of differing sea level pressure, the altimeter setting will change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if this change is ignored it can be extremely dangerous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is because the altimeter is simply a barometer - the reading of the needles will change with changes in pressure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having the correct altimeter setting set appropriate for the area you are flying in ensures this reading is accurate</a:t>
            </a:r>
            <a:endParaRPr lang="en-US" smtClean="0">
              <a:latin typeface="Helvetica" panose="020B0604020202020204" pitchFamily="34" charset="0"/>
              <a:sym typeface="Helvetica" panose="020B0604020202020204" pitchFamily="34" charset="0"/>
            </a:endParaRPr>
          </a:p>
        </p:txBody>
      </p:sp>
      <p:sp>
        <p:nvSpPr>
          <p:cNvPr id="686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86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86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changingpressure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065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7065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7065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706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7" grpId="0" build="p" bldLvl="5" autoUpdateAnimBg="0"/>
    </p:bldLst>
  </p:timing>
</p:sld>
</file>

<file path=ppt/slides/slide3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4001" name="Rectangle 1"/>
          <p:cNvSpPr>
            <a:spLocks/>
          </p:cNvSpPr>
          <p:nvPr/>
        </p:nvSpPr>
        <p:spPr bwMode="auto">
          <a:xfrm>
            <a:off x="1092200" y="5207000"/>
            <a:ext cx="108077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code is used to correct a previous report due to observer or instrumentation error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first correction uses the designator “A”, the second correction “B” etc.</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1955"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correction</a:t>
            </a:r>
            <a:endParaRPr lang="en-US" sz="4800" b="1" smtClean="0">
              <a:latin typeface="Helvetica Neue Medium" charset="0"/>
              <a:sym typeface="Helvetica Neue Medium" charset="0"/>
            </a:endParaRPr>
          </a:p>
        </p:txBody>
      </p:sp>
      <p:sp>
        <p:nvSpPr>
          <p:cNvPr id="38195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195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4005" name="Rectangle 5"/>
          <p:cNvSpPr>
            <a:spLocks/>
          </p:cNvSpPr>
          <p:nvPr/>
        </p:nvSpPr>
        <p:spPr bwMode="auto">
          <a:xfrm>
            <a:off x="762000" y="5410200"/>
            <a:ext cx="11468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13015G25KT 3/4SM R27/4000FT/D -DZ BR BKN002 OVC005 08/08 A3026 RERA WS RWY27 RMK SF5SF3 VIS 3/8 TO NW SLP247=</a:t>
            </a:r>
          </a:p>
        </p:txBody>
      </p:sp>
      <p:sp>
        <p:nvSpPr>
          <p:cNvPr id="384006" name="Rectangle 6"/>
          <p:cNvSpPr>
            <a:spLocks/>
          </p:cNvSpPr>
          <p:nvPr/>
        </p:nvSpPr>
        <p:spPr bwMode="auto">
          <a:xfrm>
            <a:off x="5232400" y="5410200"/>
            <a:ext cx="993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CCA</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4005"/>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400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1.75781E-6 4.58333E-6 L 0.0636 -0.22494 " pathEditMode="relative" rAng="0" ptsTypes="AA">
                                      <p:cBhvr>
                                        <p:cTn id="12" dur="2000" fill="hold"/>
                                        <p:tgtEl>
                                          <p:spTgt spid="384006"/>
                                        </p:tgtEl>
                                        <p:attrNameLst>
                                          <p:attrName>ppt_x</p:attrName>
                                          <p:attrName>ppt_y</p:attrName>
                                        </p:attrNameLst>
                                      </p:cBhvr>
                                      <p:rCtr x="3174" y="-11247"/>
                                    </p:animMotion>
                                  </p:childTnLst>
                                </p:cTn>
                              </p:par>
                              <p:par>
                                <p:cTn id="13" presetID="10" presetClass="exit" presetSubtype="0" fill="hold" grpId="1" nodeType="withEffect">
                                  <p:stCondLst>
                                    <p:cond delay="0"/>
                                  </p:stCondLst>
                                  <p:childTnLst>
                                    <p:animEffect transition="out" filter="fade">
                                      <p:cBhvr>
                                        <p:cTn id="14" dur="500"/>
                                        <p:tgtEl>
                                          <p:spTgt spid="384005"/>
                                        </p:tgtEl>
                                      </p:cBhvr>
                                    </p:animEffect>
                                    <p:set>
                                      <p:cBhvr>
                                        <p:cTn id="15" dur="1" fill="hold">
                                          <p:stCondLst>
                                            <p:cond delay="499"/>
                                          </p:stCondLst>
                                        </p:cTn>
                                        <p:tgtEl>
                                          <p:spTgt spid="38400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4001">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400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1" grpId="0" uiExpand="1" build="p" autoUpdateAnimBg="0"/>
      <p:bldP spid="384005" grpId="0" autoUpdateAnimBg="0"/>
      <p:bldP spid="384005" grpId="1"/>
      <p:bldP spid="384006" grpId="0" autoUpdateAnimBg="0"/>
      <p:bldP spid="384006" grpId="1"/>
    </p:bldLst>
  </p:timing>
</p:sld>
</file>

<file path=ppt/slides/slide3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5025" name="Rectangle 1"/>
          <p:cNvSpPr>
            <a:spLocks/>
          </p:cNvSpPr>
          <p:nvPr/>
        </p:nvSpPr>
        <p:spPr bwMode="auto">
          <a:xfrm>
            <a:off x="1092200" y="4064000"/>
            <a:ext cx="108077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 is reported as a two minute mean direction and speed, including gusts if observed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gusts are included if in the ten minutes prior to the report, the gust exceeds mean wind by 5 kts or more, and the gust itself is 15 kts or stronger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 direction in metar is always reported as true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2979"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wind</a:t>
            </a:r>
            <a:endParaRPr lang="en-US" sz="4800" b="1" smtClean="0">
              <a:latin typeface="Helvetica Neue Medium" charset="0"/>
              <a:sym typeface="Helvetica Neue Medium" charset="0"/>
            </a:endParaRPr>
          </a:p>
        </p:txBody>
      </p:sp>
      <p:sp>
        <p:nvSpPr>
          <p:cNvPr id="38298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298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5029" name="Rectangle 5"/>
          <p:cNvSpPr>
            <a:spLocks/>
          </p:cNvSpPr>
          <p:nvPr/>
        </p:nvSpPr>
        <p:spPr bwMode="auto">
          <a:xfrm>
            <a:off x="1054100" y="5397500"/>
            <a:ext cx="11214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3/4SM R27/4000FT/D -DZ BR BKN002 OVC005 08/08 A3026 RERA WS RWY27 RMK SF5SF3 VIS 3/8 TO NW SLP247=</a:t>
            </a:r>
          </a:p>
        </p:txBody>
      </p:sp>
      <p:sp>
        <p:nvSpPr>
          <p:cNvPr id="385030" name="Rectangle 6"/>
          <p:cNvSpPr>
            <a:spLocks/>
          </p:cNvSpPr>
          <p:nvPr/>
        </p:nvSpPr>
        <p:spPr bwMode="auto">
          <a:xfrm>
            <a:off x="6477000" y="5397500"/>
            <a:ext cx="2554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13015G25KT</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5029"/>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50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1.40625E-6 -3.33333E-6 L -0.09814 -0.23095 " pathEditMode="relative" rAng="0" ptsTypes="AA">
                                      <p:cBhvr>
                                        <p:cTn id="12" dur="2000" fill="hold"/>
                                        <p:tgtEl>
                                          <p:spTgt spid="385030"/>
                                        </p:tgtEl>
                                        <p:attrNameLst>
                                          <p:attrName>ppt_x</p:attrName>
                                          <p:attrName>ppt_y</p:attrName>
                                        </p:attrNameLst>
                                      </p:cBhvr>
                                      <p:rCtr x="-4907" y="-11556"/>
                                    </p:animMotion>
                                  </p:childTnLst>
                                </p:cTn>
                              </p:par>
                              <p:par>
                                <p:cTn id="13" presetID="10" presetClass="exit" presetSubtype="0" fill="hold" grpId="1" nodeType="withEffect">
                                  <p:stCondLst>
                                    <p:cond delay="0"/>
                                  </p:stCondLst>
                                  <p:childTnLst>
                                    <p:animEffect transition="out" filter="fade">
                                      <p:cBhvr>
                                        <p:cTn id="14" dur="500"/>
                                        <p:tgtEl>
                                          <p:spTgt spid="385029"/>
                                        </p:tgtEl>
                                      </p:cBhvr>
                                    </p:animEffect>
                                    <p:set>
                                      <p:cBhvr>
                                        <p:cTn id="15" dur="1" fill="hold">
                                          <p:stCondLst>
                                            <p:cond delay="499"/>
                                          </p:stCondLst>
                                        </p:cTn>
                                        <p:tgtEl>
                                          <p:spTgt spid="38502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502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502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850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5" grpId="0" uiExpand="1" build="p" autoUpdateAnimBg="0"/>
      <p:bldP spid="385029" grpId="0" autoUpdateAnimBg="0"/>
      <p:bldP spid="385029" grpId="1"/>
      <p:bldP spid="385030" grpId="0" autoUpdateAnimBg="0"/>
      <p:bldP spid="385030" grpId="1"/>
    </p:bldLst>
  </p:timing>
</p:sld>
</file>

<file path=ppt/slides/slide3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6049" name="Rectangle 1"/>
          <p:cNvSpPr>
            <a:spLocks/>
          </p:cNvSpPr>
          <p:nvPr/>
        </p:nvSpPr>
        <p:spPr bwMode="auto">
          <a:xfrm>
            <a:off x="1092200" y="4737100"/>
            <a:ext cx="108077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minimum prevailing ground visibility is reported in statute miles (SM)</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an observer can only see point to point, along a statute mile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nautical miles are never used to report visibility</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4003"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visibility</a:t>
            </a:r>
            <a:endParaRPr lang="en-US" sz="4800" b="1" smtClean="0">
              <a:latin typeface="Helvetica Neue Medium" charset="0"/>
              <a:sym typeface="Helvetica Neue Medium" charset="0"/>
            </a:endParaRPr>
          </a:p>
        </p:txBody>
      </p:sp>
      <p:sp>
        <p:nvSpPr>
          <p:cNvPr id="38400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400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6053" name="Rectangle 5"/>
          <p:cNvSpPr>
            <a:spLocks/>
          </p:cNvSpPr>
          <p:nvPr/>
        </p:nvSpPr>
        <p:spPr bwMode="auto">
          <a:xfrm>
            <a:off x="876300" y="5168900"/>
            <a:ext cx="109474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R27/4000FT/D -DZ BR BKN002 OVC005 08/08 A3026 RERA WS RWY27 RMK SF5SF3 VIS 3/8 TO NW SLP247=</a:t>
            </a:r>
          </a:p>
        </p:txBody>
      </p:sp>
      <p:sp>
        <p:nvSpPr>
          <p:cNvPr id="386054" name="Rectangle 6"/>
          <p:cNvSpPr>
            <a:spLocks/>
          </p:cNvSpPr>
          <p:nvPr/>
        </p:nvSpPr>
        <p:spPr bwMode="auto">
          <a:xfrm>
            <a:off x="8826500" y="5168900"/>
            <a:ext cx="1287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3/4SM</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6053"/>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605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5.85938E-7 4.16667E-6 L -0.22266 -0.20752 " pathEditMode="relative" rAng="0" ptsTypes="AA">
                                      <p:cBhvr>
                                        <p:cTn id="12" dur="2000" fill="hold"/>
                                        <p:tgtEl>
                                          <p:spTgt spid="386054"/>
                                        </p:tgtEl>
                                        <p:attrNameLst>
                                          <p:attrName>ppt_x</p:attrName>
                                          <p:attrName>ppt_y</p:attrName>
                                        </p:attrNameLst>
                                      </p:cBhvr>
                                      <p:rCtr x="-11133" y="-10384"/>
                                    </p:animMotion>
                                  </p:childTnLst>
                                </p:cTn>
                              </p:par>
                              <p:par>
                                <p:cTn id="13" presetID="10" presetClass="exit" presetSubtype="0" fill="hold" grpId="1" nodeType="withEffect">
                                  <p:stCondLst>
                                    <p:cond delay="0"/>
                                  </p:stCondLst>
                                  <p:childTnLst>
                                    <p:animEffect transition="out" filter="fade">
                                      <p:cBhvr>
                                        <p:cTn id="14" dur="500"/>
                                        <p:tgtEl>
                                          <p:spTgt spid="386053"/>
                                        </p:tgtEl>
                                      </p:cBhvr>
                                    </p:animEffect>
                                    <p:set>
                                      <p:cBhvr>
                                        <p:cTn id="15" dur="1" fill="hold">
                                          <p:stCondLst>
                                            <p:cond delay="499"/>
                                          </p:stCondLst>
                                        </p:cTn>
                                        <p:tgtEl>
                                          <p:spTgt spid="38605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6049">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6049">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860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49" grpId="0" uiExpand="1" build="p" autoUpdateAnimBg="0"/>
      <p:bldP spid="386053" grpId="0" autoUpdateAnimBg="0"/>
      <p:bldP spid="386053" grpId="1"/>
      <p:bldP spid="386054" grpId="0" autoUpdateAnimBg="0"/>
      <p:bldP spid="386054" grpId="1"/>
    </p:bldLst>
  </p:timing>
</p:sld>
</file>

<file path=ppt/slides/slide3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7073" name="Rectangle 1"/>
          <p:cNvSpPr>
            <a:spLocks/>
          </p:cNvSpPr>
          <p:nvPr/>
        </p:nvSpPr>
        <p:spPr bwMode="auto">
          <a:xfrm>
            <a:off x="1092200" y="3746500"/>
            <a:ext cx="10807700" cy="671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runway visual range (RVR) reports ground visibility in feet if below 1 NM for a particular runway</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trend is indicated if the visibility changes 300’ or more in the five minutes preceeding observation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/U = upwards trend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/D = downwards trend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/N = no distinct trend</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5027"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runwayvisualrange</a:t>
            </a:r>
            <a:endParaRPr lang="en-US" sz="4800" b="1" smtClean="0">
              <a:latin typeface="Helvetica Neue Medium" charset="0"/>
              <a:sym typeface="Helvetica Neue Medium" charset="0"/>
            </a:endParaRPr>
          </a:p>
        </p:txBody>
      </p:sp>
      <p:sp>
        <p:nvSpPr>
          <p:cNvPr id="38502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502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7077" name="Rectangle 5"/>
          <p:cNvSpPr>
            <a:spLocks/>
          </p:cNvSpPr>
          <p:nvPr/>
        </p:nvSpPr>
        <p:spPr bwMode="auto">
          <a:xfrm>
            <a:off x="939800" y="5283200"/>
            <a:ext cx="111252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                        -DZ BR BKN002 OVC005 08/08 A3026 RERA WS RWY27 RMK SF5SF3 VIS 3/8 TO NW SLP247=</a:t>
            </a:r>
          </a:p>
        </p:txBody>
      </p:sp>
      <p:sp>
        <p:nvSpPr>
          <p:cNvPr id="387078" name="Rectangle 6"/>
          <p:cNvSpPr>
            <a:spLocks/>
          </p:cNvSpPr>
          <p:nvPr/>
        </p:nvSpPr>
        <p:spPr bwMode="auto">
          <a:xfrm>
            <a:off x="936625" y="5767388"/>
            <a:ext cx="2779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7077"/>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70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3.00781E-6 3.48958E-6 L 0.32666 -0.29037 " pathEditMode="relative" rAng="0" ptsTypes="AA">
                                      <p:cBhvr>
                                        <p:cTn id="12" dur="2000" fill="hold"/>
                                        <p:tgtEl>
                                          <p:spTgt spid="387078"/>
                                        </p:tgtEl>
                                        <p:attrNameLst>
                                          <p:attrName>ppt_x</p:attrName>
                                          <p:attrName>ppt_y</p:attrName>
                                        </p:attrNameLst>
                                      </p:cBhvr>
                                      <p:rCtr x="16333" y="-14518"/>
                                    </p:animMotion>
                                  </p:childTnLst>
                                </p:cTn>
                              </p:par>
                              <p:par>
                                <p:cTn id="13" presetID="10" presetClass="exit" presetSubtype="0" fill="hold" grpId="1" nodeType="withEffect">
                                  <p:stCondLst>
                                    <p:cond delay="0"/>
                                  </p:stCondLst>
                                  <p:childTnLst>
                                    <p:animEffect transition="out" filter="fade">
                                      <p:cBhvr>
                                        <p:cTn id="14" dur="500"/>
                                        <p:tgtEl>
                                          <p:spTgt spid="387077"/>
                                        </p:tgtEl>
                                      </p:cBhvr>
                                    </p:animEffect>
                                    <p:set>
                                      <p:cBhvr>
                                        <p:cTn id="15" dur="1" fill="hold">
                                          <p:stCondLst>
                                            <p:cond delay="499"/>
                                          </p:stCondLst>
                                        </p:cTn>
                                        <p:tgtEl>
                                          <p:spTgt spid="38707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707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7073">
                                            <p:txEl>
                                              <p:pRg st="1" end="1"/>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87073">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entr" presetSubtype="3123872" fill="hold" grpId="0" nodeType="clickEffect">
                                  <p:stCondLst>
                                    <p:cond delay="0"/>
                                  </p:stCondLst>
                                  <p:childTnLst>
                                    <p:set>
                                      <p:cBhvr>
                                        <p:cTn id="31" dur="1" fill="hold">
                                          <p:stCondLst>
                                            <p:cond delay="499"/>
                                          </p:stCondLst>
                                        </p:cTn>
                                        <p:tgtEl>
                                          <p:spTgt spid="387073">
                                            <p:txEl>
                                              <p:pRg st="3" end="3"/>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entr" presetSubtype="3123872" fill="hold" grpId="0" nodeType="clickEffect">
                                  <p:stCondLst>
                                    <p:cond delay="0"/>
                                  </p:stCondLst>
                                  <p:childTnLst>
                                    <p:set>
                                      <p:cBhvr>
                                        <p:cTn id="35" dur="1" fill="hold">
                                          <p:stCondLst>
                                            <p:cond delay="499"/>
                                          </p:stCondLst>
                                        </p:cTn>
                                        <p:tgtEl>
                                          <p:spTgt spid="38707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3" grpId="0" build="p" autoUpdateAnimBg="0"/>
      <p:bldP spid="387077" grpId="0" autoUpdateAnimBg="0"/>
      <p:bldP spid="387077" grpId="1"/>
      <p:bldP spid="387078" grpId="0" autoUpdateAnimBg="0"/>
      <p:bldP spid="387078" grpId="1"/>
    </p:bldLst>
  </p:timing>
</p:sld>
</file>

<file path=ppt/slides/slide3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8097" name="Rectangle 1"/>
          <p:cNvSpPr>
            <a:spLocks/>
          </p:cNvSpPr>
          <p:nvPr/>
        </p:nvSpPr>
        <p:spPr bwMode="auto">
          <a:xfrm>
            <a:off x="1092200" y="4495800"/>
            <a:ext cx="108077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code describes one or more forms of precipitation, obscuration or other phenomenon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placed before the code are descriptors of intensity, proximity to the station, or other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present weather is coded by the </a:t>
            </a:r>
            <a:r>
              <a:rPr lang="en-US" i="1">
                <a:solidFill>
                  <a:schemeClr val="tx1"/>
                </a:solidFill>
                <a:latin typeface="Helvetica" panose="020B0604020202020204" pitchFamily="34" charset="0"/>
                <a:cs typeface="Helvetica" panose="020B0604020202020204" pitchFamily="34" charset="0"/>
                <a:sym typeface="Helvetica" panose="020B0604020202020204" pitchFamily="34" charset="0"/>
              </a:rPr>
              <a:t>World Meteorological Organization Code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table 4678</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6051"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presentweather</a:t>
            </a:r>
            <a:endParaRPr lang="en-US" sz="4800" b="1" smtClean="0">
              <a:latin typeface="Helvetica Neue Medium" charset="0"/>
              <a:sym typeface="Helvetica Neue Medium" charset="0"/>
            </a:endParaRPr>
          </a:p>
        </p:txBody>
      </p:sp>
      <p:sp>
        <p:nvSpPr>
          <p:cNvPr id="38605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605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8101" name="Rectangle 5"/>
          <p:cNvSpPr>
            <a:spLocks/>
          </p:cNvSpPr>
          <p:nvPr/>
        </p:nvSpPr>
        <p:spPr bwMode="auto">
          <a:xfrm>
            <a:off x="736600" y="5207000"/>
            <a:ext cx="118745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BKN002 OVC005 08/08 A3026 RERA WS RWY27 RMK SF5SF3 VIS 3/8 TO NW SLP247=</a:t>
            </a:r>
          </a:p>
        </p:txBody>
      </p:sp>
      <p:sp>
        <p:nvSpPr>
          <p:cNvPr id="388102" name="Rectangle 6"/>
          <p:cNvSpPr>
            <a:spLocks/>
          </p:cNvSpPr>
          <p:nvPr/>
        </p:nvSpPr>
        <p:spPr bwMode="auto">
          <a:xfrm>
            <a:off x="3502025" y="5691188"/>
            <a:ext cx="1492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-DZ BR</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8101"/>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81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1.5625E-7 -4.01042E-6 L 0.17334 -0.25927 " pathEditMode="relative" rAng="0" ptsTypes="AA">
                                      <p:cBhvr>
                                        <p:cTn id="12" dur="2000" fill="hold"/>
                                        <p:tgtEl>
                                          <p:spTgt spid="388102"/>
                                        </p:tgtEl>
                                        <p:attrNameLst>
                                          <p:attrName>ppt_x</p:attrName>
                                          <p:attrName>ppt_y</p:attrName>
                                        </p:attrNameLst>
                                      </p:cBhvr>
                                      <p:rCtr x="8667" y="-12972"/>
                                    </p:animMotion>
                                  </p:childTnLst>
                                </p:cTn>
                              </p:par>
                              <p:par>
                                <p:cTn id="13" presetID="10" presetClass="exit" presetSubtype="0" fill="hold" grpId="1" nodeType="withEffect">
                                  <p:stCondLst>
                                    <p:cond delay="0"/>
                                  </p:stCondLst>
                                  <p:childTnLst>
                                    <p:animEffect transition="out" filter="fade">
                                      <p:cBhvr>
                                        <p:cTn id="14" dur="500"/>
                                        <p:tgtEl>
                                          <p:spTgt spid="388101"/>
                                        </p:tgtEl>
                                      </p:cBhvr>
                                    </p:animEffect>
                                    <p:set>
                                      <p:cBhvr>
                                        <p:cTn id="15" dur="1" fill="hold">
                                          <p:stCondLst>
                                            <p:cond delay="499"/>
                                          </p:stCondLst>
                                        </p:cTn>
                                        <p:tgtEl>
                                          <p:spTgt spid="38810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8097">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8097">
                                            <p:txEl>
                                              <p:pRg st="1" end="1"/>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880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097" grpId="0" build="p" autoUpdateAnimBg="0"/>
      <p:bldP spid="388101" grpId="0" autoUpdateAnimBg="0"/>
      <p:bldP spid="388101" grpId="1"/>
      <p:bldP spid="388102" grpId="0" autoUpdateAnimBg="0"/>
      <p:bldP spid="388102" grpId="1"/>
    </p:bldLst>
  </p:timing>
</p:sld>
</file>

<file path=ppt/slides/slide3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707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presentweather</a:t>
            </a:r>
            <a:endParaRPr lang="en-US" sz="4800" b="1" smtClean="0">
              <a:latin typeface="Helvetica Neue Medium" charset="0"/>
              <a:sym typeface="Helvetica Neue Medium" charset="0"/>
            </a:endParaRPr>
          </a:p>
        </p:txBody>
      </p:sp>
      <p:sp>
        <p:nvSpPr>
          <p:cNvPr id="3870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70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89124" name="Picture 4"/>
          <p:cNvPicPr>
            <a:picLocks noChangeArrowheads="1"/>
          </p:cNvPicPr>
          <p:nvPr/>
        </p:nvPicPr>
        <p:blipFill>
          <a:blip r:embed="rId2"/>
          <a:srcRect/>
          <a:stretch>
            <a:fillRect/>
          </a:stretch>
        </p:blipFill>
        <p:spPr bwMode="auto">
          <a:xfrm>
            <a:off x="3041650" y="3263900"/>
            <a:ext cx="6896100" cy="4991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389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0145" name="Rectangle 1"/>
          <p:cNvSpPr>
            <a:spLocks/>
          </p:cNvSpPr>
          <p:nvPr/>
        </p:nvSpPr>
        <p:spPr bwMode="auto">
          <a:xfrm>
            <a:off x="1092200" y="5232400"/>
            <a:ext cx="108077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cloud bases are reported in hundreds of feet AGL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placed before these altitudes are summative terms that describe, in oktas (eighths), coverage of the sky</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8099"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skycondition</a:t>
            </a:r>
            <a:endParaRPr lang="en-US" sz="4800" b="1" smtClean="0">
              <a:latin typeface="Helvetica Neue Medium" charset="0"/>
              <a:sym typeface="Helvetica Neue Medium" charset="0"/>
            </a:endParaRPr>
          </a:p>
        </p:txBody>
      </p:sp>
      <p:sp>
        <p:nvSpPr>
          <p:cNvPr id="38810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810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0149" name="Rectangle 5"/>
          <p:cNvSpPr>
            <a:spLocks/>
          </p:cNvSpPr>
          <p:nvPr/>
        </p:nvSpPr>
        <p:spPr bwMode="auto">
          <a:xfrm>
            <a:off x="762000" y="5461000"/>
            <a:ext cx="11468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08/08 A3026 RERA WS RWY27 RMK SF5SF3 VIS 3/8 TO NW SLP247=</a:t>
            </a:r>
          </a:p>
        </p:txBody>
      </p:sp>
      <p:sp>
        <p:nvSpPr>
          <p:cNvPr id="390150" name="Rectangle 6"/>
          <p:cNvSpPr>
            <a:spLocks/>
          </p:cNvSpPr>
          <p:nvPr/>
        </p:nvSpPr>
        <p:spPr bwMode="auto">
          <a:xfrm>
            <a:off x="5051425" y="5945188"/>
            <a:ext cx="3344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BKN002 OVC005</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0149"/>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015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22656E-6 4.32292E-6 L -0.00037 -0.27979 " pathEditMode="relative" rAng="0" ptsTypes="AA">
                                      <p:cBhvr>
                                        <p:cTn id="12" dur="2000" fill="hold"/>
                                        <p:tgtEl>
                                          <p:spTgt spid="390150"/>
                                        </p:tgtEl>
                                        <p:attrNameLst>
                                          <p:attrName>ppt_x</p:attrName>
                                          <p:attrName>ppt_y</p:attrName>
                                        </p:attrNameLst>
                                      </p:cBhvr>
                                      <p:rCtr x="-24" y="-13997"/>
                                    </p:animMotion>
                                  </p:childTnLst>
                                </p:cTn>
                              </p:par>
                              <p:par>
                                <p:cTn id="13" presetID="10" presetClass="exit" presetSubtype="0" fill="hold" grpId="1" nodeType="withEffect">
                                  <p:stCondLst>
                                    <p:cond delay="0"/>
                                  </p:stCondLst>
                                  <p:childTnLst>
                                    <p:animEffect transition="out" filter="fade">
                                      <p:cBhvr>
                                        <p:cTn id="14" dur="500"/>
                                        <p:tgtEl>
                                          <p:spTgt spid="390149"/>
                                        </p:tgtEl>
                                      </p:cBhvr>
                                    </p:animEffect>
                                    <p:set>
                                      <p:cBhvr>
                                        <p:cTn id="15" dur="1" fill="hold">
                                          <p:stCondLst>
                                            <p:cond delay="499"/>
                                          </p:stCondLst>
                                        </p:cTn>
                                        <p:tgtEl>
                                          <p:spTgt spid="39014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0145">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01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build="p" autoUpdateAnimBg="0"/>
      <p:bldP spid="390149" grpId="0" autoUpdateAnimBg="0"/>
      <p:bldP spid="390149" grpId="1"/>
      <p:bldP spid="390150" grpId="0" autoUpdateAnimBg="0"/>
      <p:bldP spid="390150" grpId="1"/>
    </p:bldLst>
  </p:timing>
</p:sld>
</file>

<file path=ppt/slides/slide3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graphicFrame>
        <p:nvGraphicFramePr>
          <p:cNvPr id="391169" name="Object 1"/>
          <p:cNvGraphicFramePr>
            <a:graphicFrameLocks/>
          </p:cNvGraphicFramePr>
          <p:nvPr/>
        </p:nvGraphicFramePr>
        <p:xfrm>
          <a:off x="2970213" y="2971800"/>
          <a:ext cx="7062787" cy="6161088"/>
        </p:xfrm>
        <a:graphic>
          <a:graphicData uri="http://schemas.openxmlformats.org/presentationml/2006/ole">
            <mc:AlternateContent xmlns:mc="http://schemas.openxmlformats.org/markup-compatibility/2006">
              <mc:Choice xmlns:v="urn:schemas-microsoft-com:vml" Requires="v">
                <p:oleObj spid="_x0000_s389175" name="Chart" r:id="rId3" imgW="9923158" imgH="8657264" progId="MSGraph.Chart.8">
                  <p:embed/>
                </p:oleObj>
              </mc:Choice>
              <mc:Fallback>
                <p:oleObj name="Chart" r:id="rId3" imgW="9923158" imgH="8657264" progId="MSGraph.Chart.8">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0213" y="2971800"/>
                        <a:ext cx="7062787" cy="6161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23"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skycondition</a:t>
            </a:r>
            <a:endParaRPr lang="en-US" sz="4800" b="1" smtClean="0">
              <a:latin typeface="Helvetica Neue Medium" charset="0"/>
              <a:sym typeface="Helvetica Neue Medium" charset="0"/>
            </a:endParaRPr>
          </a:p>
        </p:txBody>
      </p:sp>
      <p:sp>
        <p:nvSpPr>
          <p:cNvPr id="38912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912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graphicFrame>
        <p:nvGraphicFramePr>
          <p:cNvPr id="391173" name="Object 5"/>
          <p:cNvGraphicFramePr>
            <a:graphicFrameLocks/>
          </p:cNvGraphicFramePr>
          <p:nvPr>
            <p:extLst>
              <p:ext uri="{D42A27DB-BD31-4B8C-83A1-F6EECF244321}">
                <p14:modId xmlns:p14="http://schemas.microsoft.com/office/powerpoint/2010/main" val="2919884914"/>
              </p:ext>
            </p:extLst>
          </p:nvPr>
        </p:nvGraphicFramePr>
        <p:xfrm>
          <a:off x="2970212" y="2971800"/>
          <a:ext cx="7062788" cy="6161088"/>
        </p:xfrm>
        <a:graphic>
          <a:graphicData uri="http://schemas.openxmlformats.org/presentationml/2006/ole">
            <mc:AlternateContent xmlns:mc="http://schemas.openxmlformats.org/markup-compatibility/2006">
              <mc:Choice xmlns:v="urn:schemas-microsoft-com:vml" Requires="v">
                <p:oleObj spid="_x0000_s389176" name="Chart" r:id="rId5" imgW="9923158" imgH="8657264" progId="MSGraph.Chart.8">
                  <p:embed/>
                </p:oleObj>
              </mc:Choice>
              <mc:Fallback>
                <p:oleObj name="Chart" r:id="rId5" imgW="9923158" imgH="8657264" progId="MSGraph.Chart.8">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0212" y="2971800"/>
                        <a:ext cx="7062788" cy="6161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1174" name="Rectangle 6"/>
          <p:cNvSpPr>
            <a:spLocks/>
          </p:cNvSpPr>
          <p:nvPr/>
        </p:nvSpPr>
        <p:spPr bwMode="auto">
          <a:xfrm>
            <a:off x="6845300" y="3568700"/>
            <a:ext cx="16398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30000"/>
              </a:lnSpc>
              <a:spcBef>
                <a:spcPts val="2800"/>
              </a:spcBef>
            </a:pPr>
            <a:r>
              <a:rPr lang="en-US">
                <a:solidFill>
                  <a:schemeClr val="tx1"/>
                </a:solidFill>
                <a:ea typeface="Helvetica Neue" charset="0"/>
                <a:cs typeface="Helvetica Neue" charset="0"/>
              </a:rPr>
              <a:t>FEW (few)</a:t>
            </a:r>
          </a:p>
          <a:p>
            <a:pPr eaLnBrk="1" hangingPunct="1">
              <a:lnSpc>
                <a:spcPct val="30000"/>
              </a:lnSpc>
              <a:spcBef>
                <a:spcPts val="2800"/>
              </a:spcBef>
            </a:pPr>
            <a:r>
              <a:rPr lang="en-US">
                <a:solidFill>
                  <a:schemeClr val="tx1"/>
                </a:solidFill>
                <a:ea typeface="Helvetica Neue" charset="0"/>
                <a:cs typeface="Helvetica Neue" charset="0"/>
              </a:rPr>
              <a:t>&lt;0/8 - 2/8</a:t>
            </a:r>
          </a:p>
        </p:txBody>
      </p:sp>
      <p:sp>
        <p:nvSpPr>
          <p:cNvPr id="391175" name="Rectangle 7"/>
          <p:cNvSpPr>
            <a:spLocks/>
          </p:cNvSpPr>
          <p:nvPr/>
        </p:nvSpPr>
        <p:spPr bwMode="auto">
          <a:xfrm>
            <a:off x="6604000" y="6184900"/>
            <a:ext cx="2524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30000"/>
              </a:lnSpc>
              <a:spcBef>
                <a:spcPts val="2800"/>
              </a:spcBef>
            </a:pPr>
            <a:r>
              <a:rPr lang="en-US">
                <a:solidFill>
                  <a:schemeClr val="tx1"/>
                </a:solidFill>
                <a:ea typeface="Helvetica Neue" charset="0"/>
                <a:cs typeface="Helvetica Neue" charset="0"/>
              </a:rPr>
              <a:t>SCT (scattered)</a:t>
            </a:r>
          </a:p>
          <a:p>
            <a:pPr eaLnBrk="1" hangingPunct="1">
              <a:lnSpc>
                <a:spcPct val="30000"/>
              </a:lnSpc>
              <a:spcBef>
                <a:spcPts val="2800"/>
              </a:spcBef>
            </a:pPr>
            <a:r>
              <a:rPr lang="en-US">
                <a:solidFill>
                  <a:schemeClr val="tx1"/>
                </a:solidFill>
                <a:ea typeface="Helvetica Neue" charset="0"/>
                <a:cs typeface="Helvetica Neue" charset="0"/>
              </a:rPr>
              <a:t>&lt;2/8 - 4/8</a:t>
            </a:r>
          </a:p>
        </p:txBody>
      </p:sp>
      <p:sp>
        <p:nvSpPr>
          <p:cNvPr id="391176" name="Rectangle 8"/>
          <p:cNvSpPr>
            <a:spLocks/>
          </p:cNvSpPr>
          <p:nvPr/>
        </p:nvSpPr>
        <p:spPr bwMode="auto">
          <a:xfrm>
            <a:off x="3784600" y="6184900"/>
            <a:ext cx="2171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30000"/>
              </a:lnSpc>
              <a:spcBef>
                <a:spcPts val="2800"/>
              </a:spcBef>
            </a:pPr>
            <a:r>
              <a:rPr lang="en-US">
                <a:solidFill>
                  <a:schemeClr val="tx1"/>
                </a:solidFill>
                <a:ea typeface="Helvetica Neue" charset="0"/>
                <a:cs typeface="Helvetica Neue" charset="0"/>
              </a:rPr>
              <a:t>BKN (broken)</a:t>
            </a:r>
          </a:p>
          <a:p>
            <a:pPr eaLnBrk="1" hangingPunct="1">
              <a:lnSpc>
                <a:spcPct val="30000"/>
              </a:lnSpc>
              <a:spcBef>
                <a:spcPts val="2800"/>
              </a:spcBef>
            </a:pPr>
            <a:r>
              <a:rPr lang="en-US">
                <a:solidFill>
                  <a:schemeClr val="tx1"/>
                </a:solidFill>
                <a:ea typeface="Helvetica Neue" charset="0"/>
                <a:cs typeface="Helvetica Neue" charset="0"/>
              </a:rPr>
              <a:t>&lt;4/8 - &gt;8/8</a:t>
            </a:r>
          </a:p>
        </p:txBody>
      </p:sp>
      <p:sp>
        <p:nvSpPr>
          <p:cNvPr id="391177" name="Rectangle 9"/>
          <p:cNvSpPr>
            <a:spLocks/>
          </p:cNvSpPr>
          <p:nvPr/>
        </p:nvSpPr>
        <p:spPr bwMode="auto">
          <a:xfrm>
            <a:off x="3784600" y="3568700"/>
            <a:ext cx="23495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1000"/>
              </a:lnSpc>
              <a:spcBef>
                <a:spcPts val="2800"/>
              </a:spcBef>
            </a:pPr>
            <a:r>
              <a:rPr lang="en-US" dirty="0">
                <a:solidFill>
                  <a:schemeClr val="tx1"/>
                </a:solidFill>
                <a:ea typeface="Helvetica Neue" charset="0"/>
                <a:cs typeface="Helvetica Neue" charset="0"/>
              </a:rPr>
              <a:t>OVC</a:t>
            </a:r>
            <a:r>
              <a:rPr lang="en-US" sz="1800" dirty="0">
                <a:solidFill>
                  <a:schemeClr val="tx1"/>
                </a:solidFill>
                <a:ea typeface="Helvetica Neue" charset="0"/>
                <a:cs typeface="Helvetica Neue" charset="0"/>
              </a:rPr>
              <a:t> </a:t>
            </a:r>
            <a:endParaRPr lang="en-US" dirty="0">
              <a:solidFill>
                <a:schemeClr val="tx1"/>
              </a:solidFill>
              <a:ea typeface="Helvetica Neue" charset="0"/>
              <a:cs typeface="Helvetica Neue" charset="0"/>
            </a:endParaRPr>
          </a:p>
          <a:p>
            <a:pPr algn="ctr" eaLnBrk="1" hangingPunct="1">
              <a:lnSpc>
                <a:spcPct val="1000"/>
              </a:lnSpc>
              <a:spcBef>
                <a:spcPts val="2800"/>
              </a:spcBef>
            </a:pPr>
            <a:r>
              <a:rPr lang="en-US" dirty="0">
                <a:solidFill>
                  <a:schemeClr val="tx1"/>
                </a:solidFill>
                <a:ea typeface="Helvetica Neue" charset="0"/>
                <a:cs typeface="Helvetica Neue" charset="0"/>
              </a:rPr>
              <a:t>(overcast) 8/8</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911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1" presetClass="entr" presetSubtype="1" fill="hold" grpId="1" nodeType="clickEffect">
                                  <p:stCondLst>
                                    <p:cond delay="0"/>
                                  </p:stCondLst>
                                  <p:childTnLst>
                                    <p:set>
                                      <p:cBhvr>
                                        <p:cTn id="10" dur="1" fill="hold">
                                          <p:stCondLst>
                                            <p:cond delay="0"/>
                                          </p:stCondLst>
                                        </p:cTn>
                                        <p:tgtEl>
                                          <p:spTgt spid="391173"/>
                                        </p:tgtEl>
                                        <p:attrNameLst>
                                          <p:attrName>style.visibility</p:attrName>
                                        </p:attrNameLst>
                                      </p:cBhvr>
                                      <p:to>
                                        <p:strVal val="visible"/>
                                      </p:to>
                                    </p:set>
                                    <p:animEffect transition="in" filter="wheel(1)">
                                      <p:cBhvr>
                                        <p:cTn id="11" dur="2000"/>
                                        <p:tgtEl>
                                          <p:spTgt spid="391173"/>
                                        </p:tgtEl>
                                      </p:cBhvr>
                                    </p:animEffect>
                                  </p:childTnLst>
                                </p:cTn>
                              </p:par>
                              <p:par>
                                <p:cTn id="12" presetID="1" presetClass="entr" presetSubtype="0" fill="hold" grpId="0" nodeType="withEffect">
                                  <p:stCondLst>
                                    <p:cond delay="0"/>
                                  </p:stCondLst>
                                  <p:childTnLst>
                                    <p:set>
                                      <p:cBhvr>
                                        <p:cTn id="13" dur="1" fill="hold">
                                          <p:stCondLst>
                                            <p:cond delay="499"/>
                                          </p:stCondLst>
                                        </p:cTn>
                                        <p:tgtEl>
                                          <p:spTgt spid="391173"/>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499"/>
                                          </p:stCondLst>
                                        </p:cTn>
                                        <p:tgtEl>
                                          <p:spTgt spid="391174"/>
                                        </p:tgtEl>
                                        <p:attrNameLst>
                                          <p:attrName>style.visibility</p:attrName>
                                        </p:attrNameLst>
                                      </p:cBhvr>
                                      <p:to>
                                        <p:strVal val="visible"/>
                                      </p:to>
                                    </p:set>
                                  </p:childTnLst>
                                </p:cTn>
                              </p:par>
                            </p:childTnLst>
                          </p:cTn>
                        </p:par>
                        <p:par>
                          <p:cTn id="17" fill="hold">
                            <p:stCondLst>
                              <p:cond delay="2500"/>
                            </p:stCondLst>
                            <p:childTnLst>
                              <p:par>
                                <p:cTn id="18" presetID="1" presetClass="entr" presetSubtype="0" fill="hold" grpId="0" nodeType="afterEffect">
                                  <p:stCondLst>
                                    <p:cond delay="0"/>
                                  </p:stCondLst>
                                  <p:childTnLst>
                                    <p:set>
                                      <p:cBhvr>
                                        <p:cTn id="19" dur="1" fill="hold">
                                          <p:stCondLst>
                                            <p:cond delay="499"/>
                                          </p:stCondLst>
                                        </p:cTn>
                                        <p:tgtEl>
                                          <p:spTgt spid="391175"/>
                                        </p:tgtEl>
                                        <p:attrNameLst>
                                          <p:attrName>style.visibility</p:attrName>
                                        </p:attrNameLst>
                                      </p:cBhvr>
                                      <p:to>
                                        <p:strVal val="visible"/>
                                      </p:to>
                                    </p:set>
                                  </p:childTnLst>
                                </p:cTn>
                              </p:par>
                            </p:childTnLst>
                          </p:cTn>
                        </p:par>
                        <p:par>
                          <p:cTn id="20" fill="hold">
                            <p:stCondLst>
                              <p:cond delay="3000"/>
                            </p:stCondLst>
                            <p:childTnLst>
                              <p:par>
                                <p:cTn id="21" presetID="1" presetClass="entr" presetSubtype="0" fill="hold" grpId="0" nodeType="afterEffect">
                                  <p:stCondLst>
                                    <p:cond delay="0"/>
                                  </p:stCondLst>
                                  <p:childTnLst>
                                    <p:set>
                                      <p:cBhvr>
                                        <p:cTn id="22" dur="1" fill="hold">
                                          <p:stCondLst>
                                            <p:cond delay="499"/>
                                          </p:stCondLst>
                                        </p:cTn>
                                        <p:tgtEl>
                                          <p:spTgt spid="391176"/>
                                        </p:tgtEl>
                                        <p:attrNameLst>
                                          <p:attrName>style.visibility</p:attrName>
                                        </p:attrNameLst>
                                      </p:cBhvr>
                                      <p:to>
                                        <p:strVal val="visible"/>
                                      </p:to>
                                    </p:set>
                                  </p:childTnLst>
                                </p:cTn>
                              </p:par>
                            </p:childTnLst>
                          </p:cTn>
                        </p:par>
                        <p:par>
                          <p:cTn id="23" fill="hold">
                            <p:stCondLst>
                              <p:cond delay="3500"/>
                            </p:stCondLst>
                            <p:childTnLst>
                              <p:par>
                                <p:cTn id="24" presetID="1" presetClass="entr" presetSubtype="0" fill="hold" grpId="0" nodeType="afterEffect">
                                  <p:stCondLst>
                                    <p:cond delay="0"/>
                                  </p:stCondLst>
                                  <p:childTnLst>
                                    <p:set>
                                      <p:cBhvr>
                                        <p:cTn id="25" dur="1" fill="hold">
                                          <p:stCondLst>
                                            <p:cond delay="499"/>
                                          </p:stCondLst>
                                        </p:cTn>
                                        <p:tgtEl>
                                          <p:spTgt spid="391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1169" grpId="0"/>
      <p:bldOleChart spid="391173" grpId="0"/>
      <p:bldOleChart spid="391173" grpId="1"/>
      <p:bldP spid="391174" grpId="0" autoUpdateAnimBg="0"/>
      <p:bldP spid="391175" grpId="0" autoUpdateAnimBg="0"/>
      <p:bldP spid="391176" grpId="0" autoUpdateAnimBg="0"/>
      <p:bldP spid="391177" grpId="0" autoUpdateAnimBg="0"/>
    </p:bldLst>
  </p:timing>
</p:sld>
</file>

<file path=ppt/slides/slide34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2193" name="Rectangle 1"/>
          <p:cNvSpPr>
            <a:spLocks/>
          </p:cNvSpPr>
          <p:nvPr/>
        </p:nvSpPr>
        <p:spPr bwMode="auto">
          <a:xfrm>
            <a:off x="2936875" y="6096000"/>
            <a:ext cx="6826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dirty="0">
                <a:solidFill>
                  <a:schemeClr val="tx1"/>
                </a:solidFill>
                <a:ea typeface="Helvetica Neue" charset="0"/>
                <a:cs typeface="Helvetica Neue" charset="0"/>
              </a:rPr>
              <a:t>2/8</a:t>
            </a:r>
          </a:p>
        </p:txBody>
      </p:sp>
      <p:sp>
        <p:nvSpPr>
          <p:cNvPr id="392194" name="Freeform 2"/>
          <p:cNvSpPr>
            <a:spLocks/>
          </p:cNvSpPr>
          <p:nvPr/>
        </p:nvSpPr>
        <p:spPr bwMode="auto">
          <a:xfrm>
            <a:off x="2082800" y="5626100"/>
            <a:ext cx="2692400" cy="406400"/>
          </a:xfrm>
          <a:custGeom>
            <a:avLst/>
            <a:gdLst>
              <a:gd name="T0" fmla="*/ 0 w 21600"/>
              <a:gd name="T1" fmla="*/ 0 h 21600"/>
              <a:gd name="T2" fmla="*/ 2147483646 w 21600"/>
              <a:gd name="T3" fmla="*/ 0 h 21600"/>
              <a:gd name="T4" fmla="*/ 2147483646 w 21600"/>
              <a:gd name="T5" fmla="*/ 143864490 h 21600"/>
              <a:gd name="T6" fmla="*/ 0 w 21600"/>
              <a:gd name="T7" fmla="*/ 14386449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195" name="Freeform 3"/>
          <p:cNvSpPr>
            <a:spLocks/>
          </p:cNvSpPr>
          <p:nvPr/>
        </p:nvSpPr>
        <p:spPr bwMode="auto">
          <a:xfrm>
            <a:off x="801688" y="7035800"/>
            <a:ext cx="1358900" cy="406400"/>
          </a:xfrm>
          <a:custGeom>
            <a:avLst/>
            <a:gdLst>
              <a:gd name="T0" fmla="*/ 0 w 21600"/>
              <a:gd name="T1" fmla="*/ 0 h 21600"/>
              <a:gd name="T2" fmla="*/ 2147483646 w 21600"/>
              <a:gd name="T3" fmla="*/ 0 h 21600"/>
              <a:gd name="T4" fmla="*/ 2147483646 w 21600"/>
              <a:gd name="T5" fmla="*/ 143864490 h 21600"/>
              <a:gd name="T6" fmla="*/ 0 w 21600"/>
              <a:gd name="T7" fmla="*/ 14386449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196" name="Rectangle 4"/>
          <p:cNvSpPr>
            <a:spLocks/>
          </p:cNvSpPr>
          <p:nvPr/>
        </p:nvSpPr>
        <p:spPr bwMode="auto">
          <a:xfrm>
            <a:off x="999331" y="7607301"/>
            <a:ext cx="6826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dirty="0">
                <a:solidFill>
                  <a:schemeClr val="tx1"/>
                </a:solidFill>
                <a:ea typeface="Helvetica Neue" charset="0"/>
                <a:cs typeface="Helvetica Neue" charset="0"/>
              </a:rPr>
              <a:t>1/8</a:t>
            </a:r>
          </a:p>
        </p:txBody>
      </p:sp>
      <p:sp>
        <p:nvSpPr>
          <p:cNvPr id="392197" name="Freeform 5"/>
          <p:cNvSpPr>
            <a:spLocks/>
          </p:cNvSpPr>
          <p:nvPr/>
        </p:nvSpPr>
        <p:spPr bwMode="auto">
          <a:xfrm>
            <a:off x="4749800" y="4013200"/>
            <a:ext cx="4635500" cy="406400"/>
          </a:xfrm>
          <a:custGeom>
            <a:avLst/>
            <a:gdLst>
              <a:gd name="T0" fmla="*/ 0 w 21600"/>
              <a:gd name="T1" fmla="*/ 0 h 21600"/>
              <a:gd name="T2" fmla="*/ 2147483646 w 21600"/>
              <a:gd name="T3" fmla="*/ 0 h 21600"/>
              <a:gd name="T4" fmla="*/ 2147483646 w 21600"/>
              <a:gd name="T5" fmla="*/ 143864490 h 21600"/>
              <a:gd name="T6" fmla="*/ 0 w 21600"/>
              <a:gd name="T7" fmla="*/ 14386449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198" name="Rectangle 6"/>
          <p:cNvSpPr>
            <a:spLocks/>
          </p:cNvSpPr>
          <p:nvPr/>
        </p:nvSpPr>
        <p:spPr bwMode="auto">
          <a:xfrm>
            <a:off x="6556375" y="4495800"/>
            <a:ext cx="6826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dirty="0">
                <a:solidFill>
                  <a:schemeClr val="tx1"/>
                </a:solidFill>
                <a:ea typeface="Helvetica Neue" charset="0"/>
                <a:cs typeface="Helvetica Neue" charset="0"/>
              </a:rPr>
              <a:t>3/8</a:t>
            </a:r>
          </a:p>
        </p:txBody>
      </p:sp>
      <p:sp>
        <p:nvSpPr>
          <p:cNvPr id="392199" name="Freeform 7"/>
          <p:cNvSpPr>
            <a:spLocks/>
          </p:cNvSpPr>
          <p:nvPr/>
        </p:nvSpPr>
        <p:spPr bwMode="auto">
          <a:xfrm>
            <a:off x="9372600" y="2489200"/>
            <a:ext cx="2692400" cy="406400"/>
          </a:xfrm>
          <a:custGeom>
            <a:avLst/>
            <a:gdLst>
              <a:gd name="T0" fmla="*/ 0 w 21600"/>
              <a:gd name="T1" fmla="*/ 0 h 21600"/>
              <a:gd name="T2" fmla="*/ 2147483646 w 21600"/>
              <a:gd name="T3" fmla="*/ 0 h 21600"/>
              <a:gd name="T4" fmla="*/ 2147483646 w 21600"/>
              <a:gd name="T5" fmla="*/ 143864490 h 21600"/>
              <a:gd name="T6" fmla="*/ 0 w 21600"/>
              <a:gd name="T7" fmla="*/ 14386449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200" name="Rectangle 8"/>
          <p:cNvSpPr>
            <a:spLocks/>
          </p:cNvSpPr>
          <p:nvPr/>
        </p:nvSpPr>
        <p:spPr bwMode="auto">
          <a:xfrm>
            <a:off x="10371138" y="2997200"/>
            <a:ext cx="6826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dirty="0">
                <a:solidFill>
                  <a:schemeClr val="tx1"/>
                </a:solidFill>
                <a:ea typeface="Helvetica Neue" charset="0"/>
                <a:cs typeface="Helvetica Neue" charset="0"/>
              </a:rPr>
              <a:t>2/8</a:t>
            </a:r>
          </a:p>
        </p:txBody>
      </p:sp>
      <p:sp>
        <p:nvSpPr>
          <p:cNvPr id="392201" name="Rectangle 9"/>
          <p:cNvSpPr>
            <a:spLocks/>
          </p:cNvSpPr>
          <p:nvPr/>
        </p:nvSpPr>
        <p:spPr bwMode="auto">
          <a:xfrm>
            <a:off x="2160588" y="7556500"/>
            <a:ext cx="2873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a:t>
            </a:r>
          </a:p>
        </p:txBody>
      </p:sp>
      <p:sp>
        <p:nvSpPr>
          <p:cNvPr id="392202" name="Rectangle 10"/>
          <p:cNvSpPr>
            <a:spLocks/>
          </p:cNvSpPr>
          <p:nvPr/>
        </p:nvSpPr>
        <p:spPr bwMode="auto">
          <a:xfrm>
            <a:off x="830263" y="6540500"/>
            <a:ext cx="10207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FEW</a:t>
            </a:r>
          </a:p>
        </p:txBody>
      </p:sp>
      <p:sp>
        <p:nvSpPr>
          <p:cNvPr id="392203" name="Rectangle 11"/>
          <p:cNvSpPr>
            <a:spLocks/>
          </p:cNvSpPr>
          <p:nvPr/>
        </p:nvSpPr>
        <p:spPr bwMode="auto">
          <a:xfrm>
            <a:off x="2801938" y="6540500"/>
            <a:ext cx="9366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dirty="0">
                <a:solidFill>
                  <a:schemeClr val="tx1"/>
                </a:solidFill>
                <a:ea typeface="Helvetica Neue" charset="0"/>
                <a:cs typeface="Helvetica Neue" charset="0"/>
              </a:rPr>
              <a:t>SCT</a:t>
            </a:r>
          </a:p>
        </p:txBody>
      </p:sp>
      <p:sp>
        <p:nvSpPr>
          <p:cNvPr id="392204" name="Rectangle 12"/>
          <p:cNvSpPr>
            <a:spLocks/>
          </p:cNvSpPr>
          <p:nvPr/>
        </p:nvSpPr>
        <p:spPr bwMode="auto">
          <a:xfrm>
            <a:off x="4876800" y="7556500"/>
            <a:ext cx="285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a:t>
            </a:r>
          </a:p>
        </p:txBody>
      </p:sp>
      <p:sp>
        <p:nvSpPr>
          <p:cNvPr id="392205" name="Rectangle 13"/>
          <p:cNvSpPr>
            <a:spLocks/>
          </p:cNvSpPr>
          <p:nvPr/>
        </p:nvSpPr>
        <p:spPr bwMode="auto">
          <a:xfrm>
            <a:off x="6410325" y="6540500"/>
            <a:ext cx="1011238"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BKN</a:t>
            </a:r>
          </a:p>
        </p:txBody>
      </p:sp>
      <p:sp>
        <p:nvSpPr>
          <p:cNvPr id="392206" name="Rectangle 14"/>
          <p:cNvSpPr>
            <a:spLocks/>
          </p:cNvSpPr>
          <p:nvPr/>
        </p:nvSpPr>
        <p:spPr bwMode="auto">
          <a:xfrm>
            <a:off x="9334500" y="7556500"/>
            <a:ext cx="285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a:t>
            </a:r>
          </a:p>
        </p:txBody>
      </p:sp>
      <p:sp>
        <p:nvSpPr>
          <p:cNvPr id="392207" name="Rectangle 15"/>
          <p:cNvSpPr>
            <a:spLocks/>
          </p:cNvSpPr>
          <p:nvPr/>
        </p:nvSpPr>
        <p:spPr bwMode="auto">
          <a:xfrm>
            <a:off x="10218738" y="6540500"/>
            <a:ext cx="10048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OVC</a:t>
            </a:r>
          </a:p>
        </p:txBody>
      </p:sp>
      <p:sp>
        <p:nvSpPr>
          <p:cNvPr id="390161" name="Line 16"/>
          <p:cNvSpPr>
            <a:spLocks noChangeShapeType="1"/>
          </p:cNvSpPr>
          <p:nvPr/>
        </p:nvSpPr>
        <p:spPr bwMode="auto">
          <a:xfrm>
            <a:off x="752475" y="8204200"/>
            <a:ext cx="11298238" cy="0"/>
          </a:xfrm>
          <a:prstGeom prst="line">
            <a:avLst/>
          </a:prstGeom>
          <a:noFill/>
          <a:ln w="50800">
            <a:solidFill>
              <a:schemeClr val="tx1"/>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390162" name="Rectangle 17"/>
          <p:cNvSpPr>
            <a:spLocks/>
          </p:cNvSpPr>
          <p:nvPr/>
        </p:nvSpPr>
        <p:spPr bwMode="auto">
          <a:xfrm>
            <a:off x="6126163" y="8362950"/>
            <a:ext cx="9350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ea typeface="Helvetica Neue" charset="0"/>
                <a:cs typeface="Helvetica Neue" charset="0"/>
              </a:rPr>
              <a:t>10 NM</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92195"/>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392194"/>
                                        </p:tgtEl>
                                        <p:attrNameLst>
                                          <p:attrName>style.visibility</p:attrName>
                                        </p:attrNameLst>
                                      </p:cBhvr>
                                      <p:to>
                                        <p:strVal val="visible"/>
                                      </p:to>
                                    </p:set>
                                  </p:childTnLst>
                                </p:cTn>
                              </p:par>
                            </p:childTnLst>
                          </p:cTn>
                        </p:par>
                        <p:par>
                          <p:cTn id="10" fill="hold" nodeType="afterGroup">
                            <p:stCondLst>
                              <p:cond delay="1000"/>
                            </p:stCondLst>
                            <p:childTnLst>
                              <p:par>
                                <p:cTn id="11" presetID="0" presetClass="entr" presetSubtype="3123872" fill="hold" grpId="0" nodeType="afterEffect">
                                  <p:stCondLst>
                                    <p:cond delay="0"/>
                                  </p:stCondLst>
                                  <p:childTnLst>
                                    <p:set>
                                      <p:cBhvr>
                                        <p:cTn id="12" dur="1" fill="hold">
                                          <p:stCondLst>
                                            <p:cond delay="499"/>
                                          </p:stCondLst>
                                        </p:cTn>
                                        <p:tgtEl>
                                          <p:spTgt spid="392197"/>
                                        </p:tgtEl>
                                        <p:attrNameLst>
                                          <p:attrName>style.visibility</p:attrName>
                                        </p:attrNameLst>
                                      </p:cBhvr>
                                      <p:to>
                                        <p:strVal val="visible"/>
                                      </p:to>
                                    </p:set>
                                  </p:childTnLst>
                                </p:cTn>
                              </p:par>
                            </p:childTnLst>
                          </p:cTn>
                        </p:par>
                        <p:par>
                          <p:cTn id="13" fill="hold" nodeType="afterGroup">
                            <p:stCondLst>
                              <p:cond delay="1500"/>
                            </p:stCondLst>
                            <p:childTnLst>
                              <p:par>
                                <p:cTn id="14" presetID="0" presetClass="entr" presetSubtype="3123872" fill="hold" grpId="0" nodeType="afterEffect">
                                  <p:stCondLst>
                                    <p:cond delay="0"/>
                                  </p:stCondLst>
                                  <p:childTnLst>
                                    <p:set>
                                      <p:cBhvr>
                                        <p:cTn id="15" dur="1" fill="hold">
                                          <p:stCondLst>
                                            <p:cond delay="499"/>
                                          </p:stCondLst>
                                        </p:cTn>
                                        <p:tgtEl>
                                          <p:spTgt spid="39219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2196"/>
                                        </p:tgtEl>
                                        <p:attrNameLst>
                                          <p:attrName>style.visibility</p:attrName>
                                        </p:attrNameLst>
                                      </p:cBhvr>
                                      <p:to>
                                        <p:strVal val="visible"/>
                                      </p:to>
                                    </p:set>
                                  </p:childTnLst>
                                </p:cTn>
                              </p:par>
                            </p:childTnLst>
                          </p:cTn>
                        </p:par>
                        <p:par>
                          <p:cTn id="20" fill="hold" nodeType="afterGroup">
                            <p:stCondLst>
                              <p:cond delay="500"/>
                            </p:stCondLst>
                            <p:childTnLst>
                              <p:par>
                                <p:cTn id="21" presetID="0" presetClass="entr" presetSubtype="3123872" fill="hold" grpId="0" nodeType="afterEffect">
                                  <p:stCondLst>
                                    <p:cond delay="0"/>
                                  </p:stCondLst>
                                  <p:childTnLst>
                                    <p:set>
                                      <p:cBhvr>
                                        <p:cTn id="22" dur="1" fill="hold">
                                          <p:stCondLst>
                                            <p:cond delay="499"/>
                                          </p:stCondLst>
                                        </p:cTn>
                                        <p:tgtEl>
                                          <p:spTgt spid="392193"/>
                                        </p:tgtEl>
                                        <p:attrNameLst>
                                          <p:attrName>style.visibility</p:attrName>
                                        </p:attrNameLst>
                                      </p:cBhvr>
                                      <p:to>
                                        <p:strVal val="visible"/>
                                      </p:to>
                                    </p:set>
                                  </p:childTnLst>
                                </p:cTn>
                              </p:par>
                            </p:childTnLst>
                          </p:cTn>
                        </p:par>
                        <p:par>
                          <p:cTn id="23" fill="hold" nodeType="afterGroup">
                            <p:stCondLst>
                              <p:cond delay="1000"/>
                            </p:stCondLst>
                            <p:childTnLst>
                              <p:par>
                                <p:cTn id="24" presetID="0" presetClass="entr" presetSubtype="3123872" fill="hold" grpId="0" nodeType="afterEffect">
                                  <p:stCondLst>
                                    <p:cond delay="0"/>
                                  </p:stCondLst>
                                  <p:childTnLst>
                                    <p:set>
                                      <p:cBhvr>
                                        <p:cTn id="25" dur="1" fill="hold">
                                          <p:stCondLst>
                                            <p:cond delay="499"/>
                                          </p:stCondLst>
                                        </p:cTn>
                                        <p:tgtEl>
                                          <p:spTgt spid="392198"/>
                                        </p:tgtEl>
                                        <p:attrNameLst>
                                          <p:attrName>style.visibility</p:attrName>
                                        </p:attrNameLst>
                                      </p:cBhvr>
                                      <p:to>
                                        <p:strVal val="visible"/>
                                      </p:to>
                                    </p:set>
                                  </p:childTnLst>
                                </p:cTn>
                              </p:par>
                            </p:childTnLst>
                          </p:cTn>
                        </p:par>
                        <p:par>
                          <p:cTn id="26" fill="hold" nodeType="afterGroup">
                            <p:stCondLst>
                              <p:cond delay="1500"/>
                            </p:stCondLst>
                            <p:childTnLst>
                              <p:par>
                                <p:cTn id="27" presetID="0" presetClass="entr" presetSubtype="3123872" fill="hold" grpId="0" nodeType="afterEffect">
                                  <p:stCondLst>
                                    <p:cond delay="0"/>
                                  </p:stCondLst>
                                  <p:childTnLst>
                                    <p:set>
                                      <p:cBhvr>
                                        <p:cTn id="28" dur="1" fill="hold">
                                          <p:stCondLst>
                                            <p:cond delay="499"/>
                                          </p:stCondLst>
                                        </p:cTn>
                                        <p:tgtEl>
                                          <p:spTgt spid="39220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0" presetClass="entr" presetSubtype="3123872" fill="hold" grpId="0" nodeType="clickEffect">
                                  <p:stCondLst>
                                    <p:cond delay="0"/>
                                  </p:stCondLst>
                                  <p:childTnLst>
                                    <p:set>
                                      <p:cBhvr>
                                        <p:cTn id="32" dur="1" fill="hold">
                                          <p:stCondLst>
                                            <p:cond delay="499"/>
                                          </p:stCondLst>
                                        </p:cTn>
                                        <p:tgtEl>
                                          <p:spTgt spid="39220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0" presetClass="entr" presetSubtype="3123872" fill="hold" grpId="0" nodeType="clickEffect">
                                  <p:stCondLst>
                                    <p:cond delay="0"/>
                                  </p:stCondLst>
                                  <p:childTnLst>
                                    <p:set>
                                      <p:cBhvr>
                                        <p:cTn id="36" dur="1" fill="hold">
                                          <p:stCondLst>
                                            <p:cond delay="499"/>
                                          </p:stCondLst>
                                        </p:cTn>
                                        <p:tgtEl>
                                          <p:spTgt spid="39220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path" presetSubtype="0" accel="50000" decel="50000" fill="hold" grpId="1" nodeType="clickEffect">
                                  <p:stCondLst>
                                    <p:cond delay="0"/>
                                  </p:stCondLst>
                                  <p:childTnLst>
                                    <p:animMotion origin="layout" path="M -1.875E-6 3.75E-6 L -0.00171 0.14599 " pathEditMode="relative" rAng="0" ptsTypes="AA">
                                      <p:cBhvr>
                                        <p:cTn id="40" dur="2000" fill="hold"/>
                                        <p:tgtEl>
                                          <p:spTgt spid="392194"/>
                                        </p:tgtEl>
                                        <p:attrNameLst>
                                          <p:attrName>ppt_x</p:attrName>
                                          <p:attrName>ppt_y</p:attrName>
                                        </p:attrNameLst>
                                      </p:cBhvr>
                                      <p:rCtr x="-85" y="7292"/>
                                    </p:animMotion>
                                  </p:childTnLst>
                                </p:cTn>
                              </p:par>
                              <p:par>
                                <p:cTn id="41" presetID="42" presetClass="path" presetSubtype="0" accel="50000" decel="50000" fill="hold" grpId="1" nodeType="withEffect">
                                  <p:stCondLst>
                                    <p:cond delay="0"/>
                                  </p:stCondLst>
                                  <p:childTnLst>
                                    <p:animMotion origin="layout" path="M 4.80469E-6 -3.75E-6 L -0.00245 0.15772 " pathEditMode="relative" rAng="0" ptsTypes="AA">
                                      <p:cBhvr>
                                        <p:cTn id="42" dur="2000" fill="hold"/>
                                        <p:tgtEl>
                                          <p:spTgt spid="392193"/>
                                        </p:tgtEl>
                                        <p:attrNameLst>
                                          <p:attrName>ppt_x</p:attrName>
                                          <p:attrName>ppt_y</p:attrName>
                                        </p:attrNameLst>
                                      </p:cBhvr>
                                      <p:rCtr x="-122" y="7878"/>
                                    </p:animMotion>
                                  </p:childTnLst>
                                </p:cTn>
                              </p:par>
                            </p:childTnLst>
                          </p:cTn>
                        </p:par>
                      </p:childTnLst>
                    </p:cTn>
                  </p:par>
                  <p:par>
                    <p:cTn id="43" fill="hold">
                      <p:stCondLst>
                        <p:cond delay="indefinite"/>
                      </p:stCondLst>
                      <p:childTnLst>
                        <p:par>
                          <p:cTn id="44" fill="hold">
                            <p:stCondLst>
                              <p:cond delay="0"/>
                            </p:stCondLst>
                            <p:childTnLst>
                              <p:par>
                                <p:cTn id="45" presetID="0" presetClass="entr" presetSubtype="3123872" fill="hold" grpId="0" nodeType="clickEffect">
                                  <p:stCondLst>
                                    <p:cond delay="0"/>
                                  </p:stCondLst>
                                  <p:childTnLst>
                                    <p:set>
                                      <p:cBhvr>
                                        <p:cTn id="46" dur="1" fill="hold">
                                          <p:stCondLst>
                                            <p:cond delay="499"/>
                                          </p:stCondLst>
                                        </p:cTn>
                                        <p:tgtEl>
                                          <p:spTgt spid="39220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entr" presetSubtype="3123872" fill="hold" grpId="0" nodeType="clickEffect">
                                  <p:stCondLst>
                                    <p:cond delay="0"/>
                                  </p:stCondLst>
                                  <p:childTnLst>
                                    <p:set>
                                      <p:cBhvr>
                                        <p:cTn id="50" dur="1" fill="hold">
                                          <p:stCondLst>
                                            <p:cond delay="499"/>
                                          </p:stCondLst>
                                        </p:cTn>
                                        <p:tgtEl>
                                          <p:spTgt spid="39220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1" nodeType="clickEffect">
                                  <p:stCondLst>
                                    <p:cond delay="0"/>
                                  </p:stCondLst>
                                  <p:childTnLst>
                                    <p:animMotion origin="layout" path="M 2.96875E-6 -1.66667E-6 L -0.00049 0.31136 " pathEditMode="relative" rAng="0" ptsTypes="AA">
                                      <p:cBhvr>
                                        <p:cTn id="54" dur="2000" fill="hold"/>
                                        <p:tgtEl>
                                          <p:spTgt spid="392197"/>
                                        </p:tgtEl>
                                        <p:attrNameLst>
                                          <p:attrName>ppt_x</p:attrName>
                                          <p:attrName>ppt_y</p:attrName>
                                        </p:attrNameLst>
                                      </p:cBhvr>
                                      <p:rCtr x="-24" y="15560"/>
                                    </p:animMotion>
                                  </p:childTnLst>
                                </p:cTn>
                              </p:par>
                              <p:par>
                                <p:cTn id="55" presetID="42" presetClass="path" presetSubtype="0" accel="50000" decel="50000" fill="hold" grpId="1" nodeType="withEffect">
                                  <p:stCondLst>
                                    <p:cond delay="0"/>
                                  </p:stCondLst>
                                  <p:childTnLst>
                                    <p:animMotion origin="layout" path="M 4.49219E-6 -1.25E-6 L 0.0028 0.30697 " pathEditMode="relative" rAng="0" ptsTypes="AA">
                                      <p:cBhvr>
                                        <p:cTn id="56" dur="2000" fill="hold"/>
                                        <p:tgtEl>
                                          <p:spTgt spid="392198"/>
                                        </p:tgtEl>
                                        <p:attrNameLst>
                                          <p:attrName>ppt_x</p:attrName>
                                          <p:attrName>ppt_y</p:attrName>
                                        </p:attrNameLst>
                                      </p:cBhvr>
                                      <p:rCtr x="134" y="15348"/>
                                    </p:animMotion>
                                  </p:childTnLst>
                                </p:cTn>
                              </p:par>
                            </p:childTnLst>
                          </p:cTn>
                        </p:par>
                      </p:childTnLst>
                    </p:cTn>
                  </p:par>
                  <p:par>
                    <p:cTn id="57" fill="hold">
                      <p:stCondLst>
                        <p:cond delay="indefinite"/>
                      </p:stCondLst>
                      <p:childTnLst>
                        <p:par>
                          <p:cTn id="58" fill="hold">
                            <p:stCondLst>
                              <p:cond delay="0"/>
                            </p:stCondLst>
                            <p:childTnLst>
                              <p:par>
                                <p:cTn id="59" presetID="0" presetClass="entr" presetSubtype="3123872" fill="hold" grpId="0" nodeType="clickEffect">
                                  <p:stCondLst>
                                    <p:cond delay="0"/>
                                  </p:stCondLst>
                                  <p:childTnLst>
                                    <p:set>
                                      <p:cBhvr>
                                        <p:cTn id="60" dur="1" fill="hold">
                                          <p:stCondLst>
                                            <p:cond delay="499"/>
                                          </p:stCondLst>
                                        </p:cTn>
                                        <p:tgtEl>
                                          <p:spTgt spid="3922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0" presetClass="entr" presetSubtype="3123872" fill="hold" grpId="0" nodeType="clickEffect">
                                  <p:stCondLst>
                                    <p:cond delay="0"/>
                                  </p:stCondLst>
                                  <p:childTnLst>
                                    <p:set>
                                      <p:cBhvr>
                                        <p:cTn id="64" dur="1" fill="hold">
                                          <p:stCondLst>
                                            <p:cond delay="499"/>
                                          </p:stCondLst>
                                        </p:cTn>
                                        <p:tgtEl>
                                          <p:spTgt spid="39220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1" nodeType="clickEffect">
                                  <p:stCondLst>
                                    <p:cond delay="0"/>
                                  </p:stCondLst>
                                  <p:childTnLst>
                                    <p:animMotion origin="layout" path="M 1.25E-6 -1.66667E-6 L -0.00305 0.46761 " pathEditMode="relative" rAng="0" ptsTypes="AA">
                                      <p:cBhvr>
                                        <p:cTn id="68" dur="2000" fill="hold"/>
                                        <p:tgtEl>
                                          <p:spTgt spid="392199"/>
                                        </p:tgtEl>
                                        <p:attrNameLst>
                                          <p:attrName>ppt_x</p:attrName>
                                          <p:attrName>ppt_y</p:attrName>
                                        </p:attrNameLst>
                                      </p:cBhvr>
                                      <p:rCtr x="-159" y="23372"/>
                                    </p:animMotion>
                                  </p:childTnLst>
                                </p:cTn>
                              </p:par>
                              <p:par>
                                <p:cTn id="69" presetID="42" presetClass="path" presetSubtype="0" accel="50000" decel="50000" fill="hold" grpId="1" nodeType="withEffect">
                                  <p:stCondLst>
                                    <p:cond delay="0"/>
                                  </p:stCondLst>
                                  <p:childTnLst>
                                    <p:animMotion origin="layout" path="M -4.6875E-7 4.58333E-6 L -0.00256 0.46061 " pathEditMode="relative" rAng="0" ptsTypes="AA">
                                      <p:cBhvr>
                                        <p:cTn id="70" dur="2000" fill="hold"/>
                                        <p:tgtEl>
                                          <p:spTgt spid="392200"/>
                                        </p:tgtEl>
                                        <p:attrNameLst>
                                          <p:attrName>ppt_x</p:attrName>
                                          <p:attrName>ppt_y</p:attrName>
                                        </p:attrNameLst>
                                      </p:cBhvr>
                                      <p:rCtr x="-134" y="23031"/>
                                    </p:animMotion>
                                  </p:childTnLst>
                                </p:cTn>
                              </p:par>
                            </p:childTnLst>
                          </p:cTn>
                        </p:par>
                      </p:childTnLst>
                    </p:cTn>
                  </p:par>
                  <p:par>
                    <p:cTn id="71" fill="hold">
                      <p:stCondLst>
                        <p:cond delay="indefinite"/>
                      </p:stCondLst>
                      <p:childTnLst>
                        <p:par>
                          <p:cTn id="72" fill="hold">
                            <p:stCondLst>
                              <p:cond delay="0"/>
                            </p:stCondLst>
                            <p:childTnLst>
                              <p:par>
                                <p:cTn id="73" presetID="0" presetClass="entr" presetSubtype="3123872" fill="hold" grpId="0" nodeType="clickEffect">
                                  <p:stCondLst>
                                    <p:cond delay="0"/>
                                  </p:stCondLst>
                                  <p:childTnLst>
                                    <p:set>
                                      <p:cBhvr>
                                        <p:cTn id="74" dur="1" fill="hold">
                                          <p:stCondLst>
                                            <p:cond delay="499"/>
                                          </p:stCondLst>
                                        </p:cTn>
                                        <p:tgtEl>
                                          <p:spTgt spid="392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3" grpId="0" autoUpdateAnimBg="0"/>
      <p:bldP spid="392193" grpId="1"/>
      <p:bldP spid="392194" grpId="0" animBg="1"/>
      <p:bldP spid="392194" grpId="1" animBg="1"/>
      <p:bldP spid="392195" grpId="0" animBg="1"/>
      <p:bldP spid="392196" grpId="0" autoUpdateAnimBg="0"/>
      <p:bldP spid="392197" grpId="0" animBg="1"/>
      <p:bldP spid="392197" grpId="1" animBg="1"/>
      <p:bldP spid="392198" grpId="0" autoUpdateAnimBg="0"/>
      <p:bldP spid="392198" grpId="1"/>
      <p:bldP spid="392199" grpId="0" animBg="1"/>
      <p:bldP spid="392199" grpId="1" animBg="1"/>
      <p:bldP spid="392200" grpId="0" autoUpdateAnimBg="0"/>
      <p:bldP spid="392200" grpId="1"/>
      <p:bldP spid="392201" grpId="0" autoUpdateAnimBg="0"/>
      <p:bldP spid="392202" grpId="0" autoUpdateAnimBg="0"/>
      <p:bldP spid="392203" grpId="0" autoUpdateAnimBg="0"/>
      <p:bldP spid="392204" grpId="0" autoUpdateAnimBg="0"/>
      <p:bldP spid="392205" grpId="0" autoUpdateAnimBg="0"/>
      <p:bldP spid="392206" grpId="0" autoUpdateAnimBg="0"/>
      <p:bldP spid="392207" grpId="0" autoUpdateAnimBg="0"/>
    </p:bldLst>
  </p:timing>
</p:sld>
</file>

<file path=ppt/slides/slide3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3217" name="Rectangle 1"/>
          <p:cNvSpPr>
            <a:spLocks/>
          </p:cNvSpPr>
          <p:nvPr/>
        </p:nvSpPr>
        <p:spPr bwMode="auto">
          <a:xfrm>
            <a:off x="1092200" y="4051300"/>
            <a:ext cx="10807700" cy="723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height of the first reported layer of broken (BKN), overcast (OVC) or vertical visbility (VV) is termed 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ceiling</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VFR pilot may not fly above the altitude of a summative cloud ceiling</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is true even if there is clear air below and the ground is visible</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1171"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skycondition</a:t>
            </a:r>
            <a:endParaRPr lang="en-US" sz="4800" b="1" smtClean="0">
              <a:latin typeface="Helvetica Neue Medium" charset="0"/>
              <a:sym typeface="Helvetica Neue Medium" charset="0"/>
            </a:endParaRPr>
          </a:p>
        </p:txBody>
      </p:sp>
      <p:sp>
        <p:nvSpPr>
          <p:cNvPr id="39117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117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91174"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932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9321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932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17"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1681" name="Rectangle 1"/>
          <p:cNvSpPr>
            <a:spLocks noGrp="1" noChangeArrowheads="1"/>
          </p:cNvSpPr>
          <p:nvPr>
            <p:ph type="body" idx="1"/>
          </p:nvPr>
        </p:nvSpPr>
        <p:spPr bwMode="auto">
          <a:xfrm>
            <a:off x="1828800" y="2247900"/>
            <a:ext cx="9334500" cy="665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when flying from high to low pressure, the altimeter will over-read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pilot’s reaction is to descend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causes the pilot and aircraft to be lower than they think they are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“from high to low, lookout below”</a:t>
            </a:r>
            <a:endParaRPr lang="en-US" smtClean="0">
              <a:latin typeface="Helvetica" panose="020B0604020202020204" pitchFamily="34" charset="0"/>
              <a:sym typeface="Helvetica" panose="020B0604020202020204" pitchFamily="34" charset="0"/>
            </a:endParaRPr>
          </a:p>
        </p:txBody>
      </p:sp>
      <p:sp>
        <p:nvSpPr>
          <p:cNvPr id="696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96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71684"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963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hightolow</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168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7168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7168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7168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1" grpId="0" build="p" bldLvl="5" autoUpdateAnimBg="0"/>
    </p:bldLst>
  </p:timing>
</p:sld>
</file>

<file path=ppt/slides/slide3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94244" name="Group 4"/>
          <p:cNvGrpSpPr>
            <a:grpSpLocks/>
          </p:cNvGrpSpPr>
          <p:nvPr/>
        </p:nvGrpSpPr>
        <p:grpSpPr bwMode="auto">
          <a:xfrm>
            <a:off x="749300" y="6540500"/>
            <a:ext cx="1358900" cy="1562100"/>
            <a:chOff x="0" y="0"/>
            <a:chExt cx="856" cy="984"/>
          </a:xfrm>
        </p:grpSpPr>
        <p:sp>
          <p:nvSpPr>
            <p:cNvPr id="392209" name="Freeform 1"/>
            <p:cNvSpPr>
              <a:spLocks/>
            </p:cNvSpPr>
            <p:nvPr/>
          </p:nvSpPr>
          <p:spPr bwMode="auto">
            <a:xfrm>
              <a:off x="0" y="368"/>
              <a:ext cx="856" cy="256"/>
            </a:xfrm>
            <a:custGeom>
              <a:avLst/>
              <a:gdLst>
                <a:gd name="T0" fmla="*/ 0 w 21600"/>
                <a:gd name="T1" fmla="*/ 0 h 21600"/>
                <a:gd name="T2" fmla="*/ 1 w 21600"/>
                <a:gd name="T3" fmla="*/ 0 h 21600"/>
                <a:gd name="T4" fmla="*/ 1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210" name="Rectangle 2"/>
            <p:cNvSpPr>
              <a:spLocks/>
            </p:cNvSpPr>
            <p:nvPr/>
          </p:nvSpPr>
          <p:spPr bwMode="auto">
            <a:xfrm>
              <a:off x="112" y="648"/>
              <a:ext cx="43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1/8</a:t>
              </a:r>
            </a:p>
          </p:txBody>
        </p:sp>
        <p:sp>
          <p:nvSpPr>
            <p:cNvPr id="392211" name="Rectangle 3"/>
            <p:cNvSpPr>
              <a:spLocks/>
            </p:cNvSpPr>
            <p:nvPr/>
          </p:nvSpPr>
          <p:spPr bwMode="auto">
            <a:xfrm>
              <a:off x="51" y="0"/>
              <a:ext cx="643"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FEW</a:t>
              </a:r>
            </a:p>
          </p:txBody>
        </p:sp>
      </p:grpSp>
      <p:grpSp>
        <p:nvGrpSpPr>
          <p:cNvPr id="394248" name="Group 8"/>
          <p:cNvGrpSpPr>
            <a:grpSpLocks/>
          </p:cNvGrpSpPr>
          <p:nvPr/>
        </p:nvGrpSpPr>
        <p:grpSpPr bwMode="auto">
          <a:xfrm>
            <a:off x="2082800" y="5016500"/>
            <a:ext cx="2692400" cy="1612900"/>
            <a:chOff x="0" y="0"/>
            <a:chExt cx="1696" cy="1016"/>
          </a:xfrm>
        </p:grpSpPr>
        <p:sp>
          <p:nvSpPr>
            <p:cNvPr id="392206" name="Rectangle 5"/>
            <p:cNvSpPr>
              <a:spLocks/>
            </p:cNvSpPr>
            <p:nvPr/>
          </p:nvSpPr>
          <p:spPr bwMode="auto">
            <a:xfrm>
              <a:off x="538" y="680"/>
              <a:ext cx="43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a:t>
              </a:r>
            </a:p>
          </p:txBody>
        </p:sp>
        <p:sp>
          <p:nvSpPr>
            <p:cNvPr id="392207" name="Freeform 6"/>
            <p:cNvSpPr>
              <a:spLocks/>
            </p:cNvSpPr>
            <p:nvPr/>
          </p:nvSpPr>
          <p:spPr bwMode="auto">
            <a:xfrm>
              <a:off x="0" y="384"/>
              <a:ext cx="1696" cy="256"/>
            </a:xfrm>
            <a:custGeom>
              <a:avLst/>
              <a:gdLst>
                <a:gd name="T0" fmla="*/ 0 w 21600"/>
                <a:gd name="T1" fmla="*/ 0 h 21600"/>
                <a:gd name="T2" fmla="*/ 10 w 21600"/>
                <a:gd name="T3" fmla="*/ 0 h 21600"/>
                <a:gd name="T4" fmla="*/ 1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208" name="Rectangle 7"/>
            <p:cNvSpPr>
              <a:spLocks/>
            </p:cNvSpPr>
            <p:nvPr/>
          </p:nvSpPr>
          <p:spPr bwMode="auto">
            <a:xfrm>
              <a:off x="453" y="0"/>
              <a:ext cx="59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SCT</a:t>
              </a:r>
            </a:p>
          </p:txBody>
        </p:sp>
      </p:grpSp>
      <p:grpSp>
        <p:nvGrpSpPr>
          <p:cNvPr id="394252" name="Group 12"/>
          <p:cNvGrpSpPr>
            <a:grpSpLocks/>
          </p:cNvGrpSpPr>
          <p:nvPr/>
        </p:nvGrpSpPr>
        <p:grpSpPr bwMode="auto">
          <a:xfrm>
            <a:off x="4749800" y="3390900"/>
            <a:ext cx="4635500" cy="1638300"/>
            <a:chOff x="0" y="0"/>
            <a:chExt cx="2920" cy="1032"/>
          </a:xfrm>
        </p:grpSpPr>
        <p:sp>
          <p:nvSpPr>
            <p:cNvPr id="392203" name="Freeform 9"/>
            <p:cNvSpPr>
              <a:spLocks/>
            </p:cNvSpPr>
            <p:nvPr/>
          </p:nvSpPr>
          <p:spPr bwMode="auto">
            <a:xfrm>
              <a:off x="0" y="392"/>
              <a:ext cx="2920" cy="256"/>
            </a:xfrm>
            <a:custGeom>
              <a:avLst/>
              <a:gdLst>
                <a:gd name="T0" fmla="*/ 0 w 21600"/>
                <a:gd name="T1" fmla="*/ 0 h 21600"/>
                <a:gd name="T2" fmla="*/ 53 w 21600"/>
                <a:gd name="T3" fmla="*/ 0 h 21600"/>
                <a:gd name="T4" fmla="*/ 53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204" name="Rectangle 10"/>
            <p:cNvSpPr>
              <a:spLocks/>
            </p:cNvSpPr>
            <p:nvPr/>
          </p:nvSpPr>
          <p:spPr bwMode="auto">
            <a:xfrm>
              <a:off x="1138" y="696"/>
              <a:ext cx="43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3/8</a:t>
              </a:r>
            </a:p>
          </p:txBody>
        </p:sp>
        <p:sp>
          <p:nvSpPr>
            <p:cNvPr id="392205" name="Rectangle 11"/>
            <p:cNvSpPr>
              <a:spLocks/>
            </p:cNvSpPr>
            <p:nvPr/>
          </p:nvSpPr>
          <p:spPr bwMode="auto">
            <a:xfrm>
              <a:off x="1030" y="0"/>
              <a:ext cx="63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BKN</a:t>
              </a:r>
            </a:p>
          </p:txBody>
        </p:sp>
      </p:grpSp>
      <p:grpSp>
        <p:nvGrpSpPr>
          <p:cNvPr id="394256" name="Group 16"/>
          <p:cNvGrpSpPr>
            <a:grpSpLocks/>
          </p:cNvGrpSpPr>
          <p:nvPr/>
        </p:nvGrpSpPr>
        <p:grpSpPr bwMode="auto">
          <a:xfrm>
            <a:off x="9372600" y="1841500"/>
            <a:ext cx="2692400" cy="1689100"/>
            <a:chOff x="0" y="0"/>
            <a:chExt cx="1696" cy="1064"/>
          </a:xfrm>
        </p:grpSpPr>
        <p:sp>
          <p:nvSpPr>
            <p:cNvPr id="392200" name="Freeform 13"/>
            <p:cNvSpPr>
              <a:spLocks/>
            </p:cNvSpPr>
            <p:nvPr/>
          </p:nvSpPr>
          <p:spPr bwMode="auto">
            <a:xfrm>
              <a:off x="0" y="408"/>
              <a:ext cx="1696" cy="256"/>
            </a:xfrm>
            <a:custGeom>
              <a:avLst/>
              <a:gdLst>
                <a:gd name="T0" fmla="*/ 0 w 21600"/>
                <a:gd name="T1" fmla="*/ 0 h 21600"/>
                <a:gd name="T2" fmla="*/ 10 w 21600"/>
                <a:gd name="T3" fmla="*/ 0 h 21600"/>
                <a:gd name="T4" fmla="*/ 1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201" name="Rectangle 14"/>
            <p:cNvSpPr>
              <a:spLocks/>
            </p:cNvSpPr>
            <p:nvPr/>
          </p:nvSpPr>
          <p:spPr bwMode="auto">
            <a:xfrm>
              <a:off x="629" y="728"/>
              <a:ext cx="43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a:t>
              </a:r>
            </a:p>
          </p:txBody>
        </p:sp>
        <p:sp>
          <p:nvSpPr>
            <p:cNvPr id="392202" name="Rectangle 15"/>
            <p:cNvSpPr>
              <a:spLocks/>
            </p:cNvSpPr>
            <p:nvPr/>
          </p:nvSpPr>
          <p:spPr bwMode="auto">
            <a:xfrm>
              <a:off x="525" y="0"/>
              <a:ext cx="633"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OVC</a:t>
              </a:r>
            </a:p>
          </p:txBody>
        </p:sp>
      </p:grpSp>
      <p:sp>
        <p:nvSpPr>
          <p:cNvPr id="392198" name="Line 17"/>
          <p:cNvSpPr>
            <a:spLocks noChangeShapeType="1"/>
          </p:cNvSpPr>
          <p:nvPr/>
        </p:nvSpPr>
        <p:spPr bwMode="auto">
          <a:xfrm>
            <a:off x="752475" y="8204200"/>
            <a:ext cx="11298238" cy="0"/>
          </a:xfrm>
          <a:prstGeom prst="line">
            <a:avLst/>
          </a:prstGeom>
          <a:noFill/>
          <a:ln w="50800">
            <a:solidFill>
              <a:schemeClr val="tx1"/>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392199" name="Rectangle 18"/>
          <p:cNvSpPr>
            <a:spLocks/>
          </p:cNvSpPr>
          <p:nvPr/>
        </p:nvSpPr>
        <p:spPr bwMode="auto">
          <a:xfrm>
            <a:off x="6126163" y="8362950"/>
            <a:ext cx="9350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ea typeface="Helvetica Neue" charset="0"/>
                <a:cs typeface="Helvetica Neue" charset="0"/>
              </a:rPr>
              <a:t>10 NM</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nodeType="clickEffect">
                                  <p:stCondLst>
                                    <p:cond delay="0"/>
                                  </p:stCondLst>
                                  <p:childTnLst>
                                    <p:set>
                                      <p:cBhvr>
                                        <p:cTn id="6" dur="1" fill="hold">
                                          <p:stCondLst>
                                            <p:cond delay="499"/>
                                          </p:stCondLst>
                                        </p:cTn>
                                        <p:tgtEl>
                                          <p:spTgt spid="394244"/>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nodeType="afterEffect">
                                  <p:stCondLst>
                                    <p:cond delay="0"/>
                                  </p:stCondLst>
                                  <p:childTnLst>
                                    <p:set>
                                      <p:cBhvr>
                                        <p:cTn id="9" dur="1" fill="hold">
                                          <p:stCondLst>
                                            <p:cond delay="499"/>
                                          </p:stCondLst>
                                        </p:cTn>
                                        <p:tgtEl>
                                          <p:spTgt spid="394248"/>
                                        </p:tgtEl>
                                        <p:attrNameLst>
                                          <p:attrName>style.visibility</p:attrName>
                                        </p:attrNameLst>
                                      </p:cBhvr>
                                      <p:to>
                                        <p:strVal val="visible"/>
                                      </p:to>
                                    </p:set>
                                  </p:childTnLst>
                                </p:cTn>
                              </p:par>
                            </p:childTnLst>
                          </p:cTn>
                        </p:par>
                        <p:par>
                          <p:cTn id="10" fill="hold" nodeType="afterGroup">
                            <p:stCondLst>
                              <p:cond delay="1000"/>
                            </p:stCondLst>
                            <p:childTnLst>
                              <p:par>
                                <p:cTn id="11" presetID="0" presetClass="entr" presetSubtype="3123872" fill="hold" nodeType="afterEffect">
                                  <p:stCondLst>
                                    <p:cond delay="0"/>
                                  </p:stCondLst>
                                  <p:childTnLst>
                                    <p:set>
                                      <p:cBhvr>
                                        <p:cTn id="12" dur="1" fill="hold">
                                          <p:stCondLst>
                                            <p:cond delay="499"/>
                                          </p:stCondLst>
                                        </p:cTn>
                                        <p:tgtEl>
                                          <p:spTgt spid="394252"/>
                                        </p:tgtEl>
                                        <p:attrNameLst>
                                          <p:attrName>style.visibility</p:attrName>
                                        </p:attrNameLst>
                                      </p:cBhvr>
                                      <p:to>
                                        <p:strVal val="visible"/>
                                      </p:to>
                                    </p:set>
                                  </p:childTnLst>
                                </p:cTn>
                              </p:par>
                            </p:childTnLst>
                          </p:cTn>
                        </p:par>
                        <p:par>
                          <p:cTn id="13" fill="hold" nodeType="afterGroup">
                            <p:stCondLst>
                              <p:cond delay="1500"/>
                            </p:stCondLst>
                            <p:childTnLst>
                              <p:par>
                                <p:cTn id="14" presetID="0" presetClass="entr" presetSubtype="3123872" fill="hold" nodeType="afterEffect">
                                  <p:stCondLst>
                                    <p:cond delay="0"/>
                                  </p:stCondLst>
                                  <p:childTnLst>
                                    <p:set>
                                      <p:cBhvr>
                                        <p:cTn id="15" dur="1" fill="hold">
                                          <p:stCondLst>
                                            <p:cond delay="499"/>
                                          </p:stCondLst>
                                        </p:cTn>
                                        <p:tgtEl>
                                          <p:spTgt spid="394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5265" name="Rectangle 1"/>
          <p:cNvSpPr>
            <a:spLocks/>
          </p:cNvSpPr>
          <p:nvPr/>
        </p:nvSpPr>
        <p:spPr bwMode="auto">
          <a:xfrm>
            <a:off x="1092200" y="5308600"/>
            <a:ext cx="108077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temperature and dewpoint are rounded to the nearest Celsius degree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spread between them is an expression of relative humidity</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3219" name="Rectangle 2"/>
          <p:cNvSpPr>
            <a:spLocks noGrp="1" noChangeArrowheads="1"/>
          </p:cNvSpPr>
          <p:nvPr>
            <p:ph type="title"/>
          </p:nvPr>
        </p:nvSpPr>
        <p:spPr bwMode="auto">
          <a:xfrm>
            <a:off x="558800" y="1536700"/>
            <a:ext cx="9129713"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temperatureanddewpoint</a:t>
            </a:r>
            <a:endParaRPr lang="en-US" sz="4800" b="1" smtClean="0">
              <a:latin typeface="Helvetica Neue Medium" charset="0"/>
              <a:sym typeface="Helvetica Neue Medium" charset="0"/>
            </a:endParaRPr>
          </a:p>
        </p:txBody>
      </p:sp>
      <p:sp>
        <p:nvSpPr>
          <p:cNvPr id="39322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322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5269" name="Rectangle 5"/>
          <p:cNvSpPr>
            <a:spLocks/>
          </p:cNvSpPr>
          <p:nvPr/>
        </p:nvSpPr>
        <p:spPr bwMode="auto">
          <a:xfrm>
            <a:off x="889000" y="5422900"/>
            <a:ext cx="11214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A3026 RERA WS RWY27 RMK SF5SF3 VIS 3/8 TO NW SLP247=</a:t>
            </a:r>
          </a:p>
        </p:txBody>
      </p:sp>
      <p:sp>
        <p:nvSpPr>
          <p:cNvPr id="395270" name="Rectangle 6"/>
          <p:cNvSpPr>
            <a:spLocks/>
          </p:cNvSpPr>
          <p:nvPr/>
        </p:nvSpPr>
        <p:spPr bwMode="auto">
          <a:xfrm>
            <a:off x="8556625" y="5907088"/>
            <a:ext cx="1131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08/08</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5269"/>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527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3.98438E-6 5.72917E-7 L -0.2135 -0.26839 " pathEditMode="relative" rAng="0" ptsTypes="AA">
                                      <p:cBhvr>
                                        <p:cTn id="12" dur="2000" fill="hold"/>
                                        <p:tgtEl>
                                          <p:spTgt spid="395270"/>
                                        </p:tgtEl>
                                        <p:attrNameLst>
                                          <p:attrName>ppt_x</p:attrName>
                                          <p:attrName>ppt_y</p:attrName>
                                        </p:attrNameLst>
                                      </p:cBhvr>
                                      <p:rCtr x="-10681" y="-13428"/>
                                    </p:animMotion>
                                  </p:childTnLst>
                                </p:cTn>
                              </p:par>
                              <p:par>
                                <p:cTn id="13" presetID="10" presetClass="exit" presetSubtype="0" fill="hold" grpId="1" nodeType="withEffect">
                                  <p:stCondLst>
                                    <p:cond delay="0"/>
                                  </p:stCondLst>
                                  <p:childTnLst>
                                    <p:animEffect transition="out" filter="fade">
                                      <p:cBhvr>
                                        <p:cTn id="14" dur="500"/>
                                        <p:tgtEl>
                                          <p:spTgt spid="395269"/>
                                        </p:tgtEl>
                                      </p:cBhvr>
                                    </p:animEffect>
                                    <p:set>
                                      <p:cBhvr>
                                        <p:cTn id="15" dur="1" fill="hold">
                                          <p:stCondLst>
                                            <p:cond delay="499"/>
                                          </p:stCondLst>
                                        </p:cTn>
                                        <p:tgtEl>
                                          <p:spTgt spid="39526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5265">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526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5" grpId="0" build="p" autoUpdateAnimBg="0"/>
      <p:bldP spid="395269" grpId="0" autoUpdateAnimBg="0"/>
      <p:bldP spid="395269" grpId="1"/>
      <p:bldP spid="395270" grpId="0" autoUpdateAnimBg="0"/>
      <p:bldP spid="395270" grpId="1"/>
    </p:bldLst>
  </p:timing>
</p:sld>
</file>

<file path=ppt/slides/slide35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6289" name="Rectangle 1"/>
          <p:cNvSpPr>
            <a:spLocks/>
          </p:cNvSpPr>
          <p:nvPr/>
        </p:nvSpPr>
        <p:spPr bwMode="auto">
          <a:xfrm>
            <a:off x="1092200" y="5308600"/>
            <a:ext cx="108077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altimeter setting is reported to the nearest hundredth of “ Hg</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insert the decimal before the 2nd to last number of the group</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4243"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altimetersetting</a:t>
            </a:r>
            <a:endParaRPr lang="en-US" sz="4800" b="1" smtClean="0">
              <a:latin typeface="Helvetica Neue Medium" charset="0"/>
              <a:sym typeface="Helvetica Neue Medium" charset="0"/>
            </a:endParaRPr>
          </a:p>
        </p:txBody>
      </p:sp>
      <p:sp>
        <p:nvSpPr>
          <p:cNvPr id="39424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424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6293" name="Rectangle 5"/>
          <p:cNvSpPr>
            <a:spLocks/>
          </p:cNvSpPr>
          <p:nvPr/>
        </p:nvSpPr>
        <p:spPr bwMode="auto">
          <a:xfrm>
            <a:off x="1028700" y="5156200"/>
            <a:ext cx="109347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RERA WS RWY27 RMK SF5SF3 VIS 3/8 TO NW SLP247=</a:t>
            </a:r>
          </a:p>
        </p:txBody>
      </p:sp>
      <p:sp>
        <p:nvSpPr>
          <p:cNvPr id="396294" name="Rectangle 6"/>
          <p:cNvSpPr>
            <a:spLocks/>
          </p:cNvSpPr>
          <p:nvPr/>
        </p:nvSpPr>
        <p:spPr bwMode="auto">
          <a:xfrm>
            <a:off x="9750425" y="5640388"/>
            <a:ext cx="1312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A3026</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6293"/>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629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8.98437E-7 4.32292E-6 L -0.30566 -0.23373 " pathEditMode="relative" rAng="0" ptsTypes="AA">
                                      <p:cBhvr>
                                        <p:cTn id="12" dur="2000" fill="hold"/>
                                        <p:tgtEl>
                                          <p:spTgt spid="396294"/>
                                        </p:tgtEl>
                                        <p:attrNameLst>
                                          <p:attrName>ppt_x</p:attrName>
                                          <p:attrName>ppt_y</p:attrName>
                                        </p:attrNameLst>
                                      </p:cBhvr>
                                      <p:rCtr x="-15283" y="-11686"/>
                                    </p:animMotion>
                                  </p:childTnLst>
                                </p:cTn>
                              </p:par>
                              <p:par>
                                <p:cTn id="13" presetID="10" presetClass="exit" presetSubtype="0" fill="hold" grpId="1" nodeType="withEffect">
                                  <p:stCondLst>
                                    <p:cond delay="0"/>
                                  </p:stCondLst>
                                  <p:childTnLst>
                                    <p:animEffect transition="out" filter="fade">
                                      <p:cBhvr>
                                        <p:cTn id="14" dur="500"/>
                                        <p:tgtEl>
                                          <p:spTgt spid="396293"/>
                                        </p:tgtEl>
                                      </p:cBhvr>
                                    </p:animEffect>
                                    <p:set>
                                      <p:cBhvr>
                                        <p:cTn id="15" dur="1" fill="hold">
                                          <p:stCondLst>
                                            <p:cond delay="499"/>
                                          </p:stCondLst>
                                        </p:cTn>
                                        <p:tgtEl>
                                          <p:spTgt spid="39629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6289">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628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89" grpId="0" build="p" autoUpdateAnimBg="0"/>
      <p:bldP spid="396293" grpId="0" autoUpdateAnimBg="0"/>
      <p:bldP spid="396293" grpId="1"/>
      <p:bldP spid="396294" grpId="0" autoUpdateAnimBg="0"/>
      <p:bldP spid="396294" grpId="1"/>
    </p:bldLst>
  </p:timing>
</p:sld>
</file>

<file path=ppt/slides/slide35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7313" name="Rectangle 1"/>
          <p:cNvSpPr>
            <a:spLocks/>
          </p:cNvSpPr>
          <p:nvPr/>
        </p:nvSpPr>
        <p:spPr bwMode="auto">
          <a:xfrm>
            <a:off x="1092200" y="4584700"/>
            <a:ext cx="10807700" cy="61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recent weather of operational significance is reported here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includes precipitation, blowing snow, storms or volcanic ash</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recent implies the weather was seen following the previous report, but not at the issuing time of the current report</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5267"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recentweather</a:t>
            </a:r>
            <a:endParaRPr lang="en-US" sz="4800" b="1" smtClean="0">
              <a:latin typeface="Helvetica Neue Medium" charset="0"/>
              <a:sym typeface="Helvetica Neue Medium" charset="0"/>
            </a:endParaRPr>
          </a:p>
        </p:txBody>
      </p:sp>
      <p:sp>
        <p:nvSpPr>
          <p:cNvPr id="39526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526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7317" name="Rectangle 5"/>
          <p:cNvSpPr>
            <a:spLocks/>
          </p:cNvSpPr>
          <p:nvPr/>
        </p:nvSpPr>
        <p:spPr bwMode="auto">
          <a:xfrm>
            <a:off x="635000" y="5156200"/>
            <a:ext cx="11722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WS RWY27 RMK SF5SF3 VIS 3/8 TO NW SLP247=</a:t>
            </a:r>
          </a:p>
        </p:txBody>
      </p:sp>
      <p:sp>
        <p:nvSpPr>
          <p:cNvPr id="397318" name="Rectangle 6"/>
          <p:cNvSpPr>
            <a:spLocks/>
          </p:cNvSpPr>
          <p:nvPr/>
        </p:nvSpPr>
        <p:spPr bwMode="auto">
          <a:xfrm>
            <a:off x="10702925" y="5640388"/>
            <a:ext cx="1447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RERA</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7317"/>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73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10937E-6 4.32292E-6 L -0.37317 -0.25586 " pathEditMode="relative" rAng="0" ptsTypes="AA">
                                      <p:cBhvr>
                                        <p:cTn id="12" dur="2000" fill="hold"/>
                                        <p:tgtEl>
                                          <p:spTgt spid="397318"/>
                                        </p:tgtEl>
                                        <p:attrNameLst>
                                          <p:attrName>ppt_x</p:attrName>
                                          <p:attrName>ppt_y</p:attrName>
                                        </p:attrNameLst>
                                      </p:cBhvr>
                                      <p:rCtr x="-18665" y="-12793"/>
                                    </p:animMotion>
                                  </p:childTnLst>
                                </p:cTn>
                              </p:par>
                              <p:par>
                                <p:cTn id="13" presetID="10" presetClass="exit" presetSubtype="0" fill="hold" grpId="1" nodeType="withEffect">
                                  <p:stCondLst>
                                    <p:cond delay="0"/>
                                  </p:stCondLst>
                                  <p:childTnLst>
                                    <p:animEffect transition="out" filter="fade">
                                      <p:cBhvr>
                                        <p:cTn id="14" dur="500"/>
                                        <p:tgtEl>
                                          <p:spTgt spid="397317"/>
                                        </p:tgtEl>
                                      </p:cBhvr>
                                    </p:animEffect>
                                    <p:set>
                                      <p:cBhvr>
                                        <p:cTn id="15" dur="1" fill="hold">
                                          <p:stCondLst>
                                            <p:cond delay="499"/>
                                          </p:stCondLst>
                                        </p:cTn>
                                        <p:tgtEl>
                                          <p:spTgt spid="3973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731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7313">
                                            <p:txEl>
                                              <p:pRg st="1" end="1"/>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973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3" grpId="0" build="p" autoUpdateAnimBg="0"/>
      <p:bldP spid="397317" grpId="0" autoUpdateAnimBg="0"/>
      <p:bldP spid="397317" grpId="1"/>
      <p:bldP spid="397318" grpId="0" autoUpdateAnimBg="0"/>
      <p:bldP spid="397318" grpId="1"/>
    </p:bldLst>
  </p:timing>
</p:sld>
</file>

<file path=ppt/slides/slide35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8337" name="Rectangle 1"/>
          <p:cNvSpPr>
            <a:spLocks/>
          </p:cNvSpPr>
          <p:nvPr/>
        </p:nvSpPr>
        <p:spPr bwMode="auto">
          <a:xfrm>
            <a:off x="1092200" y="4775200"/>
            <a:ext cx="10807700" cy="671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windshear, if known, is reported when occurring within 1600‘ AGL along an approach or departure path of a specific runway</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knowledge should be combined with the mean wind observance to identify the specific type of performance shear</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6291"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windshear</a:t>
            </a:r>
            <a:endParaRPr lang="en-US" sz="4800" b="1" smtClean="0">
              <a:latin typeface="Helvetica Neue Medium" charset="0"/>
              <a:sym typeface="Helvetica Neue Medium" charset="0"/>
            </a:endParaRPr>
          </a:p>
        </p:txBody>
      </p:sp>
      <p:sp>
        <p:nvSpPr>
          <p:cNvPr id="39629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629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8341" name="Rectangle 5"/>
          <p:cNvSpPr>
            <a:spLocks/>
          </p:cNvSpPr>
          <p:nvPr/>
        </p:nvSpPr>
        <p:spPr bwMode="auto">
          <a:xfrm>
            <a:off x="635000" y="52705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RMK SF5SF3 VIS 3/8 TO NW SLP247=</a:t>
            </a:r>
          </a:p>
        </p:txBody>
      </p:sp>
      <p:sp>
        <p:nvSpPr>
          <p:cNvPr id="398342" name="Rectangle 6"/>
          <p:cNvSpPr>
            <a:spLocks/>
          </p:cNvSpPr>
          <p:nvPr/>
        </p:nvSpPr>
        <p:spPr bwMode="auto">
          <a:xfrm>
            <a:off x="1884363" y="6235700"/>
            <a:ext cx="2590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 RWY27</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8341"/>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834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3.16406E-6 -8.33333E-7 L 0.27209 -0.28906 " pathEditMode="relative" rAng="0" ptsTypes="AA">
                                      <p:cBhvr>
                                        <p:cTn id="12" dur="2000" fill="hold"/>
                                        <p:tgtEl>
                                          <p:spTgt spid="398342"/>
                                        </p:tgtEl>
                                        <p:attrNameLst>
                                          <p:attrName>ppt_x</p:attrName>
                                          <p:attrName>ppt_y</p:attrName>
                                        </p:attrNameLst>
                                      </p:cBhvr>
                                      <p:rCtr x="13599" y="-14453"/>
                                    </p:animMotion>
                                  </p:childTnLst>
                                </p:cTn>
                              </p:par>
                              <p:par>
                                <p:cTn id="13" presetID="10" presetClass="exit" presetSubtype="0" fill="hold" grpId="1" nodeType="withEffect">
                                  <p:stCondLst>
                                    <p:cond delay="0"/>
                                  </p:stCondLst>
                                  <p:childTnLst>
                                    <p:animEffect transition="out" filter="fade">
                                      <p:cBhvr>
                                        <p:cTn id="14" dur="500"/>
                                        <p:tgtEl>
                                          <p:spTgt spid="398341"/>
                                        </p:tgtEl>
                                      </p:cBhvr>
                                    </p:animEffect>
                                    <p:set>
                                      <p:cBhvr>
                                        <p:cTn id="15" dur="1" fill="hold">
                                          <p:stCondLst>
                                            <p:cond delay="499"/>
                                          </p:stCondLst>
                                        </p:cTn>
                                        <p:tgtEl>
                                          <p:spTgt spid="39834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8337">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83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7" grpId="0" build="p" autoUpdateAnimBg="0"/>
      <p:bldP spid="398341" grpId="0" autoUpdateAnimBg="0"/>
      <p:bldP spid="398341" grpId="1"/>
      <p:bldP spid="398342" grpId="0" autoUpdateAnimBg="0"/>
      <p:bldP spid="398342" grpId="1"/>
    </p:bldLst>
  </p:timing>
</p:sld>
</file>

<file path=ppt/slides/slide35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731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remarks</a:t>
            </a:r>
            <a:endParaRPr lang="en-US" sz="4800" b="1" smtClean="0">
              <a:latin typeface="Helvetica Neue Medium" charset="0"/>
              <a:sym typeface="Helvetica Neue Medium" charset="0"/>
            </a:endParaRPr>
          </a:p>
        </p:txBody>
      </p:sp>
      <p:sp>
        <p:nvSpPr>
          <p:cNvPr id="3973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73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9364" name="Rectangle 4"/>
          <p:cNvSpPr>
            <a:spLocks/>
          </p:cNvSpPr>
          <p:nvPr/>
        </p:nvSpPr>
        <p:spPr bwMode="auto">
          <a:xfrm>
            <a:off x="914400" y="51943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WS RWY27                        VIS 3/8 TO NW SLP247=</a:t>
            </a:r>
          </a:p>
        </p:txBody>
      </p:sp>
      <p:sp>
        <p:nvSpPr>
          <p:cNvPr id="399365" name="Rectangle 5"/>
          <p:cNvSpPr>
            <a:spLocks/>
          </p:cNvSpPr>
          <p:nvPr/>
        </p:nvSpPr>
        <p:spPr bwMode="auto">
          <a:xfrm>
            <a:off x="4424363" y="6172200"/>
            <a:ext cx="3035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SF5SF3</a:t>
            </a:r>
          </a:p>
        </p:txBody>
      </p:sp>
      <p:sp>
        <p:nvSpPr>
          <p:cNvPr id="399366" name="Rectangle 6"/>
          <p:cNvSpPr>
            <a:spLocks/>
          </p:cNvSpPr>
          <p:nvPr/>
        </p:nvSpPr>
        <p:spPr bwMode="auto">
          <a:xfrm>
            <a:off x="1092200" y="4483100"/>
            <a:ext cx="10807700" cy="810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first group of the remarks section indicates the cloud type of each layer, as well as the individual opacity (coverage) of each cloud layer, that was reported by sky condition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sky condition and this section of the remarks should to be used together to gain a complete picture of the observed cloud</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9364"/>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93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8.20313E-7 -4.16667E-7 L 0.0376 -0.28125 " pathEditMode="relative" rAng="0" ptsTypes="AA">
                                      <p:cBhvr>
                                        <p:cTn id="12" dur="2000" fill="hold"/>
                                        <p:tgtEl>
                                          <p:spTgt spid="399365"/>
                                        </p:tgtEl>
                                        <p:attrNameLst>
                                          <p:attrName>ppt_x</p:attrName>
                                          <p:attrName>ppt_y</p:attrName>
                                        </p:attrNameLst>
                                      </p:cBhvr>
                                      <p:rCtr x="1880" y="-14063"/>
                                    </p:animMotion>
                                  </p:childTnLst>
                                </p:cTn>
                              </p:par>
                              <p:par>
                                <p:cTn id="13" presetID="10" presetClass="exit" presetSubtype="0" fill="hold" grpId="1" nodeType="withEffect">
                                  <p:stCondLst>
                                    <p:cond delay="0"/>
                                  </p:stCondLst>
                                  <p:childTnLst>
                                    <p:animEffect transition="out" filter="fade">
                                      <p:cBhvr>
                                        <p:cTn id="14" dur="500"/>
                                        <p:tgtEl>
                                          <p:spTgt spid="399364"/>
                                        </p:tgtEl>
                                      </p:cBhvr>
                                    </p:animEffect>
                                    <p:set>
                                      <p:cBhvr>
                                        <p:cTn id="15" dur="1" fill="hold">
                                          <p:stCondLst>
                                            <p:cond delay="499"/>
                                          </p:stCondLst>
                                        </p:cTn>
                                        <p:tgtEl>
                                          <p:spTgt spid="39936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9366">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93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utoUpdateAnimBg="0"/>
      <p:bldP spid="399364" grpId="1"/>
      <p:bldP spid="399365" grpId="0" autoUpdateAnimBg="0"/>
      <p:bldP spid="399365" grpId="1"/>
      <p:bldP spid="399366" grpId="0" build="p" autoUpdateAnimBg="0"/>
    </p:bldLst>
  </p:timing>
</p:sld>
</file>

<file path=ppt/slides/slide3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833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remarks</a:t>
            </a:r>
            <a:endParaRPr lang="en-US" sz="4800" b="1" smtClean="0">
              <a:latin typeface="Helvetica Neue Medium" charset="0"/>
              <a:sym typeface="Helvetica Neue Medium" charset="0"/>
            </a:endParaRPr>
          </a:p>
        </p:txBody>
      </p:sp>
      <p:sp>
        <p:nvSpPr>
          <p:cNvPr id="3983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83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0388" name="Metar"/>
          <p:cNvSpPr>
            <a:spLocks/>
          </p:cNvSpPr>
          <p:nvPr/>
        </p:nvSpPr>
        <p:spPr bwMode="auto">
          <a:xfrm>
            <a:off x="711200" y="36068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08/08 A3026                               RERA WS RWY27 RMK               VIS 3/8 TO NW SLP247=</a:t>
            </a:r>
          </a:p>
        </p:txBody>
      </p:sp>
      <p:sp>
        <p:nvSpPr>
          <p:cNvPr id="400389" name="SF5"/>
          <p:cNvSpPr>
            <a:spLocks/>
          </p:cNvSpPr>
          <p:nvPr/>
        </p:nvSpPr>
        <p:spPr bwMode="auto">
          <a:xfrm>
            <a:off x="5237163" y="4584700"/>
            <a:ext cx="965200" cy="60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SF5</a:t>
            </a:r>
          </a:p>
        </p:txBody>
      </p:sp>
      <p:sp>
        <p:nvSpPr>
          <p:cNvPr id="400390" name="SF3"/>
          <p:cNvSpPr>
            <a:spLocks/>
          </p:cNvSpPr>
          <p:nvPr/>
        </p:nvSpPr>
        <p:spPr bwMode="auto">
          <a:xfrm>
            <a:off x="6019800" y="4578350"/>
            <a:ext cx="96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SF3</a:t>
            </a:r>
          </a:p>
        </p:txBody>
      </p:sp>
      <p:sp>
        <p:nvSpPr>
          <p:cNvPr id="400391" name="BKN 002"/>
          <p:cNvSpPr>
            <a:spLocks/>
          </p:cNvSpPr>
          <p:nvPr/>
        </p:nvSpPr>
        <p:spPr bwMode="auto">
          <a:xfrm>
            <a:off x="4978400" y="4089400"/>
            <a:ext cx="1671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BKN002</a:t>
            </a:r>
          </a:p>
        </p:txBody>
      </p:sp>
      <p:sp>
        <p:nvSpPr>
          <p:cNvPr id="400392" name="OVC005"/>
          <p:cNvSpPr>
            <a:spLocks/>
          </p:cNvSpPr>
          <p:nvPr/>
        </p:nvSpPr>
        <p:spPr bwMode="auto">
          <a:xfrm>
            <a:off x="6654800" y="4083050"/>
            <a:ext cx="1671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OVC005</a:t>
            </a:r>
          </a:p>
        </p:txBody>
      </p:sp>
      <p:sp>
        <p:nvSpPr>
          <p:cNvPr id="400393" name="Long"/>
          <p:cNvSpPr>
            <a:spLocks/>
          </p:cNvSpPr>
          <p:nvPr/>
        </p:nvSpPr>
        <p:spPr bwMode="auto">
          <a:xfrm>
            <a:off x="800100" y="6858000"/>
            <a:ext cx="6807200" cy="482600"/>
          </a:xfrm>
          <a:prstGeom prst="rect">
            <a:avLst/>
          </a:prstGeom>
          <a:solidFill>
            <a:srgbClr val="FFFFFF"/>
          </a:solidFill>
          <a:ln>
            <a:noFill/>
          </a:ln>
          <a:extLst>
            <a:ext uri="{91240B29-F687-4F45-9708-019B960494DF}">
              <a14:hiddenLine xmlns:a14="http://schemas.microsoft.com/office/drawing/2010/main" w="76200">
                <a:solidFill>
                  <a:srgbClr val="FFFEFD"/>
                </a:solidFill>
                <a:miter lim="800000"/>
                <a:headEnd/>
                <a:tailEnd/>
              </a14:hiddenLine>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0394" name="Line 10"/>
          <p:cNvSpPr>
            <a:spLocks noChangeShapeType="1"/>
          </p:cNvSpPr>
          <p:nvPr/>
        </p:nvSpPr>
        <p:spPr bwMode="auto">
          <a:xfrm>
            <a:off x="752475" y="8470900"/>
            <a:ext cx="11298238" cy="0"/>
          </a:xfrm>
          <a:prstGeom prst="line">
            <a:avLst/>
          </a:prstGeom>
          <a:noFill/>
          <a:ln w="50800">
            <a:solidFill>
              <a:schemeClr val="tx1"/>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400395" name="10NM"/>
          <p:cNvSpPr>
            <a:spLocks/>
          </p:cNvSpPr>
          <p:nvPr/>
        </p:nvSpPr>
        <p:spPr bwMode="auto">
          <a:xfrm>
            <a:off x="6126163" y="8629650"/>
            <a:ext cx="9350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ea typeface="Helvetica Neue" charset="0"/>
                <a:cs typeface="Helvetica Neue" charset="0"/>
              </a:rPr>
              <a:t>10 NM</a:t>
            </a:r>
          </a:p>
        </p:txBody>
      </p:sp>
      <p:sp>
        <p:nvSpPr>
          <p:cNvPr id="400396" name="Short"/>
          <p:cNvSpPr>
            <a:spLocks/>
          </p:cNvSpPr>
          <p:nvPr/>
        </p:nvSpPr>
        <p:spPr bwMode="auto">
          <a:xfrm>
            <a:off x="7556500" y="5727700"/>
            <a:ext cx="4419600" cy="482600"/>
          </a:xfrm>
          <a:prstGeom prst="rect">
            <a:avLst/>
          </a:prstGeom>
          <a:solidFill>
            <a:srgbClr val="FFFFFF"/>
          </a:solidFill>
          <a:ln>
            <a:noFill/>
          </a:ln>
          <a:extLst>
            <a:ext uri="{91240B29-F687-4F45-9708-019B960494DF}">
              <a14:hiddenLine xmlns:a14="http://schemas.microsoft.com/office/drawing/2010/main" w="76200">
                <a:solidFill>
                  <a:srgbClr val="FFFEFD"/>
                </a:solidFill>
                <a:miter lim="800000"/>
                <a:headEnd/>
                <a:tailEnd/>
              </a14:hiddenLine>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00388"/>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400391"/>
                                        </p:tgtEl>
                                        <p:attrNameLst>
                                          <p:attrName>style.visibility</p:attrName>
                                        </p:attrNameLst>
                                      </p:cBhvr>
                                      <p:to>
                                        <p:strVal val="visible"/>
                                      </p:to>
                                    </p:set>
                                  </p:childTnLst>
                                </p:cTn>
                              </p:par>
                              <p:par>
                                <p:cTn id="9" presetID="0" presetClass="entr" presetSubtype="3123872" fill="hold" grpId="0" nodeType="withEffect">
                                  <p:stCondLst>
                                    <p:cond delay="0"/>
                                  </p:stCondLst>
                                  <p:childTnLst>
                                    <p:set>
                                      <p:cBhvr>
                                        <p:cTn id="10" dur="1" fill="hold">
                                          <p:stCondLst>
                                            <p:cond delay="499"/>
                                          </p:stCondLst>
                                        </p:cTn>
                                        <p:tgtEl>
                                          <p:spTgt spid="400392"/>
                                        </p:tgtEl>
                                        <p:attrNameLst>
                                          <p:attrName>style.visibility</p:attrName>
                                        </p:attrNameLst>
                                      </p:cBhvr>
                                      <p:to>
                                        <p:strVal val="visible"/>
                                      </p:to>
                                    </p:set>
                                  </p:childTnLst>
                                </p:cTn>
                              </p:par>
                              <p:par>
                                <p:cTn id="11" presetID="0" presetClass="entr" presetSubtype="3123872" fill="hold" grpId="0" nodeType="withEffect">
                                  <p:stCondLst>
                                    <p:cond delay="0"/>
                                  </p:stCondLst>
                                  <p:childTnLst>
                                    <p:set>
                                      <p:cBhvr>
                                        <p:cTn id="12" dur="1" fill="hold">
                                          <p:stCondLst>
                                            <p:cond delay="499"/>
                                          </p:stCondLst>
                                        </p:cTn>
                                        <p:tgtEl>
                                          <p:spTgt spid="400389"/>
                                        </p:tgtEl>
                                        <p:attrNameLst>
                                          <p:attrName>style.visibility</p:attrName>
                                        </p:attrNameLst>
                                      </p:cBhvr>
                                      <p:to>
                                        <p:strVal val="visible"/>
                                      </p:to>
                                    </p:set>
                                  </p:childTnLst>
                                </p:cTn>
                              </p:par>
                              <p:par>
                                <p:cTn id="13" presetID="0" presetClass="entr" presetSubtype="3123872" fill="hold" grpId="0" nodeType="withEffect">
                                  <p:stCondLst>
                                    <p:cond delay="0"/>
                                  </p:stCondLst>
                                  <p:childTnLst>
                                    <p:set>
                                      <p:cBhvr>
                                        <p:cTn id="14" dur="1" fill="hold">
                                          <p:stCondLst>
                                            <p:cond delay="499"/>
                                          </p:stCondLst>
                                        </p:cTn>
                                        <p:tgtEl>
                                          <p:spTgt spid="4003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00393"/>
                                        </p:tgtEl>
                                        <p:attrNameLst>
                                          <p:attrName>style.visibility</p:attrName>
                                        </p:attrNameLst>
                                      </p:cBhvr>
                                      <p:to>
                                        <p:strVal val="visible"/>
                                      </p:to>
                                    </p:set>
                                  </p:childTnLst>
                                </p:cTn>
                              </p:par>
                              <p:par>
                                <p:cTn id="19" presetID="0" presetClass="entr" presetSubtype="3123872" fill="hold" grpId="0" nodeType="withEffect">
                                  <p:stCondLst>
                                    <p:cond delay="0"/>
                                  </p:stCondLst>
                                  <p:childTnLst>
                                    <p:set>
                                      <p:cBhvr>
                                        <p:cTn id="20" dur="1" fill="hold">
                                          <p:stCondLst>
                                            <p:cond delay="499"/>
                                          </p:stCondLst>
                                        </p:cTn>
                                        <p:tgtEl>
                                          <p:spTgt spid="400396"/>
                                        </p:tgtEl>
                                        <p:attrNameLst>
                                          <p:attrName>style.visibility</p:attrName>
                                        </p:attrNameLst>
                                      </p:cBhvr>
                                      <p:to>
                                        <p:strVal val="visible"/>
                                      </p:to>
                                    </p:set>
                                  </p:childTnLst>
                                </p:cTn>
                              </p:par>
                              <p:par>
                                <p:cTn id="21" presetID="0" presetClass="entr" presetSubtype="3123872" fill="hold" grpId="0" nodeType="withEffect">
                                  <p:stCondLst>
                                    <p:cond delay="0"/>
                                  </p:stCondLst>
                                  <p:childTnLst>
                                    <p:set>
                                      <p:cBhvr>
                                        <p:cTn id="22" dur="1" fill="hold">
                                          <p:stCondLst>
                                            <p:cond delay="499"/>
                                          </p:stCondLst>
                                        </p:cTn>
                                        <p:tgtEl>
                                          <p:spTgt spid="400394"/>
                                        </p:tgtEl>
                                        <p:attrNameLst>
                                          <p:attrName>style.visibility</p:attrName>
                                        </p:attrNameLst>
                                      </p:cBhvr>
                                      <p:to>
                                        <p:strVal val="visible"/>
                                      </p:to>
                                    </p:set>
                                  </p:childTnLst>
                                </p:cTn>
                              </p:par>
                              <p:par>
                                <p:cTn id="23" presetID="0" presetClass="entr" presetSubtype="3123872" fill="hold" grpId="0" nodeType="withEffect">
                                  <p:stCondLst>
                                    <p:cond delay="0"/>
                                  </p:stCondLst>
                                  <p:childTnLst>
                                    <p:set>
                                      <p:cBhvr>
                                        <p:cTn id="24" dur="1" fill="hold">
                                          <p:stCondLst>
                                            <p:cond delay="499"/>
                                          </p:stCondLst>
                                        </p:cTn>
                                        <p:tgtEl>
                                          <p:spTgt spid="4003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path" presetSubtype="0" accel="50000" decel="50000" fill="hold" grpId="1" nodeType="clickEffect">
                                  <p:stCondLst>
                                    <p:cond delay="0"/>
                                  </p:stCondLst>
                                  <p:childTnLst>
                                    <p:animMotion origin="layout" path="M -1.48437E-6 1.25E-6 L -0.20178 0.20443 " pathEditMode="relative" rAng="0" ptsTypes="AA">
                                      <p:cBhvr>
                                        <p:cTn id="28" dur="2000" fill="hold"/>
                                        <p:tgtEl>
                                          <p:spTgt spid="400391"/>
                                        </p:tgtEl>
                                        <p:attrNameLst>
                                          <p:attrName>ppt_x</p:attrName>
                                          <p:attrName>ppt_y</p:attrName>
                                        </p:attrNameLst>
                                      </p:cBhvr>
                                      <p:rCtr x="-10095" y="10221"/>
                                    </p:animMotion>
                                  </p:childTnLst>
                                </p:cTn>
                              </p:par>
                              <p:par>
                                <p:cTn id="29" presetID="49" presetClass="path" presetSubtype="0" accel="50000" decel="50000" fill="hold" grpId="1" nodeType="withEffect">
                                  <p:stCondLst>
                                    <p:cond delay="0"/>
                                  </p:stCondLst>
                                  <p:childTnLst>
                                    <p:animMotion origin="layout" path="M 6.64063E-7 3.4375E-6 L -0.09729 0.15267 " pathEditMode="relative" rAng="0" ptsTypes="AA">
                                      <p:cBhvr>
                                        <p:cTn id="30" dur="2000" fill="hold"/>
                                        <p:tgtEl>
                                          <p:spTgt spid="400389"/>
                                        </p:tgtEl>
                                        <p:attrNameLst>
                                          <p:attrName>ppt_x</p:attrName>
                                          <p:attrName>ppt_y</p:attrName>
                                        </p:attrNameLst>
                                      </p:cBhvr>
                                      <p:rCtr x="-4871" y="7633"/>
                                    </p:animMotion>
                                  </p:childTnLst>
                                </p:cTn>
                              </p:par>
                            </p:childTnLst>
                          </p:cTn>
                        </p:par>
                      </p:childTnLst>
                    </p:cTn>
                  </p:par>
                  <p:par>
                    <p:cTn id="31" fill="hold">
                      <p:stCondLst>
                        <p:cond delay="indefinite"/>
                      </p:stCondLst>
                      <p:childTnLst>
                        <p:par>
                          <p:cTn id="32" fill="hold">
                            <p:stCondLst>
                              <p:cond delay="0"/>
                            </p:stCondLst>
                            <p:childTnLst>
                              <p:par>
                                <p:cTn id="33" presetID="49" presetClass="path" presetSubtype="0" accel="50000" decel="50000" fill="hold" grpId="1" nodeType="clickEffect">
                                  <p:stCondLst>
                                    <p:cond delay="0"/>
                                  </p:stCondLst>
                                  <p:childTnLst>
                                    <p:animMotion origin="layout" path="M 2.26563E-6 2.29167E-6 L 0.11792 0.09635 " pathEditMode="relative" rAng="0" ptsTypes="AA">
                                      <p:cBhvr>
                                        <p:cTn id="34" dur="2000" fill="hold"/>
                                        <p:tgtEl>
                                          <p:spTgt spid="400392"/>
                                        </p:tgtEl>
                                        <p:attrNameLst>
                                          <p:attrName>ppt_x</p:attrName>
                                          <p:attrName>ppt_y</p:attrName>
                                        </p:attrNameLst>
                                      </p:cBhvr>
                                      <p:rCtr x="5896" y="4818"/>
                                    </p:animMotion>
                                  </p:childTnLst>
                                </p:cTn>
                              </p:par>
                              <p:par>
                                <p:cTn id="35" presetID="49" presetClass="path" presetSubtype="0" accel="50000" decel="50000" fill="hold" grpId="1" nodeType="withEffect">
                                  <p:stCondLst>
                                    <p:cond delay="0"/>
                                  </p:stCondLst>
                                  <p:childTnLst>
                                    <p:animMotion origin="layout" path="M 0 1.04167E-6 L 0.28796 0.04622 " pathEditMode="relative" rAng="0" ptsTypes="AA">
                                      <p:cBhvr>
                                        <p:cTn id="36" dur="2000" fill="hold"/>
                                        <p:tgtEl>
                                          <p:spTgt spid="400390"/>
                                        </p:tgtEl>
                                        <p:attrNameLst>
                                          <p:attrName>ppt_x</p:attrName>
                                          <p:attrName>ppt_y</p:attrName>
                                        </p:attrNameLst>
                                      </p:cBhvr>
                                      <p:rCtr x="14392" y="23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autoUpdateAnimBg="0"/>
      <p:bldP spid="400389" grpId="0" autoUpdateAnimBg="0"/>
      <p:bldP spid="400389" grpId="1"/>
      <p:bldP spid="400390" grpId="0" autoUpdateAnimBg="0"/>
      <p:bldP spid="400390" grpId="1"/>
      <p:bldP spid="400391" grpId="0" autoUpdateAnimBg="0"/>
      <p:bldP spid="400391" grpId="1"/>
      <p:bldP spid="400392" grpId="0" autoUpdateAnimBg="0"/>
      <p:bldP spid="400392" grpId="1"/>
      <p:bldP spid="400393" grpId="0" animBg="1"/>
      <p:bldP spid="400394" grpId="0" animBg="1"/>
      <p:bldP spid="400395" grpId="0" autoUpdateAnimBg="0"/>
      <p:bldP spid="40039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1409" name="Rectangle 1"/>
          <p:cNvSpPr>
            <a:spLocks/>
          </p:cNvSpPr>
          <p:nvPr/>
        </p:nvSpPr>
        <p:spPr bwMode="auto">
          <a:xfrm>
            <a:off x="1092200" y="4851400"/>
            <a:ext cx="10807700" cy="759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sector visibility is reported if half or less of the prevailing visibility is observed in a particular sector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sector visibility, in SM, is followed by which sector is reporting it, as a compass direction referenced from the station</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9363"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remarks</a:t>
            </a:r>
            <a:endParaRPr lang="en-US" sz="4800" b="1" smtClean="0">
              <a:latin typeface="Helvetica Neue Medium" charset="0"/>
              <a:sym typeface="Helvetica Neue Medium" charset="0"/>
            </a:endParaRPr>
          </a:p>
        </p:txBody>
      </p:sp>
      <p:sp>
        <p:nvSpPr>
          <p:cNvPr id="39936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936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1413" name="Rectangle 5"/>
          <p:cNvSpPr>
            <a:spLocks/>
          </p:cNvSpPr>
          <p:nvPr/>
        </p:nvSpPr>
        <p:spPr bwMode="auto">
          <a:xfrm>
            <a:off x="711200" y="53213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WS RWY27 RMK SF5SF3                           SLP247=</a:t>
            </a:r>
          </a:p>
        </p:txBody>
      </p:sp>
      <p:sp>
        <p:nvSpPr>
          <p:cNvPr id="401414" name="Rectangle 6"/>
          <p:cNvSpPr>
            <a:spLocks/>
          </p:cNvSpPr>
          <p:nvPr/>
        </p:nvSpPr>
        <p:spPr bwMode="auto">
          <a:xfrm>
            <a:off x="6875463" y="6286500"/>
            <a:ext cx="3314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VIS 3/8 TO NW</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401413"/>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4014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07031E-6 8.33333E-7 L -0.15613 -0.29427 " pathEditMode="relative" rAng="0" ptsTypes="AA">
                                      <p:cBhvr>
                                        <p:cTn id="12" dur="2000" fill="hold"/>
                                        <p:tgtEl>
                                          <p:spTgt spid="401414"/>
                                        </p:tgtEl>
                                        <p:attrNameLst>
                                          <p:attrName>ppt_x</p:attrName>
                                          <p:attrName>ppt_y</p:attrName>
                                        </p:attrNameLst>
                                      </p:cBhvr>
                                      <p:rCtr x="-7813" y="-14714"/>
                                    </p:animMotion>
                                  </p:childTnLst>
                                </p:cTn>
                              </p:par>
                              <p:par>
                                <p:cTn id="13" presetID="10" presetClass="exit" presetSubtype="0" fill="hold" grpId="1" nodeType="withEffect">
                                  <p:stCondLst>
                                    <p:cond delay="0"/>
                                  </p:stCondLst>
                                  <p:childTnLst>
                                    <p:animEffect transition="out" filter="fade">
                                      <p:cBhvr>
                                        <p:cTn id="14" dur="500"/>
                                        <p:tgtEl>
                                          <p:spTgt spid="401413"/>
                                        </p:tgtEl>
                                      </p:cBhvr>
                                    </p:animEffect>
                                    <p:set>
                                      <p:cBhvr>
                                        <p:cTn id="15" dur="1" fill="hold">
                                          <p:stCondLst>
                                            <p:cond delay="499"/>
                                          </p:stCondLst>
                                        </p:cTn>
                                        <p:tgtEl>
                                          <p:spTgt spid="4014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401409">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40140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09" grpId="0" build="p" autoUpdateAnimBg="0"/>
      <p:bldP spid="401413" grpId="0" autoUpdateAnimBg="0"/>
      <p:bldP spid="401413" grpId="1"/>
      <p:bldP spid="401414" grpId="0" autoUpdateAnimBg="0"/>
      <p:bldP spid="401414" grpId="1"/>
    </p:bldLst>
  </p:timing>
</p:sld>
</file>

<file path=ppt/slides/slide35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2433" name="Rectangle 1"/>
          <p:cNvSpPr>
            <a:spLocks/>
          </p:cNvSpPr>
          <p:nvPr/>
        </p:nvSpPr>
        <p:spPr bwMode="auto">
          <a:xfrm>
            <a:off x="1092200" y="5207000"/>
            <a:ext cx="108077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sea level pressure is the last part of the remarks code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abbreviated, and expressed in millibars </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00387"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remarks</a:t>
            </a:r>
            <a:endParaRPr lang="en-US" sz="4800" b="1" smtClean="0">
              <a:latin typeface="Helvetica Neue Medium" charset="0"/>
              <a:sym typeface="Helvetica Neue Medium" charset="0"/>
            </a:endParaRPr>
          </a:p>
        </p:txBody>
      </p:sp>
      <p:sp>
        <p:nvSpPr>
          <p:cNvPr id="40038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038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2437" name="Rectangle 5"/>
          <p:cNvSpPr>
            <a:spLocks/>
          </p:cNvSpPr>
          <p:nvPr/>
        </p:nvSpPr>
        <p:spPr bwMode="auto">
          <a:xfrm>
            <a:off x="812800" y="53213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WS RWY27 RMK SF5SF3 VIS 3/8 TO NW               </a:t>
            </a:r>
          </a:p>
        </p:txBody>
      </p:sp>
      <p:sp>
        <p:nvSpPr>
          <p:cNvPr id="402438" name="Rectangle 6"/>
          <p:cNvSpPr>
            <a:spLocks/>
          </p:cNvSpPr>
          <p:nvPr/>
        </p:nvSpPr>
        <p:spPr bwMode="auto">
          <a:xfrm>
            <a:off x="9898063" y="6286500"/>
            <a:ext cx="226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SLP247 =</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402437"/>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4024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46094E-6 8.33333E-7 L -0.35913 -0.29427 " pathEditMode="relative" rAng="0" ptsTypes="AA">
                                      <p:cBhvr>
                                        <p:cTn id="12" dur="2000" fill="hold"/>
                                        <p:tgtEl>
                                          <p:spTgt spid="402438"/>
                                        </p:tgtEl>
                                        <p:attrNameLst>
                                          <p:attrName>ppt_x</p:attrName>
                                          <p:attrName>ppt_y</p:attrName>
                                        </p:attrNameLst>
                                      </p:cBhvr>
                                      <p:rCtr x="-17957" y="-14714"/>
                                    </p:animMotion>
                                  </p:childTnLst>
                                </p:cTn>
                              </p:par>
                              <p:par>
                                <p:cTn id="13" presetID="10" presetClass="exit" presetSubtype="0" fill="hold" grpId="1" nodeType="withEffect">
                                  <p:stCondLst>
                                    <p:cond delay="0"/>
                                  </p:stCondLst>
                                  <p:childTnLst>
                                    <p:animEffect transition="out" filter="fade">
                                      <p:cBhvr>
                                        <p:cTn id="14" dur="500"/>
                                        <p:tgtEl>
                                          <p:spTgt spid="402437"/>
                                        </p:tgtEl>
                                      </p:cBhvr>
                                    </p:animEffect>
                                    <p:set>
                                      <p:cBhvr>
                                        <p:cTn id="15" dur="1" fill="hold">
                                          <p:stCondLst>
                                            <p:cond delay="499"/>
                                          </p:stCondLst>
                                        </p:cTn>
                                        <p:tgtEl>
                                          <p:spTgt spid="40243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40243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4024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3" grpId="0" build="p" autoUpdateAnimBg="0"/>
      <p:bldP spid="402437" grpId="0" autoUpdateAnimBg="0"/>
      <p:bldP spid="402437" grpId="1"/>
      <p:bldP spid="402438" grpId="0" autoUpdateAnimBg="0"/>
      <p:bldP spid="402438" grpId="1"/>
    </p:bldLst>
  </p:timing>
</p:sld>
</file>

<file path=ppt/slides/slide35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141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a:t>
            </a:r>
            <a:r>
              <a:rPr lang="en-US" sz="4800" b="1" smtClean="0">
                <a:latin typeface="Helvetica Neue Medium" charset="0"/>
                <a:ea typeface="Helvetica Neue Medium" charset="0"/>
                <a:cs typeface="Helvetica Neue Medium" charset="0"/>
                <a:sym typeface="Helvetica Neue Medium" charset="0"/>
              </a:rPr>
              <a:t>remarks</a:t>
            </a:r>
            <a:endParaRPr lang="en-US" sz="4800" b="1" smtClean="0">
              <a:latin typeface="Helvetica Neue Medium" charset="0"/>
              <a:sym typeface="Helvetica Neue Medium" charset="0"/>
            </a:endParaRPr>
          </a:p>
        </p:txBody>
      </p:sp>
      <p:sp>
        <p:nvSpPr>
          <p:cNvPr id="4014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14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3460" name="Rectangle 4"/>
          <p:cNvSpPr>
            <a:spLocks/>
          </p:cNvSpPr>
          <p:nvPr/>
        </p:nvSpPr>
        <p:spPr bwMode="auto">
          <a:xfrm>
            <a:off x="711200" y="53086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WS RWY27 RMK SF5SF3 VIS 3/8 TO NW               </a:t>
            </a:r>
          </a:p>
        </p:txBody>
      </p:sp>
      <p:sp>
        <p:nvSpPr>
          <p:cNvPr id="403461" name="Rectangle 5"/>
          <p:cNvSpPr>
            <a:spLocks/>
          </p:cNvSpPr>
          <p:nvPr/>
        </p:nvSpPr>
        <p:spPr bwMode="auto">
          <a:xfrm>
            <a:off x="9821863" y="6273800"/>
            <a:ext cx="226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SLP247 =</a:t>
            </a:r>
          </a:p>
        </p:txBody>
      </p:sp>
      <p:sp>
        <p:nvSpPr>
          <p:cNvPr id="403462" name="Rectangle 6"/>
          <p:cNvSpPr>
            <a:spLocks/>
          </p:cNvSpPr>
          <p:nvPr/>
        </p:nvSpPr>
        <p:spPr bwMode="auto">
          <a:xfrm>
            <a:off x="3649663" y="5302250"/>
            <a:ext cx="965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6400" b="1">
                <a:solidFill>
                  <a:schemeClr val="tx1"/>
                </a:solidFill>
                <a:ea typeface="Helvetica Neue" charset="0"/>
                <a:cs typeface="Helvetica Neue" charset="0"/>
              </a:rPr>
              <a:t>9/</a:t>
            </a:r>
          </a:p>
        </p:txBody>
      </p:sp>
      <p:sp>
        <p:nvSpPr>
          <p:cNvPr id="403463" name="Rectangle 7"/>
          <p:cNvSpPr>
            <a:spLocks/>
          </p:cNvSpPr>
          <p:nvPr/>
        </p:nvSpPr>
        <p:spPr bwMode="auto">
          <a:xfrm>
            <a:off x="7377113" y="5308600"/>
            <a:ext cx="138747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6400">
                <a:solidFill>
                  <a:schemeClr val="tx1"/>
                </a:solidFill>
                <a:ea typeface="Helvetica Neue" charset="0"/>
                <a:cs typeface="Helvetica Neue" charset="0"/>
              </a:rPr>
              <a:t>mb</a:t>
            </a:r>
          </a:p>
        </p:txBody>
      </p:sp>
      <p:sp>
        <p:nvSpPr>
          <p:cNvPr id="403464" name="Rectangle 8"/>
          <p:cNvSpPr>
            <a:spLocks/>
          </p:cNvSpPr>
          <p:nvPr/>
        </p:nvSpPr>
        <p:spPr bwMode="auto">
          <a:xfrm>
            <a:off x="5661025" y="5295900"/>
            <a:ext cx="16652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6400" b="1">
                <a:solidFill>
                  <a:schemeClr val="tx1"/>
                </a:solidFill>
                <a:latin typeface="Helvetica" panose="020B0604020202020204" pitchFamily="34" charset="0"/>
                <a:cs typeface="Helvetica" panose="020B0604020202020204" pitchFamily="34" charset="0"/>
                <a:sym typeface="Helvetica" panose="020B0604020202020204" pitchFamily="34" charset="0"/>
              </a:rPr>
              <a:t>247</a:t>
            </a:r>
          </a:p>
        </p:txBody>
      </p:sp>
      <p:sp>
        <p:nvSpPr>
          <p:cNvPr id="403465" name="Rectangle 9"/>
          <p:cNvSpPr>
            <a:spLocks/>
          </p:cNvSpPr>
          <p:nvPr/>
        </p:nvSpPr>
        <p:spPr bwMode="auto">
          <a:xfrm>
            <a:off x="6597650" y="5289550"/>
            <a:ext cx="3413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6400" b="1">
                <a:solidFill>
                  <a:schemeClr val="tx1"/>
                </a:solidFill>
                <a:latin typeface="Helvetica" panose="020B0604020202020204" pitchFamily="34" charset="0"/>
                <a:cs typeface="Helvetica" panose="020B0604020202020204" pitchFamily="34" charset="0"/>
                <a:sym typeface="Helvetica" panose="020B0604020202020204" pitchFamily="34" charset="0"/>
              </a:rPr>
              <a:t>.</a:t>
            </a:r>
          </a:p>
        </p:txBody>
      </p:sp>
      <p:sp>
        <p:nvSpPr>
          <p:cNvPr id="403466" name="Rectangle 10"/>
          <p:cNvSpPr>
            <a:spLocks/>
          </p:cNvSpPr>
          <p:nvPr/>
        </p:nvSpPr>
        <p:spPr bwMode="auto">
          <a:xfrm>
            <a:off x="4575175" y="5295900"/>
            <a:ext cx="11160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6400" b="1">
                <a:solidFill>
                  <a:schemeClr val="tx1"/>
                </a:solidFill>
                <a:latin typeface="Helvetica" panose="020B0604020202020204" pitchFamily="34" charset="0"/>
                <a:cs typeface="Helvetica" panose="020B0604020202020204" pitchFamily="34" charset="0"/>
                <a:sym typeface="Helvetica" panose="020B0604020202020204" pitchFamily="34" charset="0"/>
              </a:rPr>
              <a:t>10</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403460"/>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403461"/>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xit" presetSubtype="0" fill="hold" grpId="1" nodeType="clickEffect">
                                  <p:stCondLst>
                                    <p:cond delay="0"/>
                                  </p:stCondLst>
                                  <p:childTnLst>
                                    <p:animEffect transition="out" filter="fade">
                                      <p:cBhvr>
                                        <p:cTn id="13" dur="500"/>
                                        <p:tgtEl>
                                          <p:spTgt spid="403460"/>
                                        </p:tgtEl>
                                      </p:cBhvr>
                                    </p:animEffect>
                                    <p:set>
                                      <p:cBhvr>
                                        <p:cTn id="14" dur="1" fill="hold">
                                          <p:stCondLst>
                                            <p:cond delay="499"/>
                                          </p:stCondLst>
                                        </p:cTn>
                                        <p:tgtEl>
                                          <p:spTgt spid="403460"/>
                                        </p:tgtEl>
                                        <p:attrNameLst>
                                          <p:attrName>style.visibility</p:attrName>
                                        </p:attrNameLst>
                                      </p:cBhvr>
                                      <p:to>
                                        <p:strVal val="hidden"/>
                                      </p:to>
                                    </p:set>
                                  </p:childTnLst>
                                </p:cTn>
                              </p:par>
                              <p:par>
                                <p:cTn id="15" presetID="56" presetClass="path" presetSubtype="0" accel="50000" decel="50000" fill="hold" grpId="1" nodeType="withEffect">
                                  <p:stCondLst>
                                    <p:cond delay="0"/>
                                  </p:stCondLst>
                                  <p:childTnLst>
                                    <p:animMotion origin="layout" path="M -3.08594E-6 2.91667E-6 L -0.34765 -0.29297 " pathEditMode="relative" rAng="0" ptsTypes="AA">
                                      <p:cBhvr>
                                        <p:cTn id="16" dur="2000" fill="hold"/>
                                        <p:tgtEl>
                                          <p:spTgt spid="403461"/>
                                        </p:tgtEl>
                                        <p:attrNameLst>
                                          <p:attrName>ppt_x</p:attrName>
                                          <p:attrName>ppt_y</p:attrName>
                                        </p:attrNameLst>
                                      </p:cBhvr>
                                      <p:rCtr x="-17383" y="-14648"/>
                                    </p:animMotion>
                                  </p:childTnLst>
                                </p:cTn>
                              </p:par>
                            </p:childTnLst>
                          </p:cTn>
                        </p:par>
                      </p:childTnLst>
                    </p:cTn>
                  </p:par>
                  <p:par>
                    <p:cTn id="17" fill="hold">
                      <p:stCondLst>
                        <p:cond delay="indefinite"/>
                      </p:stCondLst>
                      <p:childTnLst>
                        <p:par>
                          <p:cTn id="18" fill="hold">
                            <p:stCondLst>
                              <p:cond delay="0"/>
                            </p:stCondLst>
                            <p:childTnLst>
                              <p:par>
                                <p:cTn id="19" presetID="0" presetClass="entr" presetSubtype="3123872" fill="hold" grpId="0" nodeType="clickEffect">
                                  <p:stCondLst>
                                    <p:cond delay="0"/>
                                  </p:stCondLst>
                                  <p:childTnLst>
                                    <p:set>
                                      <p:cBhvr>
                                        <p:cTn id="20" dur="1" fill="hold">
                                          <p:stCondLst>
                                            <p:cond delay="499"/>
                                          </p:stCondLst>
                                        </p:cTn>
                                        <p:tgtEl>
                                          <p:spTgt spid="4034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entr" presetSubtype="3123872" fill="hold" grpId="0" nodeType="clickEffect">
                                  <p:stCondLst>
                                    <p:cond delay="0"/>
                                  </p:stCondLst>
                                  <p:childTnLst>
                                    <p:set>
                                      <p:cBhvr>
                                        <p:cTn id="24" dur="1" fill="hold">
                                          <p:stCondLst>
                                            <p:cond delay="499"/>
                                          </p:stCondLst>
                                        </p:cTn>
                                        <p:tgtEl>
                                          <p:spTgt spid="4034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entr" presetSubtype="3123872" fill="hold" grpId="0" nodeType="clickEffect">
                                  <p:stCondLst>
                                    <p:cond delay="0"/>
                                  </p:stCondLst>
                                  <p:childTnLst>
                                    <p:set>
                                      <p:cBhvr>
                                        <p:cTn id="28" dur="1" fill="hold">
                                          <p:stCondLst>
                                            <p:cond delay="499"/>
                                          </p:stCondLst>
                                        </p:cTn>
                                        <p:tgtEl>
                                          <p:spTgt spid="403462"/>
                                        </p:tgtEl>
                                        <p:attrNameLst>
                                          <p:attrName>style.visibility</p:attrName>
                                        </p:attrNameLst>
                                      </p:cBhvr>
                                      <p:to>
                                        <p:strVal val="visible"/>
                                      </p:to>
                                    </p:set>
                                  </p:childTnLst>
                                </p:cTn>
                              </p:par>
                            </p:childTnLst>
                          </p:cTn>
                        </p:par>
                        <p:par>
                          <p:cTn id="29" fill="hold">
                            <p:stCondLst>
                              <p:cond delay="500"/>
                            </p:stCondLst>
                            <p:childTnLst>
                              <p:par>
                                <p:cTn id="30" presetID="0" presetClass="entr" presetSubtype="3123872" fill="hold" grpId="0" nodeType="afterEffect">
                                  <p:stCondLst>
                                    <p:cond delay="0"/>
                                  </p:stCondLst>
                                  <p:childTnLst>
                                    <p:set>
                                      <p:cBhvr>
                                        <p:cTn id="31" dur="1" fill="hold">
                                          <p:stCondLst>
                                            <p:cond delay="499"/>
                                          </p:stCondLst>
                                        </p:cTn>
                                        <p:tgtEl>
                                          <p:spTgt spid="403466"/>
                                        </p:tgtEl>
                                        <p:attrNameLst>
                                          <p:attrName>style.visibility</p:attrName>
                                        </p:attrNameLst>
                                      </p:cBhvr>
                                      <p:to>
                                        <p:strVal val="visible"/>
                                      </p:to>
                                    </p:set>
                                  </p:childTnLst>
                                </p:cTn>
                              </p:par>
                            </p:childTnLst>
                          </p:cTn>
                        </p:par>
                        <p:par>
                          <p:cTn id="32" fill="hold">
                            <p:stCondLst>
                              <p:cond delay="1000"/>
                            </p:stCondLst>
                            <p:childTnLst>
                              <p:par>
                                <p:cTn id="33" presetID="0" presetClass="entr" presetSubtype="3123872" fill="hold" grpId="0" nodeType="afterEffect">
                                  <p:stCondLst>
                                    <p:cond delay="0"/>
                                  </p:stCondLst>
                                  <p:childTnLst>
                                    <p:set>
                                      <p:cBhvr>
                                        <p:cTn id="34" dur="1" fill="hold">
                                          <p:stCondLst>
                                            <p:cond delay="499"/>
                                          </p:stCondLst>
                                        </p:cTn>
                                        <p:tgtEl>
                                          <p:spTgt spid="403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autoUpdateAnimBg="0"/>
      <p:bldP spid="403460" grpId="1"/>
      <p:bldP spid="403461" grpId="0" autoUpdateAnimBg="0"/>
      <p:bldP spid="403461" grpId="1"/>
      <p:bldP spid="403462" grpId="0" autoUpdateAnimBg="0"/>
      <p:bldP spid="403463" grpId="0" autoUpdateAnimBg="0"/>
      <p:bldP spid="403464" grpId="0" autoUpdateAnimBg="0"/>
      <p:bldP spid="403465" grpId="0" autoUpdateAnimBg="0"/>
      <p:bldP spid="403466"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06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06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7066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8" y="3016250"/>
            <a:ext cx="83566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2708" name="Rectangle 4"/>
          <p:cNvSpPr>
            <a:spLocks/>
          </p:cNvSpPr>
          <p:nvPr/>
        </p:nvSpPr>
        <p:spPr bwMode="auto">
          <a:xfrm>
            <a:off x="3594100" y="53594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30.92”Hg</a:t>
            </a:r>
          </a:p>
        </p:txBody>
      </p:sp>
      <p:sp>
        <p:nvSpPr>
          <p:cNvPr id="72709" name="Rectangle 5"/>
          <p:cNvSpPr>
            <a:spLocks/>
          </p:cNvSpPr>
          <p:nvPr/>
        </p:nvSpPr>
        <p:spPr bwMode="auto">
          <a:xfrm>
            <a:off x="7556500" y="53594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28.92”Hg</a:t>
            </a:r>
          </a:p>
        </p:txBody>
      </p:sp>
      <p:sp>
        <p:nvSpPr>
          <p:cNvPr id="7066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hightolow</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72708"/>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72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autoUpdateAnimBg="0"/>
      <p:bldP spid="72709" grpId="0" autoUpdateAnimBg="0"/>
    </p:bldLst>
  </p:timing>
</p:sld>
</file>

<file path=ppt/slides/slide36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243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speci</a:t>
            </a:r>
            <a:r>
              <a:rPr lang="en-US" sz="4800" b="1" smtClean="0">
                <a:latin typeface="Helvetica Neue Medium" charset="0"/>
                <a:ea typeface="Helvetica Neue Medium" charset="0"/>
                <a:cs typeface="Helvetica Neue Medium" charset="0"/>
                <a:sym typeface="Helvetica Neue Medium" charset="0"/>
              </a:rPr>
              <a:t>offhour</a:t>
            </a:r>
            <a:endParaRPr lang="en-US" sz="4800" b="1" smtClean="0">
              <a:latin typeface="Helvetica Neue Medium" charset="0"/>
              <a:sym typeface="Helvetica Neue Medium" charset="0"/>
            </a:endParaRPr>
          </a:p>
        </p:txBody>
      </p:sp>
      <p:sp>
        <p:nvSpPr>
          <p:cNvPr id="402435" name="Rectangle 2"/>
          <p:cNvSpPr>
            <a:spLocks/>
          </p:cNvSpPr>
          <p:nvPr/>
        </p:nvSpPr>
        <p:spPr bwMode="auto">
          <a:xfrm>
            <a:off x="1524000" y="4368800"/>
            <a:ext cx="99568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between METAR issuances, weather conditions may change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conditions change such that a new report is warranted, an off-hour report of similar format to a METAR will be issued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observance is termed a SPECI </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0243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243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345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speci</a:t>
            </a:r>
            <a:r>
              <a:rPr lang="en-US" sz="4800" b="1" smtClean="0">
                <a:latin typeface="Helvetica Neue Medium" charset="0"/>
                <a:ea typeface="Helvetica Neue Medium" charset="0"/>
                <a:cs typeface="Helvetica Neue Medium" charset="0"/>
                <a:sym typeface="Helvetica Neue Medium" charset="0"/>
              </a:rPr>
              <a:t>offhour</a:t>
            </a:r>
            <a:endParaRPr lang="en-US" sz="4800" b="1" smtClean="0">
              <a:latin typeface="Helvetica Neue Medium" charset="0"/>
              <a:sym typeface="Helvetica Neue Medium" charset="0"/>
            </a:endParaRPr>
          </a:p>
        </p:txBody>
      </p:sp>
      <p:sp>
        <p:nvSpPr>
          <p:cNvPr id="403459" name="Rectangle 2"/>
          <p:cNvSpPr>
            <a:spLocks/>
          </p:cNvSpPr>
          <p:nvPr/>
        </p:nvSpPr>
        <p:spPr bwMode="auto">
          <a:xfrm>
            <a:off x="1524000" y="4254500"/>
            <a:ext cx="99568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SPECI may describe the commencement, cessation or change in sky condition, visibility, wind, precipitation, temperature or severe weather phenomena</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SPECI does not report observed changes in dew point, altimeter setting, or sea level pressure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0346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346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448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speci</a:t>
            </a:r>
            <a:r>
              <a:rPr lang="en-US" sz="4800" b="1" smtClean="0">
                <a:latin typeface="Helvetica Neue Medium" charset="0"/>
                <a:ea typeface="Helvetica Neue Medium" charset="0"/>
                <a:cs typeface="Helvetica Neue Medium" charset="0"/>
                <a:sym typeface="Helvetica Neue Medium" charset="0"/>
              </a:rPr>
              <a:t>offhour</a:t>
            </a:r>
            <a:endParaRPr lang="en-US" sz="4800" b="1" smtClean="0">
              <a:latin typeface="Helvetica Neue Medium" charset="0"/>
              <a:sym typeface="Helvetica Neue Medium" charset="0"/>
            </a:endParaRPr>
          </a:p>
        </p:txBody>
      </p:sp>
      <p:sp>
        <p:nvSpPr>
          <p:cNvPr id="4044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44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6532" name="Rectangle 4"/>
          <p:cNvSpPr>
            <a:spLocks/>
          </p:cNvSpPr>
          <p:nvPr/>
        </p:nvSpPr>
        <p:spPr bwMode="auto">
          <a:xfrm>
            <a:off x="914400" y="4203700"/>
            <a:ext cx="111633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WS RWY27 RMK SF5SF3 VIS 3/8 TO NW SLP247 =              </a:t>
            </a:r>
          </a:p>
        </p:txBody>
      </p:sp>
      <p:sp>
        <p:nvSpPr>
          <p:cNvPr id="406533" name="Rectangle 5"/>
          <p:cNvSpPr>
            <a:spLocks/>
          </p:cNvSpPr>
          <p:nvPr/>
        </p:nvSpPr>
        <p:spPr bwMode="auto">
          <a:xfrm>
            <a:off x="914400" y="6318250"/>
            <a:ext cx="10909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SPECI CYYJ 250023Z 18022G37KT 3/8SM R27/1200FT/D FZRA BKN001 OVC003 M01/ RMK SF6ST3=              </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406532"/>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406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autoUpdateAnimBg="0"/>
      <p:bldP spid="406533" grpId="0" autoUpdateAnimBg="0"/>
    </p:bldLst>
  </p:timing>
</p:sld>
</file>

<file path=ppt/slides/slide36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550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awos</a:t>
            </a:r>
            <a:r>
              <a:rPr lang="en-US" sz="4800" b="1" smtClean="0">
                <a:latin typeface="Helvetica Neue Medium" charset="0"/>
                <a:ea typeface="Helvetica Neue Medium" charset="0"/>
                <a:cs typeface="Helvetica Neue Medium" charset="0"/>
                <a:sym typeface="Helvetica Neue Medium" charset="0"/>
              </a:rPr>
              <a:t>automated</a:t>
            </a:r>
            <a:endParaRPr lang="en-US" sz="4800" b="1" smtClean="0">
              <a:latin typeface="Helvetica Neue Medium" charset="0"/>
              <a:sym typeface="Helvetica Neue Medium" charset="0"/>
            </a:endParaRPr>
          </a:p>
        </p:txBody>
      </p:sp>
      <p:sp>
        <p:nvSpPr>
          <p:cNvPr id="405507" name="Rectangle 2"/>
          <p:cNvSpPr>
            <a:spLocks/>
          </p:cNvSpPr>
          <p:nvPr/>
        </p:nvSpPr>
        <p:spPr bwMode="auto">
          <a:xfrm>
            <a:off x="1524000" y="4775200"/>
            <a:ext cx="99568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 some weather stations it is not feasible to have a human observer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 these stations, automated weather observation system  (AWOS) sensors may be installed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0550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550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653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awos</a:t>
            </a:r>
            <a:r>
              <a:rPr lang="en-US" sz="4800" b="1" smtClean="0">
                <a:latin typeface="Helvetica Neue Medium" charset="0"/>
                <a:ea typeface="Helvetica Neue Medium" charset="0"/>
                <a:cs typeface="Helvetica Neue Medium" charset="0"/>
                <a:sym typeface="Helvetica Neue Medium" charset="0"/>
              </a:rPr>
              <a:t>automated</a:t>
            </a:r>
            <a:endParaRPr lang="en-US" sz="4800" b="1" smtClean="0">
              <a:latin typeface="Helvetica Neue Medium" charset="0"/>
              <a:sym typeface="Helvetica Neue Medium" charset="0"/>
            </a:endParaRPr>
          </a:p>
        </p:txBody>
      </p:sp>
      <p:sp>
        <p:nvSpPr>
          <p:cNvPr id="406531" name="Rectangle 2"/>
          <p:cNvSpPr>
            <a:spLocks/>
          </p:cNvSpPr>
          <p:nvPr/>
        </p:nvSpPr>
        <p:spPr bwMode="auto">
          <a:xfrm>
            <a:off x="1524000" y="3733800"/>
            <a:ext cx="99568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AWOS sensors are capable of measuring wind, layer height, sky cover, visibility, temperature, dew point, altimeter setting, precipitation, icing and sea level pressure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to indicate AWOS sensors are being used, the term AUTO is used after the date/time group in a METAR or SPECI code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0653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653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755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awos</a:t>
            </a:r>
            <a:r>
              <a:rPr lang="en-US" sz="4800" b="1" smtClean="0">
                <a:latin typeface="Helvetica Neue Medium" charset="0"/>
                <a:ea typeface="Helvetica Neue Medium" charset="0"/>
                <a:cs typeface="Helvetica Neue Medium" charset="0"/>
                <a:sym typeface="Helvetica Neue Medium" charset="0"/>
              </a:rPr>
              <a:t>automated</a:t>
            </a:r>
            <a:endParaRPr lang="en-US" sz="4800" b="1" smtClean="0">
              <a:latin typeface="Helvetica Neue Medium" charset="0"/>
              <a:sym typeface="Helvetica Neue Medium" charset="0"/>
            </a:endParaRPr>
          </a:p>
        </p:txBody>
      </p:sp>
      <p:sp>
        <p:nvSpPr>
          <p:cNvPr id="4075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75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9604" name="Rectangle 4"/>
          <p:cNvSpPr>
            <a:spLocks/>
          </p:cNvSpPr>
          <p:nvPr/>
        </p:nvSpPr>
        <p:spPr bwMode="auto">
          <a:xfrm>
            <a:off x="1130300" y="5200650"/>
            <a:ext cx="107315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CYHE 072100Z AUTO 14008KT 9SM CLR M04/M19 A3021 RMK SLP233=</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409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4" grpId="0" autoUpdateAnimBg="0"/>
    </p:bldLst>
  </p:timing>
</p:sld>
</file>

<file path=ppt/slides/slide36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857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metar/speci</a:t>
            </a:r>
            <a:r>
              <a:rPr lang="en-US" sz="4800" b="1" smtClean="0">
                <a:latin typeface="Helvetica Neue Medium" charset="0"/>
                <a:ea typeface="Helvetica Neue Medium" charset="0"/>
                <a:cs typeface="Helvetica Neue Medium" charset="0"/>
                <a:sym typeface="Helvetica Neue Medium" charset="0"/>
              </a:rPr>
              <a:t>accessing</a:t>
            </a:r>
            <a:endParaRPr lang="en-US" sz="4800" b="1" smtClean="0">
              <a:latin typeface="Helvetica Neue Medium" charset="0"/>
              <a:sym typeface="Helvetica Neue Medium" charset="0"/>
            </a:endParaRPr>
          </a:p>
        </p:txBody>
      </p:sp>
      <p:sp>
        <p:nvSpPr>
          <p:cNvPr id="4085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85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10628"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10629" name="Rectangle 5"/>
          <p:cNvSpPr>
            <a:spLocks/>
          </p:cNvSpPr>
          <p:nvPr/>
        </p:nvSpPr>
        <p:spPr bwMode="auto">
          <a:xfrm>
            <a:off x="5880100" y="4762500"/>
            <a:ext cx="1130300" cy="3556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10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10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9"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960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terminalareadromeforecast</a:t>
            </a:r>
            <a:endParaRPr lang="en-US" sz="4800" b="1" smtClean="0">
              <a:latin typeface="Helvetica Neue Medium" charset="0"/>
              <a:sym typeface="Helvetica Neue Medium" charset="0"/>
            </a:endParaRPr>
          </a:p>
        </p:txBody>
      </p:sp>
      <p:sp>
        <p:nvSpPr>
          <p:cNvPr id="4096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96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9605" name="Rectangle 4"/>
          <p:cNvSpPr>
            <a:spLocks/>
          </p:cNvSpPr>
          <p:nvPr/>
        </p:nvSpPr>
        <p:spPr bwMode="auto">
          <a:xfrm>
            <a:off x="1524000" y="4330700"/>
            <a:ext cx="9956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terminal areadrome forecast (TAF) is to a local forecast what the METAR is to a local observation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TAF forecasts within a 5 NM radius of the forecasting station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TAF is always coded in groups in the same relative position to one another</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09606"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062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terminalareadromeforecast</a:t>
            </a:r>
            <a:endParaRPr lang="en-US" sz="4800" b="1" smtClean="0">
              <a:latin typeface="Helvetica Neue Medium" charset="0"/>
              <a:sym typeface="Helvetica Neue Medium" charset="0"/>
            </a:endParaRPr>
          </a:p>
        </p:txBody>
      </p:sp>
      <p:sp>
        <p:nvSpPr>
          <p:cNvPr id="4106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06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0629" name="Rectangle 4"/>
          <p:cNvSpPr>
            <a:spLocks/>
          </p:cNvSpPr>
          <p:nvPr/>
        </p:nvSpPr>
        <p:spPr bwMode="auto">
          <a:xfrm>
            <a:off x="1524000" y="4013200"/>
            <a:ext cx="9956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 international airports in Canada the TAF is valid for a minimum of 24 hours up to a maximum of 30 under the ICAO format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other stations may issue TAFs for shorter validity periods, depending on operational requirements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TAFs are issued at least every six hours</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1063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165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stations</a:t>
            </a:r>
            <a:endParaRPr lang="en-US" sz="4800" b="1" smtClean="0">
              <a:latin typeface="Helvetica Neue Medium" charset="0"/>
              <a:sym typeface="Helvetica Neue Medium" charset="0"/>
            </a:endParaRPr>
          </a:p>
        </p:txBody>
      </p:sp>
      <p:sp>
        <p:nvSpPr>
          <p:cNvPr id="4116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16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13700"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338" y="3122613"/>
            <a:ext cx="6578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13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16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16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3731" name="Rectangle 3"/>
          <p:cNvSpPr>
            <a:spLocks/>
          </p:cNvSpPr>
          <p:nvPr/>
        </p:nvSpPr>
        <p:spPr bwMode="auto">
          <a:xfrm>
            <a:off x="3594100" y="53594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30.92”Hg</a:t>
            </a:r>
          </a:p>
        </p:txBody>
      </p:sp>
      <p:sp>
        <p:nvSpPr>
          <p:cNvPr id="73732" name="Rectangle 4"/>
          <p:cNvSpPr>
            <a:spLocks/>
          </p:cNvSpPr>
          <p:nvPr/>
        </p:nvSpPr>
        <p:spPr bwMode="auto">
          <a:xfrm>
            <a:off x="7734300" y="35052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28.92”Hg</a:t>
            </a:r>
          </a:p>
        </p:txBody>
      </p:sp>
      <p:pic>
        <p:nvPicPr>
          <p:cNvPr id="71686"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388" y="2979738"/>
            <a:ext cx="8331200"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687"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hightolow</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73731"/>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73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autoUpdateAnimBg="0"/>
      <p:bldP spid="73732" grpId="0" autoUpdateAnimBg="0"/>
    </p:bldLst>
  </p:timing>
</p:sld>
</file>

<file path=ppt/slides/slide37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267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example</a:t>
            </a:r>
            <a:endParaRPr lang="en-US" sz="4800" b="1" smtClean="0">
              <a:latin typeface="Helvetica Neue Medium" charset="0"/>
              <a:sym typeface="Helvetica Neue Medium" charset="0"/>
            </a:endParaRPr>
          </a:p>
        </p:txBody>
      </p:sp>
      <p:sp>
        <p:nvSpPr>
          <p:cNvPr id="4126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26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1472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213" y="3092450"/>
            <a:ext cx="4522787"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14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369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example</a:t>
            </a:r>
            <a:endParaRPr lang="en-US" sz="4800" b="1" smtClean="0">
              <a:latin typeface="Helvetica Neue Medium" charset="0"/>
              <a:sym typeface="Helvetica Neue Medium" charset="0"/>
            </a:endParaRPr>
          </a:p>
        </p:txBody>
      </p:sp>
      <p:sp>
        <p:nvSpPr>
          <p:cNvPr id="4136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37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5748" name="Rectangle 4"/>
          <p:cNvSpPr>
            <a:spLocks/>
          </p:cNvSpPr>
          <p:nvPr/>
        </p:nvSpPr>
        <p:spPr bwMode="auto">
          <a:xfrm>
            <a:off x="762000" y="4216400"/>
            <a:ext cx="11468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WS01127050KT 3SM -SN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15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autoUpdateAnimBg="0"/>
    </p:bldLst>
  </p:timing>
</p:sld>
</file>

<file path=ppt/slides/slide37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472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stationidentifier</a:t>
            </a:r>
            <a:endParaRPr lang="en-US" sz="4800" b="1" smtClean="0">
              <a:latin typeface="Helvetica Neue Medium" charset="0"/>
              <a:sym typeface="Helvetica Neue Medium" charset="0"/>
            </a:endParaRPr>
          </a:p>
        </p:txBody>
      </p:sp>
      <p:sp>
        <p:nvSpPr>
          <p:cNvPr id="4147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47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6772" name="Rectangle 4"/>
          <p:cNvSpPr>
            <a:spLocks/>
          </p:cNvSpPr>
          <p:nvPr/>
        </p:nvSpPr>
        <p:spPr bwMode="auto">
          <a:xfrm>
            <a:off x="800100" y="4267200"/>
            <a:ext cx="113919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                   291145Z 2912/3012 24010G25KT WS01127050KT 3SM -SN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16773" name="Rectangle 5"/>
          <p:cNvSpPr>
            <a:spLocks/>
          </p:cNvSpPr>
          <p:nvPr/>
        </p:nvSpPr>
        <p:spPr bwMode="auto">
          <a:xfrm>
            <a:off x="812800" y="4267200"/>
            <a:ext cx="21383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a:t>
            </a:r>
          </a:p>
        </p:txBody>
      </p:sp>
      <p:sp>
        <p:nvSpPr>
          <p:cNvPr id="416774" name="Rectangle 6"/>
          <p:cNvSpPr>
            <a:spLocks/>
          </p:cNvSpPr>
          <p:nvPr/>
        </p:nvSpPr>
        <p:spPr bwMode="auto">
          <a:xfrm>
            <a:off x="1320800" y="5092700"/>
            <a:ext cx="99568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station identifier, ICAO format</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TAF is the international format for an aerodrome forecast, if corrected will be indicated by AMD (amended) </a:t>
            </a:r>
          </a:p>
          <a:p>
            <a:pPr eaLnBrk="1" hangingPunct="1">
              <a:lnSpc>
                <a:spcPct val="120000"/>
              </a:lnSpc>
              <a:spcBef>
                <a:spcPts val="2800"/>
              </a:spcBef>
            </a:pPr>
            <a:endParaRPr lang="en-US" dirty="0">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16772"/>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4167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6" presetClass="path" presetSubtype="0" accel="50000" decel="50000" fill="hold" grpId="1" nodeType="clickEffect">
                                  <p:stCondLst>
                                    <p:cond delay="0"/>
                                  </p:stCondLst>
                                  <p:childTnLst>
                                    <p:animMotion origin="layout" path="M -3.32031E-6 2.08333E-6 L 0.34424 -0.10156 " pathEditMode="relative" rAng="0" ptsTypes="AA">
                                      <p:cBhvr>
                                        <p:cTn id="12" dur="2000" fill="hold"/>
                                        <p:tgtEl>
                                          <p:spTgt spid="416773"/>
                                        </p:tgtEl>
                                        <p:attrNameLst>
                                          <p:attrName>ppt_x</p:attrName>
                                          <p:attrName>ppt_y</p:attrName>
                                        </p:attrNameLst>
                                      </p:cBhvr>
                                      <p:rCtr x="17212" y="-5078"/>
                                    </p:animMotion>
                                  </p:childTnLst>
                                </p:cTn>
                              </p:par>
                              <p:par>
                                <p:cTn id="13" presetID="10" presetClass="exit" presetSubtype="0" fill="hold" grpId="1" nodeType="withEffect">
                                  <p:stCondLst>
                                    <p:cond delay="0"/>
                                  </p:stCondLst>
                                  <p:childTnLst>
                                    <p:animEffect transition="out" filter="fade">
                                      <p:cBhvr>
                                        <p:cTn id="14" dur="500"/>
                                        <p:tgtEl>
                                          <p:spTgt spid="416772"/>
                                        </p:tgtEl>
                                      </p:cBhvr>
                                    </p:animEffect>
                                    <p:set>
                                      <p:cBhvr>
                                        <p:cTn id="15" dur="1" fill="hold">
                                          <p:stCondLst>
                                            <p:cond delay="499"/>
                                          </p:stCondLst>
                                        </p:cTn>
                                        <p:tgtEl>
                                          <p:spTgt spid="41677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6774">
                                            <p:txEl>
                                              <p:pRg st="0" end="0"/>
                                            </p:txEl>
                                          </p:spTgt>
                                        </p:tgtEl>
                                        <p:attrNameLst>
                                          <p:attrName>style.visibility</p:attrName>
                                        </p:attrNameLst>
                                      </p:cBhvr>
                                      <p:to>
                                        <p:strVal val="visible"/>
                                      </p:to>
                                    </p:set>
                                    <p:animEffect transition="in" filter="fade">
                                      <p:cBhvr>
                                        <p:cTn id="20" dur="500"/>
                                        <p:tgtEl>
                                          <p:spTgt spid="41677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6774">
                                            <p:txEl>
                                              <p:pRg st="1" end="1"/>
                                            </p:txEl>
                                          </p:spTgt>
                                        </p:tgtEl>
                                        <p:attrNameLst>
                                          <p:attrName>style.visibility</p:attrName>
                                        </p:attrNameLst>
                                      </p:cBhvr>
                                      <p:to>
                                        <p:strVal val="visible"/>
                                      </p:to>
                                    </p:set>
                                    <p:animEffect transition="in" filter="fade">
                                      <p:cBhvr>
                                        <p:cTn id="25" dur="500"/>
                                        <p:tgtEl>
                                          <p:spTgt spid="41677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4" nodeType="clickEffect">
                                  <p:stCondLst>
                                    <p:cond delay="0"/>
                                  </p:stCondLst>
                                  <p:childTnLst>
                                    <p:set>
                                      <p:cBhvr>
                                        <p:cTn id="29" dur="1" fill="hold">
                                          <p:stCondLst>
                                            <p:cond delay="0"/>
                                          </p:stCondLst>
                                        </p:cTn>
                                        <p:tgtEl>
                                          <p:spTgt spid="416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2" grpId="1"/>
      <p:bldP spid="416772" grpId="2"/>
      <p:bldP spid="416773" grpId="1"/>
      <p:bldP spid="416773" grpId="2"/>
      <p:bldP spid="416773" grpId="4"/>
      <p:bldP spid="416774" grpId="0" uiExpand="1" build="allAtOnce"/>
    </p:bldLst>
  </p:timing>
</p:sld>
</file>

<file path=ppt/slides/slide37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7793" name="Rectangle 1"/>
          <p:cNvSpPr>
            <a:spLocks/>
          </p:cNvSpPr>
          <p:nvPr/>
        </p:nvSpPr>
        <p:spPr bwMode="auto">
          <a:xfrm>
            <a:off x="812800" y="3962400"/>
            <a:ext cx="10972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2912/3012 24010G25KT WS01127050KT 3SM -SN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15747"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issuance</a:t>
            </a:r>
            <a:endParaRPr lang="en-US" sz="4800" b="1" smtClean="0">
              <a:latin typeface="Helvetica Neue Medium" charset="0"/>
              <a:sym typeface="Helvetica Neue Medium" charset="0"/>
            </a:endParaRPr>
          </a:p>
        </p:txBody>
      </p:sp>
      <p:sp>
        <p:nvSpPr>
          <p:cNvPr id="41574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574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7797" name="Rectangle 5"/>
          <p:cNvSpPr>
            <a:spLocks/>
          </p:cNvSpPr>
          <p:nvPr/>
        </p:nvSpPr>
        <p:spPr bwMode="auto">
          <a:xfrm>
            <a:off x="1320800" y="5092700"/>
            <a:ext cx="99568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TAF issuing date and time are consistent with the METAR format</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17798" name="Rectangle 6"/>
          <p:cNvSpPr>
            <a:spLocks/>
          </p:cNvSpPr>
          <p:nvPr/>
        </p:nvSpPr>
        <p:spPr bwMode="auto">
          <a:xfrm>
            <a:off x="2959100" y="3962400"/>
            <a:ext cx="1695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291145Z</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7793"/>
                                        </p:tgtEl>
                                        <p:attrNameLst>
                                          <p:attrName>style.visibility</p:attrName>
                                        </p:attrNameLst>
                                      </p:cBhvr>
                                      <p:to>
                                        <p:strVal val="visible"/>
                                      </p:to>
                                    </p:set>
                                    <p:animEffect transition="in" filter="fade">
                                      <p:cBhvr>
                                        <p:cTn id="7" dur="500"/>
                                        <p:tgtEl>
                                          <p:spTgt spid="4177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7798"/>
                                        </p:tgtEl>
                                        <p:attrNameLst>
                                          <p:attrName>style.visibility</p:attrName>
                                        </p:attrNameLst>
                                      </p:cBhvr>
                                      <p:to>
                                        <p:strVal val="visible"/>
                                      </p:to>
                                    </p:set>
                                    <p:animEffect transition="in" filter="fade">
                                      <p:cBhvr>
                                        <p:cTn id="10" dur="500"/>
                                        <p:tgtEl>
                                          <p:spTgt spid="417798"/>
                                        </p:tgtEl>
                                      </p:cBhvr>
                                    </p:animEffect>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grpId="1" nodeType="clickEffect">
                                  <p:stCondLst>
                                    <p:cond delay="0"/>
                                  </p:stCondLst>
                                  <p:childTnLst>
                                    <p:animMotion origin="layout" path="M -4.60937E-6 2.08333E-6 L 0.20179 -0.09896 " pathEditMode="relative" rAng="0" ptsTypes="AA">
                                      <p:cBhvr>
                                        <p:cTn id="14" dur="2000" fill="hold"/>
                                        <p:tgtEl>
                                          <p:spTgt spid="417798"/>
                                        </p:tgtEl>
                                        <p:attrNameLst>
                                          <p:attrName>ppt_x</p:attrName>
                                          <p:attrName>ppt_y</p:attrName>
                                        </p:attrNameLst>
                                      </p:cBhvr>
                                      <p:rCtr x="10083" y="-4948"/>
                                    </p:animMotion>
                                  </p:childTnLst>
                                </p:cTn>
                              </p:par>
                              <p:par>
                                <p:cTn id="15" presetID="10" presetClass="exit" presetSubtype="0" fill="hold" grpId="2" nodeType="withEffect">
                                  <p:stCondLst>
                                    <p:cond delay="0"/>
                                  </p:stCondLst>
                                  <p:childTnLst>
                                    <p:animEffect transition="out" filter="fade">
                                      <p:cBhvr>
                                        <p:cTn id="16" dur="500"/>
                                        <p:tgtEl>
                                          <p:spTgt spid="417793"/>
                                        </p:tgtEl>
                                      </p:cBhvr>
                                    </p:animEffect>
                                    <p:set>
                                      <p:cBhvr>
                                        <p:cTn id="17" dur="1" fill="hold">
                                          <p:stCondLst>
                                            <p:cond delay="499"/>
                                          </p:stCondLst>
                                        </p:cTn>
                                        <p:tgtEl>
                                          <p:spTgt spid="4177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77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3" grpId="0"/>
      <p:bldP spid="417793" grpId="2"/>
      <p:bldP spid="417797" grpId="0" build="p"/>
      <p:bldP spid="417798" grpId="0"/>
      <p:bldP spid="417798" grpId="1"/>
    </p:bldLst>
  </p:timing>
</p:sld>
</file>

<file path=ppt/slides/slide37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677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validity</a:t>
            </a:r>
            <a:endParaRPr lang="en-US" sz="4800" b="1" smtClean="0">
              <a:latin typeface="Helvetica Neue Medium" charset="0"/>
              <a:sym typeface="Helvetica Neue Medium" charset="0"/>
            </a:endParaRPr>
          </a:p>
        </p:txBody>
      </p:sp>
      <p:sp>
        <p:nvSpPr>
          <p:cNvPr id="4167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67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8820" name="Rectangle 4"/>
          <p:cNvSpPr>
            <a:spLocks/>
          </p:cNvSpPr>
          <p:nvPr/>
        </p:nvSpPr>
        <p:spPr bwMode="auto">
          <a:xfrm>
            <a:off x="1524000" y="5092700"/>
            <a:ext cx="9956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validity time is coded as a time bracket, from a specific day and zulu hour, until a specific zulu hour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start and end bracket is separated by a forward slash</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18821" name="Rectangle 5"/>
          <p:cNvSpPr>
            <a:spLocks/>
          </p:cNvSpPr>
          <p:nvPr/>
        </p:nvSpPr>
        <p:spPr bwMode="auto">
          <a:xfrm>
            <a:off x="800100" y="4267200"/>
            <a:ext cx="113919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24010G25KT WS01127050KT 3SM -SN BKN010 OVC040 TEMPO 2918/3001 1 1/2SM -SN BLSN BKN008 PROB30 2920/2922 1/2SM SN VV005</a:t>
            </a:r>
          </a:p>
          <a:p>
            <a:pPr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18822" name="Rectangle 6"/>
          <p:cNvSpPr>
            <a:spLocks/>
          </p:cNvSpPr>
          <p:nvPr/>
        </p:nvSpPr>
        <p:spPr bwMode="auto">
          <a:xfrm>
            <a:off x="4686300" y="4267200"/>
            <a:ext cx="2035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2912/3012</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8821"/>
                                        </p:tgtEl>
                                        <p:attrNameLst>
                                          <p:attrName>style.visibility</p:attrName>
                                        </p:attrNameLst>
                                      </p:cBhvr>
                                      <p:to>
                                        <p:strVal val="visible"/>
                                      </p:to>
                                    </p:set>
                                    <p:animEffect transition="in" filter="fade">
                                      <p:cBhvr>
                                        <p:cTn id="7" dur="500"/>
                                        <p:tgtEl>
                                          <p:spTgt spid="4188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8822"/>
                                        </p:tgtEl>
                                        <p:attrNameLst>
                                          <p:attrName>style.visibility</p:attrName>
                                        </p:attrNameLst>
                                      </p:cBhvr>
                                      <p:to>
                                        <p:strVal val="visible"/>
                                      </p:to>
                                    </p:set>
                                    <p:animEffect transition="in" filter="fade">
                                      <p:cBhvr>
                                        <p:cTn id="10" dur="500"/>
                                        <p:tgtEl>
                                          <p:spTgt spid="418822"/>
                                        </p:tgtEl>
                                      </p:cBhvr>
                                    </p:animEffect>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grpId="1" nodeType="clickEffect">
                                  <p:stCondLst>
                                    <p:cond delay="0"/>
                                  </p:stCondLst>
                                  <p:childTnLst>
                                    <p:animMotion origin="layout" path="M 1.36719E-6 2.08333E-6 L 0.06689 -0.10156 " pathEditMode="relative" rAng="0" ptsTypes="AA">
                                      <p:cBhvr>
                                        <p:cTn id="14" dur="2000" fill="hold"/>
                                        <p:tgtEl>
                                          <p:spTgt spid="418822"/>
                                        </p:tgtEl>
                                        <p:attrNameLst>
                                          <p:attrName>ppt_x</p:attrName>
                                          <p:attrName>ppt_y</p:attrName>
                                        </p:attrNameLst>
                                      </p:cBhvr>
                                      <p:rCtr x="3345" y="-5078"/>
                                    </p:animMotion>
                                  </p:childTnLst>
                                </p:cTn>
                              </p:par>
                              <p:par>
                                <p:cTn id="15" presetID="10" presetClass="exit" presetSubtype="0" fill="hold" grpId="1" nodeType="withEffect">
                                  <p:stCondLst>
                                    <p:cond delay="0"/>
                                  </p:stCondLst>
                                  <p:childTnLst>
                                    <p:animEffect transition="out" filter="fade">
                                      <p:cBhvr>
                                        <p:cTn id="16" dur="500"/>
                                        <p:tgtEl>
                                          <p:spTgt spid="418821"/>
                                        </p:tgtEl>
                                      </p:cBhvr>
                                    </p:animEffect>
                                    <p:set>
                                      <p:cBhvr>
                                        <p:cTn id="17" dur="1" fill="hold">
                                          <p:stCondLst>
                                            <p:cond delay="499"/>
                                          </p:stCondLst>
                                        </p:cTn>
                                        <p:tgtEl>
                                          <p:spTgt spid="4188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8820">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188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20" grpId="0" uiExpand="1" build="p" bldLvl="5"/>
      <p:bldP spid="418821" grpId="0"/>
      <p:bldP spid="418821" grpId="1"/>
      <p:bldP spid="418822" grpId="0"/>
      <p:bldP spid="418822" grpId="1"/>
    </p:bldLst>
  </p:timing>
</p:sld>
</file>

<file path=ppt/slides/slide37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779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wind</a:t>
            </a:r>
            <a:endParaRPr lang="en-US" sz="4800" b="1" smtClean="0">
              <a:latin typeface="Helvetica Neue Medium" charset="0"/>
              <a:sym typeface="Helvetica Neue Medium" charset="0"/>
            </a:endParaRPr>
          </a:p>
        </p:txBody>
      </p:sp>
      <p:sp>
        <p:nvSpPr>
          <p:cNvPr id="4177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77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9844" name="Rectangle 4"/>
          <p:cNvSpPr>
            <a:spLocks/>
          </p:cNvSpPr>
          <p:nvPr/>
        </p:nvSpPr>
        <p:spPr bwMode="auto">
          <a:xfrm>
            <a:off x="1524000" y="4965700"/>
            <a:ext cx="99568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 is forecast in degrees true and in knots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it’s written, it’s true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same gust criteria as METAR applies</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19845" name="Rectangle 5"/>
          <p:cNvSpPr>
            <a:spLocks/>
          </p:cNvSpPr>
          <p:nvPr/>
        </p:nvSpPr>
        <p:spPr bwMode="auto">
          <a:xfrm>
            <a:off x="762000" y="4470400"/>
            <a:ext cx="116840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WS01127050KT 3SM -SN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19846" name="Rectangle 6"/>
          <p:cNvSpPr>
            <a:spLocks/>
          </p:cNvSpPr>
          <p:nvPr/>
        </p:nvSpPr>
        <p:spPr bwMode="auto">
          <a:xfrm>
            <a:off x="6642100" y="4470400"/>
            <a:ext cx="2554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24010G25KT</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845"/>
                                        </p:tgtEl>
                                        <p:attrNameLst>
                                          <p:attrName>style.visibility</p:attrName>
                                        </p:attrNameLst>
                                      </p:cBhvr>
                                      <p:to>
                                        <p:strVal val="visible"/>
                                      </p:to>
                                    </p:set>
                                    <p:animEffect transition="in" filter="fade">
                                      <p:cBhvr>
                                        <p:cTn id="7" dur="500"/>
                                        <p:tgtEl>
                                          <p:spTgt spid="4198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9846"/>
                                        </p:tgtEl>
                                        <p:attrNameLst>
                                          <p:attrName>style.visibility</p:attrName>
                                        </p:attrNameLst>
                                      </p:cBhvr>
                                      <p:to>
                                        <p:strVal val="visible"/>
                                      </p:to>
                                    </p:set>
                                    <p:animEffect transition="in" filter="fade">
                                      <p:cBhvr>
                                        <p:cTn id="10" dur="500"/>
                                        <p:tgtEl>
                                          <p:spTgt spid="419846"/>
                                        </p:tgtEl>
                                      </p:cBhvr>
                                    </p:animEffect>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grpId="1" nodeType="clickEffect">
                                  <p:stCondLst>
                                    <p:cond delay="0"/>
                                  </p:stCondLst>
                                  <p:childTnLst>
                                    <p:animMotion origin="layout" path="M 3.28125E-6 -1.25E-6 L -0.09815 -0.1276 " pathEditMode="relative" rAng="0" ptsTypes="AA">
                                      <p:cBhvr>
                                        <p:cTn id="14" dur="2000" fill="hold"/>
                                        <p:tgtEl>
                                          <p:spTgt spid="419846"/>
                                        </p:tgtEl>
                                        <p:attrNameLst>
                                          <p:attrName>ppt_x</p:attrName>
                                          <p:attrName>ppt_y</p:attrName>
                                        </p:attrNameLst>
                                      </p:cBhvr>
                                      <p:rCtr x="-4907" y="-6380"/>
                                    </p:animMotion>
                                  </p:childTnLst>
                                </p:cTn>
                              </p:par>
                              <p:par>
                                <p:cTn id="15" presetID="10" presetClass="exit" presetSubtype="0" fill="hold" grpId="1" nodeType="withEffect">
                                  <p:stCondLst>
                                    <p:cond delay="0"/>
                                  </p:stCondLst>
                                  <p:childTnLst>
                                    <p:animEffect transition="out" filter="fade">
                                      <p:cBhvr>
                                        <p:cTn id="16" dur="500"/>
                                        <p:tgtEl>
                                          <p:spTgt spid="419845"/>
                                        </p:tgtEl>
                                      </p:cBhvr>
                                    </p:animEffect>
                                    <p:set>
                                      <p:cBhvr>
                                        <p:cTn id="17" dur="1" fill="hold">
                                          <p:stCondLst>
                                            <p:cond delay="499"/>
                                          </p:stCondLst>
                                        </p:cTn>
                                        <p:tgtEl>
                                          <p:spTgt spid="41984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9844">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19844">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198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4" grpId="0" uiExpand="1" build="p" bldLvl="5"/>
      <p:bldP spid="419845" grpId="0"/>
      <p:bldP spid="419845" grpId="1"/>
      <p:bldP spid="419846" grpId="0"/>
      <p:bldP spid="419846" grpId="1"/>
    </p:bldLst>
  </p:timing>
</p:sld>
</file>

<file path=ppt/slides/slide37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881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windshear</a:t>
            </a:r>
            <a:endParaRPr lang="en-US" sz="4800" b="1" smtClean="0">
              <a:latin typeface="Helvetica Neue Medium" charset="0"/>
              <a:sym typeface="Helvetica Neue Medium" charset="0"/>
            </a:endParaRPr>
          </a:p>
        </p:txBody>
      </p:sp>
      <p:sp>
        <p:nvSpPr>
          <p:cNvPr id="4188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88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0868" name="Rectangle 4"/>
          <p:cNvSpPr>
            <a:spLocks/>
          </p:cNvSpPr>
          <p:nvPr/>
        </p:nvSpPr>
        <p:spPr bwMode="auto">
          <a:xfrm>
            <a:off x="1524000" y="4813300"/>
            <a:ext cx="99568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 shear is forecast if the forecaster has strong evidence to believe that significant, non-convective wind shear will occur within 1500‘AGL of the station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often this evidence is based on pilot report</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0869" name="Rectangle 5"/>
          <p:cNvSpPr>
            <a:spLocks/>
          </p:cNvSpPr>
          <p:nvPr/>
        </p:nvSpPr>
        <p:spPr bwMode="auto">
          <a:xfrm>
            <a:off x="774700" y="4330700"/>
            <a:ext cx="117983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                            3SM -SN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0870" name="Rectangle 6"/>
          <p:cNvSpPr>
            <a:spLocks/>
          </p:cNvSpPr>
          <p:nvPr/>
        </p:nvSpPr>
        <p:spPr bwMode="auto">
          <a:xfrm>
            <a:off x="814388" y="4806950"/>
            <a:ext cx="3543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0869"/>
                                        </p:tgtEl>
                                        <p:attrNameLst>
                                          <p:attrName>style.visibility</p:attrName>
                                        </p:attrNameLst>
                                      </p:cBhvr>
                                      <p:to>
                                        <p:strVal val="visible"/>
                                      </p:to>
                                    </p:set>
                                    <p:animEffect transition="in" filter="fade">
                                      <p:cBhvr>
                                        <p:cTn id="7" dur="500"/>
                                        <p:tgtEl>
                                          <p:spTgt spid="4208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0870"/>
                                        </p:tgtEl>
                                        <p:attrNameLst>
                                          <p:attrName>style.visibility</p:attrName>
                                        </p:attrNameLst>
                                      </p:cBhvr>
                                      <p:to>
                                        <p:strVal val="visible"/>
                                      </p:to>
                                    </p:set>
                                    <p:animEffect transition="in" filter="fade">
                                      <p:cBhvr>
                                        <p:cTn id="10" dur="500"/>
                                        <p:tgtEl>
                                          <p:spTgt spid="4208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0869"/>
                                        </p:tgtEl>
                                      </p:cBhvr>
                                    </p:animEffect>
                                    <p:set>
                                      <p:cBhvr>
                                        <p:cTn id="15" dur="1" fill="hold">
                                          <p:stCondLst>
                                            <p:cond delay="499"/>
                                          </p:stCondLst>
                                        </p:cTn>
                                        <p:tgtEl>
                                          <p:spTgt spid="420869"/>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2.53906E-6 3.54167E-6 L 0.30664 -0.16309 " pathEditMode="relative" rAng="0" ptsTypes="AA">
                                      <p:cBhvr>
                                        <p:cTn id="17" dur="2000" fill="hold"/>
                                        <p:tgtEl>
                                          <p:spTgt spid="420870"/>
                                        </p:tgtEl>
                                        <p:attrNameLst>
                                          <p:attrName>ppt_x</p:attrName>
                                          <p:attrName>ppt_y</p:attrName>
                                        </p:attrNameLst>
                                      </p:cBhvr>
                                      <p:rCtr x="15332" y="-8154"/>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0868">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08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8" grpId="0" build="p" bldLvl="5"/>
      <p:bldP spid="420869" grpId="0"/>
      <p:bldP spid="420869" grpId="1"/>
      <p:bldP spid="420870" grpId="0"/>
      <p:bldP spid="420870" grpId="1"/>
    </p:bldLst>
  </p:timing>
</p:sld>
</file>

<file path=ppt/slides/slide37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984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visibilityandsigweather</a:t>
            </a:r>
            <a:endParaRPr lang="en-US" sz="4800" b="1" smtClean="0">
              <a:latin typeface="Helvetica Neue Medium" charset="0"/>
              <a:sym typeface="Helvetica Neue Medium" charset="0"/>
            </a:endParaRPr>
          </a:p>
        </p:txBody>
      </p:sp>
      <p:sp>
        <p:nvSpPr>
          <p:cNvPr id="4198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98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1892" name="Rectangle 4"/>
          <p:cNvSpPr>
            <a:spLocks/>
          </p:cNvSpPr>
          <p:nvPr/>
        </p:nvSpPr>
        <p:spPr bwMode="auto">
          <a:xfrm>
            <a:off x="1168400" y="4356100"/>
            <a:ext cx="99568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prevailing visibility is forecast up to 3 SM in miles or fractions thereof, and then in whole SM up to 6 SM</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visibilities forecast to be greater than 6 SM are coded as P6SM</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significant weather codes are consistent with METAR</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1893" name="Rectangle 5"/>
          <p:cNvSpPr>
            <a:spLocks/>
          </p:cNvSpPr>
          <p:nvPr/>
        </p:nvSpPr>
        <p:spPr bwMode="auto">
          <a:xfrm>
            <a:off x="698500" y="4457700"/>
            <a:ext cx="113157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1894" name="Rectangle 6"/>
          <p:cNvSpPr>
            <a:spLocks/>
          </p:cNvSpPr>
          <p:nvPr/>
        </p:nvSpPr>
        <p:spPr bwMode="auto">
          <a:xfrm>
            <a:off x="3798888" y="4921250"/>
            <a:ext cx="200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3SM -SN</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1893"/>
                                        </p:tgtEl>
                                        <p:attrNameLst>
                                          <p:attrName>style.visibility</p:attrName>
                                        </p:attrNameLst>
                                      </p:cBhvr>
                                      <p:to>
                                        <p:strVal val="visible"/>
                                      </p:to>
                                    </p:set>
                                    <p:animEffect transition="in" filter="fade">
                                      <p:cBhvr>
                                        <p:cTn id="7" dur="500"/>
                                        <p:tgtEl>
                                          <p:spTgt spid="4218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1894"/>
                                        </p:tgtEl>
                                        <p:attrNameLst>
                                          <p:attrName>style.visibility</p:attrName>
                                        </p:attrNameLst>
                                      </p:cBhvr>
                                      <p:to>
                                        <p:strVal val="visible"/>
                                      </p:to>
                                    </p:set>
                                    <p:animEffect transition="in" filter="fade">
                                      <p:cBhvr>
                                        <p:cTn id="10" dur="500"/>
                                        <p:tgtEl>
                                          <p:spTgt spid="4218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1893"/>
                                        </p:tgtEl>
                                      </p:cBhvr>
                                    </p:animEffect>
                                    <p:set>
                                      <p:cBhvr>
                                        <p:cTn id="15" dur="1" fill="hold">
                                          <p:stCondLst>
                                            <p:cond delay="499"/>
                                          </p:stCondLst>
                                        </p:cTn>
                                        <p:tgtEl>
                                          <p:spTgt spid="421893"/>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2.69531E-6 4.79167E-6 L 0.13074 -0.17188 " pathEditMode="relative" rAng="0" ptsTypes="AA">
                                      <p:cBhvr>
                                        <p:cTn id="17" dur="2000" fill="hold"/>
                                        <p:tgtEl>
                                          <p:spTgt spid="421894"/>
                                        </p:tgtEl>
                                        <p:attrNameLst>
                                          <p:attrName>ppt_x</p:attrName>
                                          <p:attrName>ppt_y</p:attrName>
                                        </p:attrNameLst>
                                      </p:cBhvr>
                                      <p:rCtr x="6531" y="-8594"/>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1892">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1892">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189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2" grpId="0" build="p" bldLvl="5"/>
      <p:bldP spid="421893" grpId="0"/>
      <p:bldP spid="421893" grpId="1"/>
      <p:bldP spid="421894" grpId="0"/>
      <p:bldP spid="421894" grpId="1"/>
    </p:bldLst>
  </p:timing>
</p:sld>
</file>

<file path=ppt/slides/slide37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086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skycondition</a:t>
            </a:r>
            <a:endParaRPr lang="en-US" sz="4800" b="1" smtClean="0">
              <a:latin typeface="Helvetica Neue Medium" charset="0"/>
              <a:sym typeface="Helvetica Neue Medium" charset="0"/>
            </a:endParaRPr>
          </a:p>
        </p:txBody>
      </p:sp>
      <p:sp>
        <p:nvSpPr>
          <p:cNvPr id="4208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08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2916" name="Rectangle 4"/>
          <p:cNvSpPr>
            <a:spLocks/>
          </p:cNvSpPr>
          <p:nvPr/>
        </p:nvSpPr>
        <p:spPr bwMode="auto">
          <a:xfrm>
            <a:off x="1168400" y="5384800"/>
            <a:ext cx="99568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cloud layers are consistent with METAR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forecast layers are summative in feet AGL</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2917" name="Rectangle 5"/>
          <p:cNvSpPr>
            <a:spLocks/>
          </p:cNvSpPr>
          <p:nvPr/>
        </p:nvSpPr>
        <p:spPr bwMode="auto">
          <a:xfrm>
            <a:off x="571500" y="4559300"/>
            <a:ext cx="120904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2918" name="Rectangle 6"/>
          <p:cNvSpPr>
            <a:spLocks/>
          </p:cNvSpPr>
          <p:nvPr/>
        </p:nvSpPr>
        <p:spPr bwMode="auto">
          <a:xfrm>
            <a:off x="5475288" y="5035550"/>
            <a:ext cx="378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BKN010 OVC040</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2917"/>
                                        </p:tgtEl>
                                        <p:attrNameLst>
                                          <p:attrName>style.visibility</p:attrName>
                                        </p:attrNameLst>
                                      </p:cBhvr>
                                      <p:to>
                                        <p:strVal val="visible"/>
                                      </p:to>
                                    </p:set>
                                    <p:animEffect transition="in" filter="fade">
                                      <p:cBhvr>
                                        <p:cTn id="7" dur="500"/>
                                        <p:tgtEl>
                                          <p:spTgt spid="4229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2918"/>
                                        </p:tgtEl>
                                        <p:attrNameLst>
                                          <p:attrName>style.visibility</p:attrName>
                                        </p:attrNameLst>
                                      </p:cBhvr>
                                      <p:to>
                                        <p:strVal val="visible"/>
                                      </p:to>
                                    </p:set>
                                    <p:animEffect transition="in" filter="fade">
                                      <p:cBhvr>
                                        <p:cTn id="10" dur="500"/>
                                        <p:tgtEl>
                                          <p:spTgt spid="4229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2917"/>
                                        </p:tgtEl>
                                      </p:cBhvr>
                                    </p:animEffect>
                                    <p:set>
                                      <p:cBhvr>
                                        <p:cTn id="15" dur="1" fill="hold">
                                          <p:stCondLst>
                                            <p:cond delay="499"/>
                                          </p:stCondLst>
                                        </p:cTn>
                                        <p:tgtEl>
                                          <p:spTgt spid="422917"/>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1.67969E-6 -3.95833E-6 L -0.05542 -0.18033 " pathEditMode="relative" rAng="0" ptsTypes="AA">
                                      <p:cBhvr>
                                        <p:cTn id="17" dur="2000" fill="hold"/>
                                        <p:tgtEl>
                                          <p:spTgt spid="422918"/>
                                        </p:tgtEl>
                                        <p:attrNameLst>
                                          <p:attrName>ppt_x</p:attrName>
                                          <p:attrName>ppt_y</p:attrName>
                                        </p:attrNameLst>
                                      </p:cBhvr>
                                      <p:rCtr x="-2771" y="-9017"/>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2916">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29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6" grpId="0" build="p" bldLvl="5"/>
      <p:bldP spid="422917" grpId="0"/>
      <p:bldP spid="422917" grpId="1"/>
      <p:bldP spid="422918" grpId="0"/>
      <p:bldP spid="422918" grpId="1"/>
    </p:bldLst>
  </p:timing>
</p:sld>
</file>

<file path=ppt/slides/slide37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189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tempo</a:t>
            </a:r>
            <a:endParaRPr lang="en-US" sz="4800" b="1" smtClean="0">
              <a:latin typeface="Helvetica Neue Medium" charset="0"/>
              <a:sym typeface="Helvetica Neue Medium" charset="0"/>
            </a:endParaRPr>
          </a:p>
        </p:txBody>
      </p:sp>
      <p:sp>
        <p:nvSpPr>
          <p:cNvPr id="42189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189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3940" name="Rectangle 4"/>
          <p:cNvSpPr>
            <a:spLocks/>
          </p:cNvSpPr>
          <p:nvPr/>
        </p:nvSpPr>
        <p:spPr bwMode="auto">
          <a:xfrm>
            <a:off x="1104900" y="3708400"/>
            <a:ext cx="9956800" cy="86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TEMPO is a temporary change group of certain weather elements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weather groups following the abbreviation TEMPO will differ from those groups before it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TEMPO is in time bracket format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TEMPO states the changing elements will occur for no more than one hour, and if forecast to reoccur, will occur for a sum total of no more than 50% of the time bracket</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3941" name="Rectangle 5"/>
          <p:cNvSpPr>
            <a:spLocks/>
          </p:cNvSpPr>
          <p:nvPr/>
        </p:nvSpPr>
        <p:spPr bwMode="auto">
          <a:xfrm>
            <a:off x="800100" y="4419600"/>
            <a:ext cx="11722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3942" name="Rectangle 6"/>
          <p:cNvSpPr>
            <a:spLocks/>
          </p:cNvSpPr>
          <p:nvPr/>
        </p:nvSpPr>
        <p:spPr bwMode="auto">
          <a:xfrm>
            <a:off x="819150" y="5384800"/>
            <a:ext cx="402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3941"/>
                                        </p:tgtEl>
                                        <p:attrNameLst>
                                          <p:attrName>style.visibility</p:attrName>
                                        </p:attrNameLst>
                                      </p:cBhvr>
                                      <p:to>
                                        <p:strVal val="visible"/>
                                      </p:to>
                                    </p:set>
                                    <p:animEffect transition="in" filter="fade">
                                      <p:cBhvr>
                                        <p:cTn id="7" dur="500"/>
                                        <p:tgtEl>
                                          <p:spTgt spid="4239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3942"/>
                                        </p:tgtEl>
                                        <p:attrNameLst>
                                          <p:attrName>style.visibility</p:attrName>
                                        </p:attrNameLst>
                                      </p:cBhvr>
                                      <p:to>
                                        <p:strVal val="visible"/>
                                      </p:to>
                                    </p:set>
                                    <p:animEffect transition="in" filter="fade">
                                      <p:cBhvr>
                                        <p:cTn id="10" dur="500"/>
                                        <p:tgtEl>
                                          <p:spTgt spid="4239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3941"/>
                                        </p:tgtEl>
                                      </p:cBhvr>
                                    </p:animEffect>
                                    <p:set>
                                      <p:cBhvr>
                                        <p:cTn id="15" dur="1" fill="hold">
                                          <p:stCondLst>
                                            <p:cond delay="499"/>
                                          </p:stCondLst>
                                        </p:cTn>
                                        <p:tgtEl>
                                          <p:spTgt spid="423941"/>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3.4375E-6 -1.25E-6 L 0.27674 -0.25179 " pathEditMode="relative" rAng="0" ptsTypes="AA">
                                      <p:cBhvr>
                                        <p:cTn id="17" dur="2000" fill="hold"/>
                                        <p:tgtEl>
                                          <p:spTgt spid="423942"/>
                                        </p:tgtEl>
                                        <p:attrNameLst>
                                          <p:attrName>ppt_x</p:attrName>
                                          <p:attrName>ppt_y</p:attrName>
                                        </p:attrNameLst>
                                      </p:cBhvr>
                                      <p:rCtr x="13831" y="-12598"/>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3940">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3940">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3940">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239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0" grpId="0" build="p" bldLvl="5"/>
      <p:bldP spid="423941" grpId="0"/>
      <p:bldP spid="423941" grpId="1"/>
      <p:bldP spid="423942" grpId="0"/>
      <p:bldP spid="423942" grpId="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4753" name="Rectangle 1"/>
          <p:cNvSpPr>
            <a:spLocks noGrp="1" noChangeArrowheads="1"/>
          </p:cNvSpPr>
          <p:nvPr>
            <p:ph type="body" idx="1"/>
          </p:nvPr>
        </p:nvSpPr>
        <p:spPr bwMode="auto">
          <a:xfrm>
            <a:off x="1828800" y="2247900"/>
            <a:ext cx="9334500" cy="665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when flying from low to high pressure, the altimeter will under-read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pilot’s reaction is to climb</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causes the pilot and aircraft to be higher than they think they are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“from low to high, look to the sky”</a:t>
            </a:r>
            <a:endParaRPr lang="en-US" smtClean="0">
              <a:latin typeface="Helvetica" panose="020B0604020202020204" pitchFamily="34" charset="0"/>
              <a:sym typeface="Helvetica" panose="020B0604020202020204" pitchFamily="34" charset="0"/>
            </a:endParaRPr>
          </a:p>
        </p:txBody>
      </p:sp>
      <p:sp>
        <p:nvSpPr>
          <p:cNvPr id="727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27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74756"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271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lowtohigh</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475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7475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7475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747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3" grpId="0" build="p" bldLvl="5" autoUpdateAnimBg="0"/>
    </p:bldLst>
  </p:timing>
</p:sld>
</file>

<file path=ppt/slides/slide38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291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tempo</a:t>
            </a:r>
            <a:endParaRPr lang="en-US" sz="4800" b="1" smtClean="0">
              <a:latin typeface="Helvetica Neue Medium" charset="0"/>
              <a:sym typeface="Helvetica Neue Medium" charset="0"/>
            </a:endParaRPr>
          </a:p>
        </p:txBody>
      </p:sp>
      <p:sp>
        <p:nvSpPr>
          <p:cNvPr id="4229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29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4964" name="Rectangle 4"/>
          <p:cNvSpPr>
            <a:spLocks/>
          </p:cNvSpPr>
          <p:nvPr/>
        </p:nvSpPr>
        <p:spPr bwMode="auto">
          <a:xfrm>
            <a:off x="1282700" y="5080000"/>
            <a:ext cx="9956800" cy="61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changing elements are consistently coded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a weather group is not indicated by TEMPO, it remains unchanged, as previously forecast</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4965" name="Rectangle 5"/>
          <p:cNvSpPr>
            <a:spLocks/>
          </p:cNvSpPr>
          <p:nvPr/>
        </p:nvSpPr>
        <p:spPr bwMode="auto">
          <a:xfrm>
            <a:off x="850900" y="4114800"/>
            <a:ext cx="108077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4966" name="Rectangle 6"/>
          <p:cNvSpPr>
            <a:spLocks/>
          </p:cNvSpPr>
          <p:nvPr/>
        </p:nvSpPr>
        <p:spPr bwMode="auto">
          <a:xfrm>
            <a:off x="4400550" y="5080000"/>
            <a:ext cx="599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1 1/2SM -SN BLSN BKN008</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4965"/>
                                        </p:tgtEl>
                                        <p:attrNameLst>
                                          <p:attrName>style.visibility</p:attrName>
                                        </p:attrNameLst>
                                      </p:cBhvr>
                                      <p:to>
                                        <p:strVal val="visible"/>
                                      </p:to>
                                    </p:set>
                                    <p:animEffect transition="in" filter="fade">
                                      <p:cBhvr>
                                        <p:cTn id="7" dur="500"/>
                                        <p:tgtEl>
                                          <p:spTgt spid="4249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4966"/>
                                        </p:tgtEl>
                                        <p:attrNameLst>
                                          <p:attrName>style.visibility</p:attrName>
                                        </p:attrNameLst>
                                      </p:cBhvr>
                                      <p:to>
                                        <p:strVal val="visible"/>
                                      </p:to>
                                    </p:set>
                                    <p:animEffect transition="in" filter="fade">
                                      <p:cBhvr>
                                        <p:cTn id="10" dur="500"/>
                                        <p:tgtEl>
                                          <p:spTgt spid="4249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4965"/>
                                        </p:tgtEl>
                                      </p:cBhvr>
                                    </p:animEffect>
                                    <p:set>
                                      <p:cBhvr>
                                        <p:cTn id="15" dur="1" fill="hold">
                                          <p:stCondLst>
                                            <p:cond delay="499"/>
                                          </p:stCondLst>
                                        </p:cTn>
                                        <p:tgtEl>
                                          <p:spTgt spid="424965"/>
                                        </p:tgtEl>
                                        <p:attrNameLst>
                                          <p:attrName>style.visibility</p:attrName>
                                        </p:attrNameLst>
                                      </p:cBhvr>
                                      <p:to>
                                        <p:strVal val="hidden"/>
                                      </p:to>
                                    </p:set>
                                  </p:childTnLst>
                                </p:cTn>
                              </p:par>
                            </p:childTnLst>
                          </p:cTn>
                        </p:par>
                        <p:par>
                          <p:cTn id="16" fill="hold">
                            <p:stCondLst>
                              <p:cond delay="500"/>
                            </p:stCondLst>
                            <p:childTnLst>
                              <p:par>
                                <p:cTn id="17" presetID="56" presetClass="path" presetSubtype="0" accel="50000" decel="50000" fill="hold" grpId="1" nodeType="afterEffect">
                                  <p:stCondLst>
                                    <p:cond delay="0"/>
                                  </p:stCondLst>
                                  <p:childTnLst>
                                    <p:animMotion origin="layout" path="M 2.34375E-6 -1.25E-6 L -0.06336 -0.20589 " pathEditMode="relative" rAng="0" ptsTypes="AA">
                                      <p:cBhvr>
                                        <p:cTn id="18" dur="2000" fill="hold"/>
                                        <p:tgtEl>
                                          <p:spTgt spid="424966"/>
                                        </p:tgtEl>
                                        <p:attrNameLst>
                                          <p:attrName>ppt_x</p:attrName>
                                          <p:attrName>ppt_y</p:attrName>
                                        </p:attrNameLst>
                                      </p:cBhvr>
                                      <p:rCtr x="-3174" y="-10303"/>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496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496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4" grpId="0" build="p" bldLvl="5"/>
      <p:bldP spid="424965" grpId="0"/>
      <p:bldP spid="424965" grpId="1"/>
      <p:bldP spid="424966" grpId="0"/>
      <p:bldP spid="424966" grpId="1"/>
    </p:bldLst>
  </p:timing>
</p:sld>
</file>

<file path=ppt/slides/slide38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393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prob</a:t>
            </a:r>
            <a:endParaRPr lang="en-US" sz="4800" b="1" smtClean="0">
              <a:latin typeface="Helvetica Neue Medium" charset="0"/>
              <a:sym typeface="Helvetica Neue Medium" charset="0"/>
            </a:endParaRPr>
          </a:p>
        </p:txBody>
      </p:sp>
      <p:sp>
        <p:nvSpPr>
          <p:cNvPr id="4239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39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5988" name="Rectangle 4"/>
          <p:cNvSpPr>
            <a:spLocks/>
          </p:cNvSpPr>
          <p:nvPr/>
        </p:nvSpPr>
        <p:spPr bwMode="auto">
          <a:xfrm>
            <a:off x="1054100" y="4102100"/>
            <a:ext cx="9956800" cy="810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PROB describes the forecast probability of a change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included if there is the probability of thunderstorms, freezing precipitation or ceilings/visibility which may approach operational minima</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PROB only indicates either a 30% or 40% chance of the forecast weather occurring</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5989" name="Rectangle 5"/>
          <p:cNvSpPr>
            <a:spLocks/>
          </p:cNvSpPr>
          <p:nvPr/>
        </p:nvSpPr>
        <p:spPr bwMode="auto">
          <a:xfrm>
            <a:off x="876300" y="4330700"/>
            <a:ext cx="12738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 1 1/2SM -SN BLSN BKN008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PROB30 2920/2922 </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5990" name="Rectangle 6"/>
          <p:cNvSpPr>
            <a:spLocks/>
          </p:cNvSpPr>
          <p:nvPr/>
        </p:nvSpPr>
        <p:spPr bwMode="auto">
          <a:xfrm>
            <a:off x="4629150" y="57785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1/2SM SN VV005</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5989"/>
                                        </p:tgtEl>
                                        <p:attrNameLst>
                                          <p:attrName>style.visibility</p:attrName>
                                        </p:attrNameLst>
                                      </p:cBhvr>
                                      <p:to>
                                        <p:strVal val="visible"/>
                                      </p:to>
                                    </p:set>
                                    <p:animEffect transition="in" filter="fade">
                                      <p:cBhvr>
                                        <p:cTn id="7" dur="500"/>
                                        <p:tgtEl>
                                          <p:spTgt spid="4259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5990"/>
                                        </p:tgtEl>
                                        <p:attrNameLst>
                                          <p:attrName>style.visibility</p:attrName>
                                        </p:attrNameLst>
                                      </p:cBhvr>
                                      <p:to>
                                        <p:strVal val="visible"/>
                                      </p:to>
                                    </p:set>
                                    <p:animEffect transition="in" filter="fade">
                                      <p:cBhvr>
                                        <p:cTn id="10" dur="500"/>
                                        <p:tgtEl>
                                          <p:spTgt spid="4259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5989"/>
                                        </p:tgtEl>
                                      </p:cBhvr>
                                    </p:animEffect>
                                    <p:set>
                                      <p:cBhvr>
                                        <p:cTn id="15" dur="1" fill="hold">
                                          <p:stCondLst>
                                            <p:cond delay="499"/>
                                          </p:stCondLst>
                                        </p:cTn>
                                        <p:tgtEl>
                                          <p:spTgt spid="425989"/>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1.71875E-6 4.16667E-6 L 0.00598 -0.27002 " pathEditMode="relative" rAng="0" ptsTypes="AA">
                                      <p:cBhvr>
                                        <p:cTn id="17" dur="2000" fill="hold"/>
                                        <p:tgtEl>
                                          <p:spTgt spid="425990"/>
                                        </p:tgtEl>
                                        <p:attrNameLst>
                                          <p:attrName>ppt_x</p:attrName>
                                          <p:attrName>ppt_y</p:attrName>
                                        </p:attrNameLst>
                                      </p:cBhvr>
                                      <p:rCtr x="293" y="-13509"/>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5988">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5988">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59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8" grpId="0" build="p" bldLvl="5"/>
      <p:bldP spid="425989" grpId="0"/>
      <p:bldP spid="425989" grpId="1"/>
      <p:bldP spid="425990" grpId="0"/>
      <p:bldP spid="425990" grpId="1"/>
    </p:bldLst>
  </p:timing>
</p:sld>
</file>

<file path=ppt/slides/slide38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496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fm</a:t>
            </a:r>
            <a:endParaRPr lang="en-US" sz="4800" b="1" smtClean="0">
              <a:latin typeface="Helvetica Neue Medium" charset="0"/>
              <a:sym typeface="Helvetica Neue Medium" charset="0"/>
            </a:endParaRPr>
          </a:p>
        </p:txBody>
      </p:sp>
      <p:sp>
        <p:nvSpPr>
          <p:cNvPr id="4249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49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7012" name="Rectangle 4"/>
          <p:cNvSpPr>
            <a:spLocks/>
          </p:cNvSpPr>
          <p:nvPr/>
        </p:nvSpPr>
        <p:spPr bwMode="auto">
          <a:xfrm>
            <a:off x="1117600" y="4191000"/>
            <a:ext cx="9956800" cy="795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FM is used to forecast a rapid and permanent change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is no time bracket associated with FM</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a new, complete forecast within a TAF</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even if elements are forecast to remain unchanged, they will be repeated within the FM change code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7013" name="Rectangle 5"/>
          <p:cNvSpPr>
            <a:spLocks/>
          </p:cNvSpPr>
          <p:nvPr/>
        </p:nvSpPr>
        <p:spPr bwMode="auto">
          <a:xfrm>
            <a:off x="787400" y="4191000"/>
            <a:ext cx="12738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 1 1/2SM -SN BLSN BKN008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PROB30 2920/2922 1/2SM SN VV005</a:t>
            </a:r>
          </a:p>
          <a:p>
            <a:pPr eaLnBrk="1" hangingPunct="1"/>
            <a:endPar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7014" name="Rectangle 6"/>
          <p:cNvSpPr>
            <a:spLocks/>
          </p:cNvSpPr>
          <p:nvPr/>
        </p:nvSpPr>
        <p:spPr bwMode="auto">
          <a:xfrm>
            <a:off x="806450" y="6146800"/>
            <a:ext cx="820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7013"/>
                                        </p:tgtEl>
                                        <p:attrNameLst>
                                          <p:attrName>style.visibility</p:attrName>
                                        </p:attrNameLst>
                                      </p:cBhvr>
                                      <p:to>
                                        <p:strVal val="visible"/>
                                      </p:to>
                                    </p:set>
                                    <p:animEffect transition="in" filter="fade">
                                      <p:cBhvr>
                                        <p:cTn id="7" dur="500"/>
                                        <p:tgtEl>
                                          <p:spTgt spid="4270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7014"/>
                                        </p:tgtEl>
                                        <p:attrNameLst>
                                          <p:attrName>style.visibility</p:attrName>
                                        </p:attrNameLst>
                                      </p:cBhvr>
                                      <p:to>
                                        <p:strVal val="visible"/>
                                      </p:to>
                                    </p:set>
                                    <p:animEffect transition="in" filter="fade">
                                      <p:cBhvr>
                                        <p:cTn id="10" dur="500"/>
                                        <p:tgtEl>
                                          <p:spTgt spid="4270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7013"/>
                                        </p:tgtEl>
                                      </p:cBhvr>
                                    </p:animEffect>
                                    <p:set>
                                      <p:cBhvr>
                                        <p:cTn id="15" dur="1" fill="hold">
                                          <p:stCondLst>
                                            <p:cond delay="499"/>
                                          </p:stCondLst>
                                        </p:cTn>
                                        <p:tgtEl>
                                          <p:spTgt spid="427013"/>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1.40625E-6 3.75E-6 L 0.13916 -0.30778 " pathEditMode="relative" rAng="0" ptsTypes="AA">
                                      <p:cBhvr>
                                        <p:cTn id="17" dur="2000" fill="hold"/>
                                        <p:tgtEl>
                                          <p:spTgt spid="427014"/>
                                        </p:tgtEl>
                                        <p:attrNameLst>
                                          <p:attrName>ppt_x</p:attrName>
                                          <p:attrName>ppt_y</p:attrName>
                                        </p:attrNameLst>
                                      </p:cBhvr>
                                      <p:rCtr x="6958" y="-15397"/>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7012">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7012">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7012">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270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2" grpId="0" build="p" bldLvl="5"/>
      <p:bldP spid="427013" grpId="0"/>
      <p:bldP spid="427013" grpId="1"/>
      <p:bldP spid="427014" grpId="0"/>
      <p:bldP spid="427014" grpId="1"/>
    </p:bldLst>
  </p:timing>
</p:sld>
</file>

<file path=ppt/slides/slide38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598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becmg</a:t>
            </a:r>
            <a:endParaRPr lang="en-US" sz="4800" b="1" smtClean="0">
              <a:latin typeface="Helvetica Neue Medium" charset="0"/>
              <a:sym typeface="Helvetica Neue Medium" charset="0"/>
            </a:endParaRPr>
          </a:p>
        </p:txBody>
      </p:sp>
      <p:sp>
        <p:nvSpPr>
          <p:cNvPr id="4259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59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8036" name="Rectangle 4"/>
          <p:cNvSpPr>
            <a:spLocks/>
          </p:cNvSpPr>
          <p:nvPr/>
        </p:nvSpPr>
        <p:spPr bwMode="auto">
          <a:xfrm>
            <a:off x="1104900" y="4254500"/>
            <a:ext cx="9956800" cy="845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BECMG is a gradual, permanent change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used when up to two elements are forecast to gradually change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time bracket format is used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a permanent change is expected in more than two elements, FM will be used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8037" name="Rectangle 5"/>
          <p:cNvSpPr>
            <a:spLocks/>
          </p:cNvSpPr>
          <p:nvPr/>
        </p:nvSpPr>
        <p:spPr bwMode="auto">
          <a:xfrm>
            <a:off x="812800" y="4394200"/>
            <a:ext cx="12738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 1 1/2SM -SN BLSN BKN008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endPar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8038" name="Rectangle 6"/>
          <p:cNvSpPr>
            <a:spLocks/>
          </p:cNvSpPr>
          <p:nvPr/>
        </p:nvSpPr>
        <p:spPr bwMode="auto">
          <a:xfrm>
            <a:off x="806450" y="6794500"/>
            <a:ext cx="7226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8037"/>
                                        </p:tgtEl>
                                        <p:attrNameLst>
                                          <p:attrName>style.visibility</p:attrName>
                                        </p:attrNameLst>
                                      </p:cBhvr>
                                      <p:to>
                                        <p:strVal val="visible"/>
                                      </p:to>
                                    </p:set>
                                    <p:animEffect transition="in" filter="fade">
                                      <p:cBhvr>
                                        <p:cTn id="7" dur="500"/>
                                        <p:tgtEl>
                                          <p:spTgt spid="4280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8038"/>
                                        </p:tgtEl>
                                        <p:attrNameLst>
                                          <p:attrName>style.visibility</p:attrName>
                                        </p:attrNameLst>
                                      </p:cBhvr>
                                      <p:to>
                                        <p:strVal val="visible"/>
                                      </p:to>
                                    </p:set>
                                    <p:animEffect transition="in" filter="fade">
                                      <p:cBhvr>
                                        <p:cTn id="10" dur="500"/>
                                        <p:tgtEl>
                                          <p:spTgt spid="4280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8037"/>
                                        </p:tgtEl>
                                      </p:cBhvr>
                                    </p:animEffect>
                                    <p:set>
                                      <p:cBhvr>
                                        <p:cTn id="15" dur="1" fill="hold">
                                          <p:stCondLst>
                                            <p:cond delay="499"/>
                                          </p:stCondLst>
                                        </p:cTn>
                                        <p:tgtEl>
                                          <p:spTgt spid="428037"/>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3.75E-6 -2.5E-6 L 0.16565 -0.35937 " pathEditMode="relative" rAng="0" ptsTypes="AA">
                                      <p:cBhvr>
                                        <p:cTn id="17" dur="2000" fill="hold"/>
                                        <p:tgtEl>
                                          <p:spTgt spid="428038"/>
                                        </p:tgtEl>
                                        <p:attrNameLst>
                                          <p:attrName>ppt_x</p:attrName>
                                          <p:attrName>ppt_y</p:attrName>
                                        </p:attrNameLst>
                                      </p:cBhvr>
                                      <p:rCtr x="8276" y="-17969"/>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8036">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8036">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8036">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280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6" grpId="0" build="p" bldLvl="5"/>
      <p:bldP spid="428037" grpId="0"/>
      <p:bldP spid="428037" grpId="1"/>
      <p:bldP spid="428038" grpId="0"/>
      <p:bldP spid="428038" grpId="1"/>
    </p:bldLst>
  </p:timing>
</p:sld>
</file>

<file path=ppt/slides/slide38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701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becmg</a:t>
            </a:r>
            <a:endParaRPr lang="en-US" sz="4800" b="1" smtClean="0">
              <a:latin typeface="Helvetica Neue Medium" charset="0"/>
              <a:sym typeface="Helvetica Neue Medium" charset="0"/>
            </a:endParaRPr>
          </a:p>
        </p:txBody>
      </p:sp>
      <p:sp>
        <p:nvSpPr>
          <p:cNvPr id="4270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70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9060" name="Rectangle 4"/>
          <p:cNvSpPr>
            <a:spLocks/>
          </p:cNvSpPr>
          <p:nvPr/>
        </p:nvSpPr>
        <p:spPr bwMode="auto">
          <a:xfrm>
            <a:off x="1092200" y="4267200"/>
            <a:ext cx="9956800" cy="897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remarks code will indicate if the forecast is based on AWOS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will also indicate the time at which the next TAF will be issued by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TAF issuance commonly precedes its validity period by more than twenty minutes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9061" name="Rectangle 5"/>
          <p:cNvSpPr>
            <a:spLocks/>
          </p:cNvSpPr>
          <p:nvPr/>
        </p:nvSpPr>
        <p:spPr bwMode="auto">
          <a:xfrm>
            <a:off x="647700" y="4267200"/>
            <a:ext cx="12738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 1 1/2SM -SN BLSN BKN008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 </a:t>
            </a:r>
          </a:p>
          <a:p>
            <a:pPr eaLnBrk="1" hangingPunct="1"/>
            <a:endPar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endParaRPr>
          </a:p>
        </p:txBody>
      </p:sp>
      <p:sp>
        <p:nvSpPr>
          <p:cNvPr id="429062" name="Rectangle 6"/>
          <p:cNvSpPr>
            <a:spLocks/>
          </p:cNvSpPr>
          <p:nvPr/>
        </p:nvSpPr>
        <p:spPr bwMode="auto">
          <a:xfrm>
            <a:off x="628650" y="7150100"/>
            <a:ext cx="1257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9061"/>
                                        </p:tgtEl>
                                        <p:attrNameLst>
                                          <p:attrName>style.visibility</p:attrName>
                                        </p:attrNameLst>
                                      </p:cBhvr>
                                      <p:to>
                                        <p:strVal val="visible"/>
                                      </p:to>
                                    </p:set>
                                    <p:animEffect transition="in" filter="fade">
                                      <p:cBhvr>
                                        <p:cTn id="7" dur="500"/>
                                        <p:tgtEl>
                                          <p:spTgt spid="4290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9062"/>
                                        </p:tgtEl>
                                        <p:attrNameLst>
                                          <p:attrName>style.visibility</p:attrName>
                                        </p:attrNameLst>
                                      </p:cBhvr>
                                      <p:to>
                                        <p:strVal val="visible"/>
                                      </p:to>
                                    </p:set>
                                    <p:animEffect transition="in" filter="fade">
                                      <p:cBhvr>
                                        <p:cTn id="10" dur="500"/>
                                        <p:tgtEl>
                                          <p:spTgt spid="4290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9061"/>
                                        </p:tgtEl>
                                      </p:cBhvr>
                                    </p:animEffect>
                                    <p:set>
                                      <p:cBhvr>
                                        <p:cTn id="15" dur="1" fill="hold">
                                          <p:stCondLst>
                                            <p:cond delay="499"/>
                                          </p:stCondLst>
                                        </p:cTn>
                                        <p:tgtEl>
                                          <p:spTgt spid="429061"/>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1.71875E-6 -8.33333E-7 L 0.01806 -0.41064 " pathEditMode="relative" rAng="0" ptsTypes="AA">
                                      <p:cBhvr>
                                        <p:cTn id="17" dur="2000" fill="hold"/>
                                        <p:tgtEl>
                                          <p:spTgt spid="429062"/>
                                        </p:tgtEl>
                                        <p:attrNameLst>
                                          <p:attrName>ppt_x</p:attrName>
                                          <p:attrName>ppt_y</p:attrName>
                                        </p:attrNameLst>
                                      </p:cBhvr>
                                      <p:rCtr x="903" y="-2054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9060">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9060">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90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0" grpId="0" build="p" bldLvl="5"/>
      <p:bldP spid="429061" grpId="0"/>
      <p:bldP spid="429061" grpId="1"/>
      <p:bldP spid="429062" grpId="0"/>
      <p:bldP spid="429062" grpId="1"/>
    </p:bldLst>
  </p:timing>
</p:sld>
</file>

<file path=ppt/slides/slide38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803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taf</a:t>
            </a:r>
            <a:r>
              <a:rPr lang="en-US" sz="4800" b="1" smtClean="0">
                <a:latin typeface="Helvetica Neue Medium" charset="0"/>
                <a:ea typeface="Helvetica Neue Medium" charset="0"/>
                <a:cs typeface="Helvetica Neue Medium" charset="0"/>
                <a:sym typeface="Helvetica Neue Medium" charset="0"/>
              </a:rPr>
              <a:t>accessing</a:t>
            </a:r>
            <a:endParaRPr lang="en-US" sz="4800" b="1" smtClean="0">
              <a:latin typeface="Helvetica Neue Medium" charset="0"/>
              <a:sym typeface="Helvetica Neue Medium" charset="0"/>
            </a:endParaRPr>
          </a:p>
        </p:txBody>
      </p:sp>
      <p:sp>
        <p:nvSpPr>
          <p:cNvPr id="4280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80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30084"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30085" name="Rectangle 5"/>
          <p:cNvSpPr>
            <a:spLocks/>
          </p:cNvSpPr>
          <p:nvPr/>
        </p:nvSpPr>
        <p:spPr bwMode="auto">
          <a:xfrm>
            <a:off x="5880100" y="4762500"/>
            <a:ext cx="1130300" cy="3556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300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0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5" grpId="0" animBg="1"/>
    </p:bldLst>
  </p:timing>
</p:sld>
</file>

<file path=ppt/slides/slide38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905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fd</a:t>
            </a:r>
            <a:r>
              <a:rPr lang="en-US" sz="4800" b="1" smtClean="0">
                <a:latin typeface="Helvetica Neue Medium" charset="0"/>
                <a:ea typeface="Helvetica Neue Medium" charset="0"/>
                <a:cs typeface="Helvetica Neue Medium" charset="0"/>
                <a:sym typeface="Helvetica Neue Medium" charset="0"/>
              </a:rPr>
              <a:t>upperwindandtemp</a:t>
            </a:r>
            <a:endParaRPr lang="en-US" sz="4800" b="1" smtClean="0">
              <a:latin typeface="Helvetica Neue Medium" charset="0"/>
              <a:sym typeface="Helvetica Neue Medium" charset="0"/>
            </a:endParaRPr>
          </a:p>
        </p:txBody>
      </p:sp>
      <p:sp>
        <p:nvSpPr>
          <p:cNvPr id="4290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90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1108" name="Rectangle 4"/>
          <p:cNvSpPr>
            <a:spLocks/>
          </p:cNvSpPr>
          <p:nvPr/>
        </p:nvSpPr>
        <p:spPr bwMode="auto">
          <a:xfrm>
            <a:off x="1231900" y="4927600"/>
            <a:ext cx="9956800" cy="102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upper level wind and temperature forecast is know as FD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to generate this forecast, data is collected twice daily (00Z, 12Z) from 32 sites across Canada</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2906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110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110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3110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3110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8" grpId="0" build="p" autoUpdateAnimBg="0"/>
    </p:bldLst>
  </p:timing>
</p:sld>
</file>

<file path=ppt/slides/slide38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008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fd</a:t>
            </a:r>
            <a:r>
              <a:rPr lang="en-US" sz="4800" b="1" smtClean="0">
                <a:latin typeface="Helvetica Neue Medium" charset="0"/>
                <a:ea typeface="Helvetica Neue Medium" charset="0"/>
                <a:cs typeface="Helvetica Neue Medium" charset="0"/>
                <a:sym typeface="Helvetica Neue Medium" charset="0"/>
              </a:rPr>
              <a:t>upperwindandtemp</a:t>
            </a:r>
            <a:endParaRPr lang="en-US" sz="4800" b="1" smtClean="0">
              <a:latin typeface="Helvetica Neue Medium" charset="0"/>
              <a:sym typeface="Helvetica Neue Medium" charset="0"/>
            </a:endParaRPr>
          </a:p>
        </p:txBody>
      </p:sp>
      <p:sp>
        <p:nvSpPr>
          <p:cNvPr id="4300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00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2132" name="Rectangle 4"/>
          <p:cNvSpPr>
            <a:spLocks/>
          </p:cNvSpPr>
          <p:nvPr/>
        </p:nvSpPr>
        <p:spPr bwMode="auto">
          <a:xfrm>
            <a:off x="1244600" y="4826000"/>
            <a:ext cx="9956800" cy="93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 direction (rounded to the nearest 10° true) and speed are forecast for all levels in 3000‘ increments ASL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temperature is forecast for all but the 3000‘ level, due to low level temperature variation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30086"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21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213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32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2" grpId="0" build="p" autoUpdateAnimBg="0"/>
    </p:bldLst>
  </p:timing>
</p:sld>
</file>

<file path=ppt/slides/slide38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110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fd</a:t>
            </a:r>
            <a:r>
              <a:rPr lang="en-US" sz="4800" b="1" smtClean="0">
                <a:latin typeface="Helvetica Neue Medium" charset="0"/>
                <a:ea typeface="Helvetica Neue Medium" charset="0"/>
                <a:cs typeface="Helvetica Neue Medium" charset="0"/>
                <a:sym typeface="Helvetica Neue Medium" charset="0"/>
              </a:rPr>
              <a:t>upperwindandtemp</a:t>
            </a:r>
            <a:endParaRPr lang="en-US" sz="4800" b="1" smtClean="0">
              <a:latin typeface="Helvetica Neue Medium" charset="0"/>
              <a:sym typeface="Helvetica Neue Medium" charset="0"/>
            </a:endParaRPr>
          </a:p>
        </p:txBody>
      </p:sp>
      <p:sp>
        <p:nvSpPr>
          <p:cNvPr id="4311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11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33156" name="Picture 4"/>
          <p:cNvPicPr>
            <a:picLocks noChangeArrowheads="1"/>
          </p:cNvPicPr>
          <p:nvPr/>
        </p:nvPicPr>
        <p:blipFill>
          <a:blip r:embed="rId2"/>
          <a:srcRect/>
          <a:stretch>
            <a:fillRect/>
          </a:stretch>
        </p:blipFill>
        <p:spPr bwMode="auto">
          <a:xfrm>
            <a:off x="3375025" y="3060700"/>
            <a:ext cx="6248400" cy="53213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213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fd</a:t>
            </a:r>
            <a:r>
              <a:rPr lang="en-US" sz="4800" b="1" smtClean="0">
                <a:latin typeface="Helvetica Neue Medium" charset="0"/>
                <a:ea typeface="Helvetica Neue Medium" charset="0"/>
                <a:cs typeface="Helvetica Neue Medium" charset="0"/>
                <a:sym typeface="Helvetica Neue Medium" charset="0"/>
              </a:rPr>
              <a:t>accessing</a:t>
            </a:r>
            <a:endParaRPr lang="en-US" sz="4800" b="1" smtClean="0">
              <a:latin typeface="Helvetica Neue Medium" charset="0"/>
              <a:sym typeface="Helvetica Neue Medium" charset="0"/>
            </a:endParaRPr>
          </a:p>
        </p:txBody>
      </p:sp>
      <p:sp>
        <p:nvSpPr>
          <p:cNvPr id="4321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21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34180"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34181" name="Rectangle 5"/>
          <p:cNvSpPr>
            <a:spLocks/>
          </p:cNvSpPr>
          <p:nvPr/>
        </p:nvSpPr>
        <p:spPr bwMode="auto">
          <a:xfrm>
            <a:off x="4762500" y="4762500"/>
            <a:ext cx="10795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34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4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8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37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37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7373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3057525"/>
            <a:ext cx="83947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3733" name="Rectangle 4"/>
          <p:cNvSpPr>
            <a:spLocks/>
          </p:cNvSpPr>
          <p:nvPr/>
        </p:nvSpPr>
        <p:spPr bwMode="auto">
          <a:xfrm>
            <a:off x="7848600" y="34290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30.92”Hg</a:t>
            </a:r>
          </a:p>
        </p:txBody>
      </p:sp>
      <p:sp>
        <p:nvSpPr>
          <p:cNvPr id="73734" name="Rectangle 5"/>
          <p:cNvSpPr>
            <a:spLocks/>
          </p:cNvSpPr>
          <p:nvPr/>
        </p:nvSpPr>
        <p:spPr bwMode="auto">
          <a:xfrm>
            <a:off x="3378200" y="34290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28.92”Hg</a:t>
            </a:r>
          </a:p>
        </p:txBody>
      </p:sp>
      <p:sp>
        <p:nvSpPr>
          <p:cNvPr id="73735"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lowtohigh</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315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pirep</a:t>
            </a:r>
            <a:r>
              <a:rPr lang="en-US" sz="4800" b="1" smtClean="0">
                <a:latin typeface="Helvetica Neue Medium" charset="0"/>
                <a:ea typeface="Helvetica Neue Medium" charset="0"/>
                <a:cs typeface="Helvetica Neue Medium" charset="0"/>
                <a:sym typeface="Helvetica Neue Medium" charset="0"/>
              </a:rPr>
              <a:t>pilotreport</a:t>
            </a:r>
            <a:endParaRPr lang="en-US" sz="4800" b="1" smtClean="0">
              <a:latin typeface="Helvetica Neue Medium" charset="0"/>
              <a:sym typeface="Helvetica Neue Medium" charset="0"/>
            </a:endParaRPr>
          </a:p>
        </p:txBody>
      </p:sp>
      <p:sp>
        <p:nvSpPr>
          <p:cNvPr id="4331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31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5204" name="Rectangle 4"/>
          <p:cNvSpPr>
            <a:spLocks/>
          </p:cNvSpPr>
          <p:nvPr/>
        </p:nvSpPr>
        <p:spPr bwMode="auto">
          <a:xfrm>
            <a:off x="1079500" y="3657600"/>
            <a:ext cx="9956800" cy="1247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PIREP is a report of weather conditions encountered in flight by other pilots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PIREP is invaluable, and pilots are encouraged to file them, especially when significant weather phenomena are observed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PIREP reported as UACN10 are regular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PIREP reported as </a:t>
            </a:r>
            <a:r>
              <a:rPr lang="en-US">
                <a:solidFill>
                  <a:srgbClr val="D90B00"/>
                </a:solidFill>
                <a:latin typeface="Helvetica" panose="020B0604020202020204" pitchFamily="34" charset="0"/>
                <a:cs typeface="Helvetica" panose="020B0604020202020204" pitchFamily="34" charset="0"/>
                <a:sym typeface="Helvetica" panose="020B0604020202020204" pitchFamily="34" charset="0"/>
              </a:rPr>
              <a:t>UACN01</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are urgent</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3315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8051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520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520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3520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3520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3520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3520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4" grpId="0" build="p" autoUpdateAnimBg="0"/>
    </p:bldLst>
  </p:timing>
</p:sld>
</file>

<file path=ppt/slides/slide39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417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pirep</a:t>
            </a:r>
            <a:r>
              <a:rPr lang="en-US" sz="4800" b="1" smtClean="0">
                <a:latin typeface="Helvetica Neue Medium" charset="0"/>
                <a:ea typeface="Helvetica Neue Medium" charset="0"/>
                <a:cs typeface="Helvetica Neue Medium" charset="0"/>
                <a:sym typeface="Helvetica Neue Medium" charset="0"/>
              </a:rPr>
              <a:t>example</a:t>
            </a:r>
            <a:endParaRPr lang="en-US" sz="4800" b="1" smtClean="0">
              <a:latin typeface="Helvetica Neue Medium" charset="0"/>
              <a:sym typeface="Helvetica Neue Medium" charset="0"/>
            </a:endParaRPr>
          </a:p>
        </p:txBody>
      </p:sp>
      <p:sp>
        <p:nvSpPr>
          <p:cNvPr id="4341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41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4181" name="Rectangle 4"/>
          <p:cNvSpPr>
            <a:spLocks/>
          </p:cNvSpPr>
          <p:nvPr/>
        </p:nvSpPr>
        <p:spPr bwMode="auto">
          <a:xfrm>
            <a:off x="1384300" y="3340100"/>
            <a:ext cx="102235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5720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15000"/>
              </a:lnSpc>
              <a:spcBef>
                <a:spcPts val="1000"/>
              </a:spcBef>
            </a:pPr>
            <a:r>
              <a:rPr lang="en-US" sz="2400" b="1">
                <a:solidFill>
                  <a:srgbClr val="FF0000"/>
                </a:solidFill>
                <a:latin typeface="Arial" panose="020B0604020202020204" pitchFamily="34" charset="0"/>
                <a:cs typeface="Arial" panose="020B0604020202020204" pitchFamily="34" charset="0"/>
                <a:sym typeface="Arial" panose="020B0604020202020204" pitchFamily="34" charset="0"/>
              </a:rPr>
              <a:t>UACN01</a:t>
            </a: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 CYEG 270202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EG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UUA /OV YYC 340010 /TM 0200 /FLUNKN /TP UNKN /RM PILOT ON GROUND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REPORTS TORNADO MOVING WEST TO EAST</a:t>
            </a:r>
          </a:p>
          <a:p>
            <a:pPr eaLnBrk="1" hangingPunct="1">
              <a:lnSpc>
                <a:spcPct val="115000"/>
              </a:lnSpc>
              <a:spcBef>
                <a:spcPts val="1000"/>
              </a:spcBef>
            </a:pPr>
            <a:endParaRPr lang="en-US" sz="2400" b="1">
              <a:solidFill>
                <a:srgbClr val="FF0000"/>
              </a:solidFill>
              <a:latin typeface="Arial" panose="020B0604020202020204" pitchFamily="34" charset="0"/>
              <a:cs typeface="Arial" panose="020B0604020202020204" pitchFamily="34" charset="0"/>
              <a:sym typeface="Arial" panose="020B0604020202020204" pitchFamily="34" charset="0"/>
            </a:endParaRPr>
          </a:p>
          <a:p>
            <a:pPr eaLnBrk="1" hangingPunct="1">
              <a:lnSpc>
                <a:spcPct val="115000"/>
              </a:lnSpc>
              <a:spcBef>
                <a:spcPts val="1000"/>
              </a:spcBef>
            </a:pPr>
            <a:r>
              <a:rPr lang="en-US" sz="2400" b="1">
                <a:solidFill>
                  <a:srgbClr val="FF0000"/>
                </a:solidFill>
                <a:latin typeface="Arial" panose="020B0604020202020204" pitchFamily="34" charset="0"/>
                <a:cs typeface="Arial" panose="020B0604020202020204" pitchFamily="34" charset="0"/>
                <a:sym typeface="Arial" panose="020B0604020202020204" pitchFamily="34" charset="0"/>
              </a:rPr>
              <a:t>UACN01</a:t>
            </a: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 CYKA 301613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VR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UUA /OV CYVR 145030 /TM 1609 /FLDURD /TP DH8D /IC SEV MXD 090-120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/RM 20-30 NM ON GRIZZ.3 ARR IN CYVR. ACFT HAD NO CHOICE BUT TO DSND</a:t>
            </a:r>
          </a:p>
        </p:txBody>
      </p:sp>
    </p:spTree>
  </p:cSld>
  <p:clrMapOvr>
    <a:masterClrMapping/>
  </p:clrMapOvr>
  <p:transition spd="med">
    <p:dissolve/>
  </p:transition>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520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pirep</a:t>
            </a:r>
            <a:r>
              <a:rPr lang="en-US" sz="4800" b="1" smtClean="0">
                <a:latin typeface="Helvetica Neue Medium" charset="0"/>
                <a:ea typeface="Helvetica Neue Medium" charset="0"/>
                <a:cs typeface="Helvetica Neue Medium" charset="0"/>
                <a:sym typeface="Helvetica Neue Medium" charset="0"/>
              </a:rPr>
              <a:t>accessing</a:t>
            </a:r>
            <a:endParaRPr lang="en-US" sz="4800" b="1" smtClean="0">
              <a:latin typeface="Helvetica Neue Medium" charset="0"/>
              <a:sym typeface="Helvetica Neue Medium" charset="0"/>
            </a:endParaRPr>
          </a:p>
        </p:txBody>
      </p:sp>
      <p:sp>
        <p:nvSpPr>
          <p:cNvPr id="4352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52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37252"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37253" name="Rectangle 5"/>
          <p:cNvSpPr>
            <a:spLocks/>
          </p:cNvSpPr>
          <p:nvPr/>
        </p:nvSpPr>
        <p:spPr bwMode="auto">
          <a:xfrm>
            <a:off x="4762500" y="5067300"/>
            <a:ext cx="10795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372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7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3" grpId="0" animBg="1"/>
    </p:bldLst>
  </p:timing>
</p:sld>
</file>

<file path=ppt/slides/slide39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622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information</a:t>
            </a:r>
            <a:r>
              <a:rPr lang="en-US" sz="4800" b="1" smtClean="0">
                <a:latin typeface="Helvetica Neue Medium" charset="0"/>
                <a:ea typeface="Helvetica Neue Medium" charset="0"/>
                <a:cs typeface="Helvetica Neue Medium" charset="0"/>
                <a:sym typeface="Helvetica Neue Medium" charset="0"/>
              </a:rPr>
              <a:t>classification</a:t>
            </a:r>
            <a:endParaRPr lang="en-US" sz="4800" b="1" smtClean="0">
              <a:latin typeface="Helvetica Neue Medium" charset="0"/>
              <a:sym typeface="Helvetica Neue Medium" charset="0"/>
            </a:endParaRPr>
          </a:p>
        </p:txBody>
      </p:sp>
      <p:sp>
        <p:nvSpPr>
          <p:cNvPr id="4362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62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38276" name="Picture 4"/>
          <p:cNvPicPr>
            <a:picLocks noChangeArrowheads="1"/>
          </p:cNvPicPr>
          <p:nvPr/>
        </p:nvPicPr>
        <p:blipFill>
          <a:blip r:embed="rId2"/>
          <a:srcRect/>
          <a:stretch>
            <a:fillRect/>
          </a:stretch>
        </p:blipFill>
        <p:spPr bwMode="auto">
          <a:xfrm>
            <a:off x="1727200" y="3613150"/>
            <a:ext cx="9537700" cy="3949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38277" name="Rectangle 5"/>
          <p:cNvSpPr>
            <a:spLocks/>
          </p:cNvSpPr>
          <p:nvPr/>
        </p:nvSpPr>
        <p:spPr bwMode="auto">
          <a:xfrm>
            <a:off x="7378700" y="4025900"/>
            <a:ext cx="2971800" cy="508000"/>
          </a:xfrm>
          <a:prstGeom prst="rect">
            <a:avLst/>
          </a:prstGeom>
          <a:noFill/>
          <a:ln w="762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8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animBg="1"/>
    </p:bldLst>
  </p:timing>
</p:sld>
</file>

<file path=ppt/slides/slide39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725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graphicalweather</a:t>
            </a:r>
            <a:r>
              <a:rPr lang="en-US" sz="4800" b="1" smtClean="0">
                <a:latin typeface="Helvetica Neue Medium" charset="0"/>
                <a:ea typeface="Helvetica Neue Medium" charset="0"/>
                <a:cs typeface="Helvetica Neue Medium" charset="0"/>
                <a:sym typeface="Helvetica Neue Medium" charset="0"/>
              </a:rPr>
              <a:t>visual</a:t>
            </a:r>
            <a:endParaRPr lang="en-US" sz="4800" b="1" smtClean="0">
              <a:latin typeface="Helvetica Neue Medium" charset="0"/>
              <a:sym typeface="Helvetica Neue Medium" charset="0"/>
            </a:endParaRPr>
          </a:p>
        </p:txBody>
      </p:sp>
      <p:sp>
        <p:nvSpPr>
          <p:cNvPr id="4372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72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9300" name="Rectangle 4"/>
          <p:cNvSpPr>
            <a:spLocks/>
          </p:cNvSpPr>
          <p:nvPr/>
        </p:nvSpPr>
        <p:spPr bwMode="auto">
          <a:xfrm>
            <a:off x="1092200" y="4787900"/>
            <a:ext cx="9956800" cy="845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graphical weather uses a combination of symbology and alphanumeric code overlaid on a geographic map to create a weather analysis or forecast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graphical area forecast (GFA) is one such product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930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93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0" grpId="0" build="p" autoUpdateAnimBg="0"/>
    </p:bldLst>
  </p:timing>
</p:sld>
</file>

<file path=ppt/slides/slide39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827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gfa</a:t>
            </a:r>
            <a:r>
              <a:rPr lang="en-US" sz="4800" b="1" smtClean="0">
                <a:latin typeface="Helvetica Neue Medium" charset="0"/>
                <a:ea typeface="Helvetica Neue Medium" charset="0"/>
                <a:cs typeface="Helvetica Neue Medium" charset="0"/>
                <a:sym typeface="Helvetica Neue Medium" charset="0"/>
              </a:rPr>
              <a:t>background</a:t>
            </a:r>
            <a:endParaRPr lang="en-US" sz="4800" b="1" smtClean="0">
              <a:latin typeface="Helvetica Neue Medium" charset="0"/>
              <a:sym typeface="Helvetica Neue Medium" charset="0"/>
            </a:endParaRPr>
          </a:p>
        </p:txBody>
      </p:sp>
      <p:sp>
        <p:nvSpPr>
          <p:cNvPr id="4382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82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0324" name="Rectangle 4"/>
          <p:cNvSpPr>
            <a:spLocks/>
          </p:cNvSpPr>
          <p:nvPr/>
        </p:nvSpPr>
        <p:spPr bwMode="auto">
          <a:xfrm>
            <a:off x="1092200" y="4787900"/>
            <a:ext cx="9956800" cy="845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graphical weather uses a combination of symbology and alphanumeric code overlaid on a geographic map to create a weather analysis or forecast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graphical area forecast (GFA) is one such product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03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03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4" grpId="0" build="p" autoUpdateAnimBg="0"/>
    </p:bldLst>
  </p:timing>
</p:sld>
</file>

<file path=ppt/slides/slide39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929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gfa</a:t>
            </a:r>
            <a:r>
              <a:rPr lang="en-US" sz="4800" b="1" smtClean="0">
                <a:latin typeface="Helvetica Neue Medium" charset="0"/>
                <a:ea typeface="Helvetica Neue Medium" charset="0"/>
                <a:cs typeface="Helvetica Neue Medium" charset="0"/>
                <a:sym typeface="Helvetica Neue Medium" charset="0"/>
              </a:rPr>
              <a:t>coverage</a:t>
            </a:r>
            <a:endParaRPr lang="en-US" sz="4800" b="1" smtClean="0">
              <a:latin typeface="Helvetica Neue Medium" charset="0"/>
              <a:sym typeface="Helvetica Neue Medium" charset="0"/>
            </a:endParaRPr>
          </a:p>
        </p:txBody>
      </p:sp>
      <p:sp>
        <p:nvSpPr>
          <p:cNvPr id="4392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93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1348" name="Rectangle 4"/>
          <p:cNvSpPr>
            <a:spLocks/>
          </p:cNvSpPr>
          <p:nvPr/>
        </p:nvSpPr>
        <p:spPr bwMode="auto">
          <a:xfrm>
            <a:off x="1092200" y="3746500"/>
            <a:ext cx="99568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seven GFA domains provide complete domestic coverage of Canada</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consists of a series of weather charts that provide a 24 hour depiction of the most probable weather conditions forecast to occur over a specific area at a specific time, from the surface to 24000’ ASL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3930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134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13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8" grpId="0" build="p" autoUpdateAnimBg="0"/>
    </p:bldLst>
  </p:timing>
</p:sld>
</file>

<file path=ppt/slides/slide39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032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gfa</a:t>
            </a:r>
            <a:r>
              <a:rPr lang="en-US" sz="4800" b="1" smtClean="0">
                <a:latin typeface="Helvetica Neue Medium" charset="0"/>
                <a:ea typeface="Helvetica Neue Medium" charset="0"/>
                <a:cs typeface="Helvetica Neue Medium" charset="0"/>
                <a:sym typeface="Helvetica Neue Medium" charset="0"/>
              </a:rPr>
              <a:t>defined</a:t>
            </a:r>
            <a:endParaRPr lang="en-US" sz="4800" b="1" smtClean="0">
              <a:latin typeface="Helvetica Neue Medium" charset="0"/>
              <a:sym typeface="Helvetica Neue Medium" charset="0"/>
            </a:endParaRPr>
          </a:p>
        </p:txBody>
      </p:sp>
      <p:sp>
        <p:nvSpPr>
          <p:cNvPr id="4403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03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2372" name="Rectangle 4"/>
          <p:cNvSpPr>
            <a:spLocks/>
          </p:cNvSpPr>
          <p:nvPr/>
        </p:nvSpPr>
        <p:spPr bwMode="auto">
          <a:xfrm>
            <a:off x="1333500" y="4508500"/>
            <a:ext cx="9956800" cy="985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each GFA is in fact a series of weather charts, which are grouped into three sets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each set contains a chart that forecasts clouds and weather, and another chart that forecasts icing, turbulence, and the height of the freezing level</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40326"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237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237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23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2" grpId="0" build="p" autoUpdateAnimBg="0"/>
    </p:bldLst>
  </p:timing>
</p:sld>
</file>

<file path=ppt/slides/slide39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134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gfa</a:t>
            </a:r>
            <a:r>
              <a:rPr lang="en-US" sz="4800" b="1" smtClean="0">
                <a:latin typeface="Helvetica Neue Medium" charset="0"/>
                <a:ea typeface="Helvetica Neue Medium" charset="0"/>
                <a:cs typeface="Helvetica Neue Medium" charset="0"/>
                <a:sym typeface="Helvetica Neue Medium" charset="0"/>
              </a:rPr>
              <a:t>24hourcoverage</a:t>
            </a:r>
            <a:endParaRPr lang="en-US" sz="4800" b="1" smtClean="0">
              <a:latin typeface="Helvetica Neue Medium" charset="0"/>
              <a:sym typeface="Helvetica Neue Medium" charset="0"/>
            </a:endParaRPr>
          </a:p>
        </p:txBody>
      </p:sp>
      <p:sp>
        <p:nvSpPr>
          <p:cNvPr id="4413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13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3396" name="Rectangle 4"/>
          <p:cNvSpPr>
            <a:spLocks/>
          </p:cNvSpPr>
          <p:nvPr/>
        </p:nvSpPr>
        <p:spPr bwMode="auto">
          <a:xfrm>
            <a:off x="1104900" y="3670300"/>
            <a:ext cx="9956800" cy="1160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first GFA set is valid at the beginning of the forecast period, for six hours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second set is valid six hours into the forecast period, for six hours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third GFA set is valid twelve hours into the forecast period, for twelve hours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creates a comprehensive 24 hour forecast</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4135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339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339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339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4339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433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build="p" autoUpdateAnimBg="0"/>
    </p:bldLst>
  </p:timing>
</p:sld>
</file>

<file path=ppt/slides/slide39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237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gfa</a:t>
            </a:r>
            <a:r>
              <a:rPr lang="en-US" sz="4800" b="1" smtClean="0">
                <a:latin typeface="Helvetica Neue Medium" charset="0"/>
                <a:ea typeface="Helvetica Neue Medium" charset="0"/>
                <a:cs typeface="Helvetica Neue Medium" charset="0"/>
                <a:sym typeface="Helvetica Neue Medium" charset="0"/>
              </a:rPr>
              <a:t>issuanceandvalidity</a:t>
            </a:r>
            <a:endParaRPr lang="en-US" sz="4800" b="1" smtClean="0">
              <a:latin typeface="Helvetica Neue Medium" charset="0"/>
              <a:sym typeface="Helvetica Neue Medium" charset="0"/>
            </a:endParaRPr>
          </a:p>
        </p:txBody>
      </p:sp>
      <p:sp>
        <p:nvSpPr>
          <p:cNvPr id="4423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23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4420" name="Rectangle 4"/>
          <p:cNvSpPr>
            <a:spLocks/>
          </p:cNvSpPr>
          <p:nvPr/>
        </p:nvSpPr>
        <p:spPr bwMode="auto">
          <a:xfrm>
            <a:off x="1244600" y="3886200"/>
            <a:ext cx="9956800" cy="1108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GFA is issued every six hours, with four issuances a day</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issuance, as with any forecast, precedes validity time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GFA is issued before the top of the 0000, 0600, 1200 and 1800 zulu hours, the respective hours when each GFA becomes valid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every time GFA is issued the previous GFA is superseded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42374"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44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442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442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4442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44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0"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8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8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7892" name="Rectangle 3"/>
          <p:cNvSpPr>
            <a:spLocks noGrp="1" noChangeArrowheads="1"/>
          </p:cNvSpPr>
          <p:nvPr>
            <p:ph type="body" idx="1"/>
          </p:nvPr>
        </p:nvSpPr>
        <p:spPr bwMode="auto">
          <a:xfrm>
            <a:off x="1435100" y="5600700"/>
            <a:ext cx="10134600" cy="50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eaLnBrk="1" hangingPunct="1"/>
            <a:r>
              <a:rPr lang="en-US" smtClean="0"/>
              <a:t>pre-test, met theory</a:t>
            </a:r>
          </a:p>
        </p:txBody>
      </p:sp>
      <p:sp>
        <p:nvSpPr>
          <p:cNvPr id="37893" name="Rectangle 4"/>
          <p:cNvSpPr>
            <a:spLocks noGrp="1" noChangeArrowheads="1"/>
          </p:cNvSpPr>
          <p:nvPr>
            <p:ph type="title"/>
          </p:nvPr>
        </p:nvSpPr>
        <p:spPr bwMode="auto">
          <a:xfrm>
            <a:off x="1435100" y="3403600"/>
            <a:ext cx="10134600" cy="2273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mtClean="0"/>
              <a:t>day</a:t>
            </a:r>
            <a:r>
              <a:rPr lang="en-US" smtClean="0">
                <a:latin typeface="Helvetica Neue" charset="0"/>
                <a:ea typeface="Helvetica Neue" charset="0"/>
                <a:cs typeface="Helvetica Neue" charset="0"/>
                <a:sym typeface="Helvetica Neue" charset="0"/>
              </a:rPr>
              <a:t>1</a:t>
            </a:r>
            <a:endParaRPr lang="en-US" smtClean="0">
              <a:latin typeface="Helvetica Neue" charset="0"/>
              <a:sym typeface="Helvetica Neue" charset="0"/>
            </a:endParaRPr>
          </a:p>
        </p:txBody>
      </p:sp>
    </p:spTree>
  </p:cSld>
  <p:clrMapOvr>
    <a:masterClrMapping/>
  </p:clrMapOvr>
  <p:transition spd="slow">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pic>
        <p:nvPicPr>
          <p:cNvPr id="74754"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3035300"/>
            <a:ext cx="83312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47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47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4757" name="Rectangle 4"/>
          <p:cNvSpPr>
            <a:spLocks/>
          </p:cNvSpPr>
          <p:nvPr/>
        </p:nvSpPr>
        <p:spPr bwMode="auto">
          <a:xfrm>
            <a:off x="7835900" y="54229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30.92”Hg</a:t>
            </a:r>
          </a:p>
        </p:txBody>
      </p:sp>
      <p:sp>
        <p:nvSpPr>
          <p:cNvPr id="74758" name="Rectangle 5"/>
          <p:cNvSpPr>
            <a:spLocks/>
          </p:cNvSpPr>
          <p:nvPr/>
        </p:nvSpPr>
        <p:spPr bwMode="auto">
          <a:xfrm>
            <a:off x="3390900" y="33401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28.92”Hg</a:t>
            </a:r>
          </a:p>
        </p:txBody>
      </p:sp>
      <p:sp>
        <p:nvSpPr>
          <p:cNvPr id="74759"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lowtohigh</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339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gfa</a:t>
            </a:r>
            <a:r>
              <a:rPr lang="en-US" sz="4800" b="1" smtClean="0">
                <a:latin typeface="Helvetica Neue Medium" charset="0"/>
                <a:ea typeface="Helvetica Neue Medium" charset="0"/>
                <a:cs typeface="Helvetica Neue Medium" charset="0"/>
                <a:sym typeface="Helvetica Neue Medium" charset="0"/>
              </a:rPr>
              <a:t>issuanceandvalidity</a:t>
            </a:r>
            <a:endParaRPr lang="en-US" sz="4800" b="1" smtClean="0">
              <a:latin typeface="Helvetica Neue Medium" charset="0"/>
              <a:sym typeface="Helvetica Neue Medium" charset="0"/>
            </a:endParaRPr>
          </a:p>
        </p:txBody>
      </p:sp>
      <p:sp>
        <p:nvSpPr>
          <p:cNvPr id="4433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33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5444" name="Rectangle 4"/>
          <p:cNvSpPr>
            <a:spLocks/>
          </p:cNvSpPr>
          <p:nvPr/>
        </p:nvSpPr>
        <p:spPr bwMode="auto">
          <a:xfrm>
            <a:off x="1244600" y="3886200"/>
            <a:ext cx="9956800" cy="1108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GFA is issued every six hours, with four issuances a day</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issuance, as with any forecast, precedes validity time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GFA is issued before the top of the 0000, 0600, 1200 and 1800 zulu hours, the respective hours when each GFA becomes valid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every time GFA is issued the previous GFA is superseded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4339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544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544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544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4544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454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4" grpId="0" build="p" autoUpdateAnimBg="0"/>
    </p:bldLst>
  </p:timing>
</p:sld>
</file>

<file path=ppt/slides/slide40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441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gfa</a:t>
            </a:r>
            <a:r>
              <a:rPr lang="en-US" sz="4800" b="1" smtClean="0">
                <a:latin typeface="Helvetica Neue Medium" charset="0"/>
                <a:ea typeface="Helvetica Neue Medium" charset="0"/>
                <a:cs typeface="Helvetica Neue Medium" charset="0"/>
                <a:sym typeface="Helvetica Neue Medium" charset="0"/>
              </a:rPr>
              <a:t>issuance</a:t>
            </a:r>
            <a:endParaRPr lang="en-US" sz="4800" b="1" smtClean="0">
              <a:latin typeface="Helvetica Neue Medium" charset="0"/>
              <a:sym typeface="Helvetica Neue Medium" charset="0"/>
            </a:endParaRPr>
          </a:p>
        </p:txBody>
      </p:sp>
      <p:sp>
        <p:nvSpPr>
          <p:cNvPr id="4444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44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4421" name="Oval 4"/>
          <p:cNvSpPr>
            <a:spLocks/>
          </p:cNvSpPr>
          <p:nvPr/>
        </p:nvSpPr>
        <p:spPr bwMode="auto">
          <a:xfrm>
            <a:off x="3975100" y="3721100"/>
            <a:ext cx="5041900" cy="4953000"/>
          </a:xfrm>
          <a:prstGeom prst="ellipse">
            <a:avLst/>
          </a:prstGeom>
          <a:noFill/>
          <a:ln w="76200">
            <a:solidFill>
              <a:srgbClr val="FFFE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4422" name="Rectangle 5"/>
          <p:cNvSpPr>
            <a:spLocks/>
          </p:cNvSpPr>
          <p:nvPr/>
        </p:nvSpPr>
        <p:spPr bwMode="auto">
          <a:xfrm>
            <a:off x="5981700" y="3238500"/>
            <a:ext cx="10334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0000Z</a:t>
            </a:r>
          </a:p>
        </p:txBody>
      </p:sp>
      <p:sp>
        <p:nvSpPr>
          <p:cNvPr id="444423" name="Rectangle 6"/>
          <p:cNvSpPr>
            <a:spLocks/>
          </p:cNvSpPr>
          <p:nvPr/>
        </p:nvSpPr>
        <p:spPr bwMode="auto">
          <a:xfrm>
            <a:off x="9207500" y="5981700"/>
            <a:ext cx="10334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0600Z</a:t>
            </a:r>
          </a:p>
        </p:txBody>
      </p:sp>
      <p:sp>
        <p:nvSpPr>
          <p:cNvPr id="444424" name="Rectangle 7"/>
          <p:cNvSpPr>
            <a:spLocks/>
          </p:cNvSpPr>
          <p:nvPr/>
        </p:nvSpPr>
        <p:spPr bwMode="auto">
          <a:xfrm>
            <a:off x="5981700" y="8737600"/>
            <a:ext cx="10334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1200Z</a:t>
            </a:r>
          </a:p>
        </p:txBody>
      </p:sp>
      <p:sp>
        <p:nvSpPr>
          <p:cNvPr id="444425" name="Rectangle 8"/>
          <p:cNvSpPr>
            <a:spLocks/>
          </p:cNvSpPr>
          <p:nvPr/>
        </p:nvSpPr>
        <p:spPr bwMode="auto">
          <a:xfrm>
            <a:off x="2755900" y="5981700"/>
            <a:ext cx="10334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1800Z</a:t>
            </a:r>
          </a:p>
        </p:txBody>
      </p:sp>
      <p:sp>
        <p:nvSpPr>
          <p:cNvPr id="446473" name="Rectangle 9"/>
          <p:cNvSpPr>
            <a:spLocks/>
          </p:cNvSpPr>
          <p:nvPr/>
        </p:nvSpPr>
        <p:spPr bwMode="auto">
          <a:xfrm>
            <a:off x="5791200" y="3835400"/>
            <a:ext cx="14112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rgbClr val="D90B00"/>
                </a:solidFill>
                <a:ea typeface="Helvetica Neue" charset="0"/>
                <a:cs typeface="Helvetica Neue" charset="0"/>
              </a:rPr>
              <a:t>1st set</a:t>
            </a:r>
          </a:p>
        </p:txBody>
      </p:sp>
      <p:sp>
        <p:nvSpPr>
          <p:cNvPr id="446474" name="Rectangle 10"/>
          <p:cNvSpPr>
            <a:spLocks/>
          </p:cNvSpPr>
          <p:nvPr/>
        </p:nvSpPr>
        <p:spPr bwMode="auto">
          <a:xfrm>
            <a:off x="7302500" y="5930900"/>
            <a:ext cx="15636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rgbClr val="D90B00"/>
                </a:solidFill>
                <a:ea typeface="Helvetica Neue" charset="0"/>
                <a:cs typeface="Helvetica Neue" charset="0"/>
              </a:rPr>
              <a:t>2nd set</a:t>
            </a:r>
          </a:p>
        </p:txBody>
      </p:sp>
      <p:sp>
        <p:nvSpPr>
          <p:cNvPr id="446475" name="Rectangle 11"/>
          <p:cNvSpPr>
            <a:spLocks/>
          </p:cNvSpPr>
          <p:nvPr/>
        </p:nvSpPr>
        <p:spPr bwMode="auto">
          <a:xfrm>
            <a:off x="5765800" y="8026400"/>
            <a:ext cx="14541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rgbClr val="D90B00"/>
                </a:solidFill>
                <a:ea typeface="Helvetica Neue" charset="0"/>
                <a:cs typeface="Helvetica Neue" charset="0"/>
              </a:rPr>
              <a:t>3rd set</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64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64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6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73" grpId="0" autoUpdateAnimBg="0"/>
      <p:bldP spid="446474" grpId="0" autoUpdateAnimBg="0"/>
      <p:bldP spid="446475" grpId="0" autoUpdateAnimBg="0"/>
    </p:bldLst>
  </p:timing>
</p:sld>
</file>

<file path=ppt/slides/slide40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544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gfa</a:t>
            </a:r>
            <a:r>
              <a:rPr lang="en-US" sz="4800" b="1" smtClean="0">
                <a:latin typeface="Helvetica Neue Medium" charset="0"/>
                <a:ea typeface="Helvetica Neue Medium" charset="0"/>
                <a:cs typeface="Helvetica Neue Medium" charset="0"/>
                <a:sym typeface="Helvetica Neue Medium" charset="0"/>
              </a:rPr>
              <a:t>IFRoutlook</a:t>
            </a:r>
            <a:endParaRPr lang="en-US" sz="4800" b="1" smtClean="0">
              <a:latin typeface="Helvetica Neue Medium" charset="0"/>
              <a:sym typeface="Helvetica Neue Medium" charset="0"/>
            </a:endParaRPr>
          </a:p>
        </p:txBody>
      </p:sp>
      <p:sp>
        <p:nvSpPr>
          <p:cNvPr id="4454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54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7492" name="Rectangle 4"/>
          <p:cNvSpPr>
            <a:spLocks/>
          </p:cNvSpPr>
          <p:nvPr/>
        </p:nvSpPr>
        <p:spPr bwMode="auto">
          <a:xfrm>
            <a:off x="1003300" y="3365500"/>
            <a:ext cx="9956800" cy="1073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third clouds and weather chart contains an additional IFR outlook</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will forecast IFR conditions based on the following criteria, for the 12 hour period the 3rd clouds and weather chart represents </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47493" name="Picture 5"/>
          <p:cNvPicPr>
            <a:picLocks noChangeArrowheads="1"/>
          </p:cNvPicPr>
          <p:nvPr/>
        </p:nvPicPr>
        <p:blipFill>
          <a:blip r:embed="rId3"/>
          <a:srcRect/>
          <a:stretch>
            <a:fillRect/>
          </a:stretch>
        </p:blipFill>
        <p:spPr bwMode="auto">
          <a:xfrm>
            <a:off x="3816350" y="6548438"/>
            <a:ext cx="5346700" cy="2044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74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74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74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2" grpId="0" build="p" autoUpdateAnimBg="0"/>
    </p:bldLst>
  </p:timing>
</p:sld>
</file>

<file path=ppt/slides/slide40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64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64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48516" name="Icing and Turb"/>
          <p:cNvPicPr>
            <a:picLocks noChangeAspect="1" noChangeArrowheads="1"/>
          </p:cNvPicPr>
          <p:nvPr/>
        </p:nvPicPr>
        <p:blipFill>
          <a:blip r:embed="rId2"/>
          <a:srcRect/>
          <a:stretch>
            <a:fillRect/>
          </a:stretch>
        </p:blipFill>
        <p:spPr bwMode="auto">
          <a:xfrm>
            <a:off x="1181100" y="1257300"/>
            <a:ext cx="9626600" cy="7721601"/>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48515" name="Clouds and Weather"/>
          <p:cNvPicPr>
            <a:picLocks noChangeAspect="1" noChangeArrowheads="1"/>
          </p:cNvPicPr>
          <p:nvPr/>
        </p:nvPicPr>
        <p:blipFill>
          <a:blip r:embed="rId3"/>
          <a:srcRect/>
          <a:stretch>
            <a:fillRect/>
          </a:stretch>
        </p:blipFill>
        <p:spPr bwMode="auto">
          <a:xfrm>
            <a:off x="1181100" y="1257300"/>
            <a:ext cx="9626600" cy="7721601"/>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46469" name="Rectangle 6"/>
          <p:cNvSpPr>
            <a:spLocks/>
          </p:cNvSpPr>
          <p:nvPr/>
        </p:nvSpPr>
        <p:spPr bwMode="auto">
          <a:xfrm>
            <a:off x="4902200" y="419100"/>
            <a:ext cx="3200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gfa</a:t>
            </a:r>
            <a:r>
              <a:rPr lang="en-US" sz="4800">
                <a:solidFill>
                  <a:schemeClr val="tx1"/>
                </a:solidFill>
                <a:latin typeface="Helvetica Neue Medium" charset="0"/>
                <a:ea typeface="Helvetica Neue Medium" charset="0"/>
                <a:cs typeface="Helvetica Neue Medium" charset="0"/>
                <a:sym typeface="Helvetica Neue Medium" charset="0"/>
              </a:rPr>
              <a:t>example</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48515"/>
                                        </p:tgtEl>
                                      </p:cBhvr>
                                    </p:animEffect>
                                    <p:set>
                                      <p:cBhvr>
                                        <p:cTn id="7" dur="1" fill="hold">
                                          <p:stCondLst>
                                            <p:cond delay="1999"/>
                                          </p:stCondLst>
                                        </p:cTn>
                                        <p:tgtEl>
                                          <p:spTgt spid="4485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7490" name="Rectangle 1"/>
          <p:cNvSpPr>
            <a:spLocks noGrp="1" noChangeArrowheads="1"/>
          </p:cNvSpPr>
          <p:nvPr>
            <p:ph type="title"/>
          </p:nvPr>
        </p:nvSpPr>
        <p:spPr bwMode="auto">
          <a:xfrm>
            <a:off x="5499100" y="469900"/>
            <a:ext cx="2443460" cy="73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gfa</a:t>
            </a:r>
            <a:r>
              <a:rPr lang="en-US" sz="4800" dirty="0" smtClean="0">
                <a:latin typeface="Helvetica Neue Medium" charset="0"/>
                <a:ea typeface="Helvetica Neue Medium" charset="0"/>
                <a:cs typeface="Helvetica Neue Medium" charset="0"/>
                <a:sym typeface="Helvetica Neue Medium" charset="0"/>
              </a:rPr>
              <a:t>set1</a:t>
            </a:r>
            <a:endParaRPr lang="en-US" sz="4800" dirty="0" smtClean="0">
              <a:latin typeface="Helvetica Neue Medium" charset="0"/>
              <a:sym typeface="Helvetica Neue Medium" charset="0"/>
            </a:endParaRPr>
          </a:p>
        </p:txBody>
      </p:sp>
      <p:sp>
        <p:nvSpPr>
          <p:cNvPr id="44749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749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49541" name="Picture 5"/>
          <p:cNvPicPr>
            <a:picLocks noChangeAspect="1" noChangeArrowheads="1"/>
          </p:cNvPicPr>
          <p:nvPr/>
        </p:nvPicPr>
        <p:blipFill>
          <a:blip r:embed="rId2"/>
          <a:srcRect/>
          <a:stretch>
            <a:fillRect/>
          </a:stretch>
        </p:blipFill>
        <p:spPr bwMode="auto">
          <a:xfrm>
            <a:off x="1101800" y="1248139"/>
            <a:ext cx="9626600" cy="7721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49540" name="Picture 4"/>
          <p:cNvPicPr>
            <a:picLocks noChangeAspect="1" noChangeArrowheads="1"/>
          </p:cNvPicPr>
          <p:nvPr/>
        </p:nvPicPr>
        <p:blipFill>
          <a:blip r:embed="rId3"/>
          <a:srcRect/>
          <a:stretch>
            <a:fillRect/>
          </a:stretch>
        </p:blipFill>
        <p:spPr bwMode="auto">
          <a:xfrm>
            <a:off x="1101800" y="1234678"/>
            <a:ext cx="9641780" cy="7735061"/>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49540"/>
                                        </p:tgtEl>
                                      </p:cBhvr>
                                    </p:animEffect>
                                    <p:set>
                                      <p:cBhvr>
                                        <p:cTn id="7" dur="1" fill="hold">
                                          <p:stCondLst>
                                            <p:cond delay="1999"/>
                                          </p:stCondLst>
                                        </p:cTn>
                                        <p:tgtEl>
                                          <p:spTgt spid="4495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pic>
        <p:nvPicPr>
          <p:cNvPr id="450565" name="Picture 5"/>
          <p:cNvPicPr>
            <a:picLocks noChangeAspect="1" noChangeArrowheads="1"/>
          </p:cNvPicPr>
          <p:nvPr/>
        </p:nvPicPr>
        <p:blipFill>
          <a:blip r:embed="rId2"/>
          <a:srcRect/>
          <a:stretch>
            <a:fillRect/>
          </a:stretch>
        </p:blipFill>
        <p:spPr bwMode="auto">
          <a:xfrm>
            <a:off x="1270000" y="1193800"/>
            <a:ext cx="9626600" cy="7721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50564" name="Picture 4"/>
          <p:cNvPicPr>
            <a:picLocks noChangeAspect="1" noChangeArrowheads="1"/>
          </p:cNvPicPr>
          <p:nvPr/>
        </p:nvPicPr>
        <p:blipFill>
          <a:blip r:embed="rId3"/>
          <a:srcRect/>
          <a:stretch>
            <a:fillRect/>
          </a:stretch>
        </p:blipFill>
        <p:spPr bwMode="auto">
          <a:xfrm>
            <a:off x="1270000" y="1193800"/>
            <a:ext cx="9626600" cy="7721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48514" name="Rectangle 1"/>
          <p:cNvSpPr>
            <a:spLocks noGrp="1" noChangeArrowheads="1"/>
          </p:cNvSpPr>
          <p:nvPr>
            <p:ph type="title"/>
          </p:nvPr>
        </p:nvSpPr>
        <p:spPr bwMode="auto">
          <a:xfrm>
            <a:off x="4774208" y="289271"/>
            <a:ext cx="3476972" cy="850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gfa</a:t>
            </a:r>
            <a:r>
              <a:rPr lang="en-US" sz="4800" dirty="0" smtClean="0">
                <a:latin typeface="Helvetica Neue Medium" charset="0"/>
                <a:ea typeface="Helvetica Neue Medium" charset="0"/>
                <a:cs typeface="Helvetica Neue Medium" charset="0"/>
                <a:sym typeface="Helvetica Neue Medium" charset="0"/>
              </a:rPr>
              <a:t>set2</a:t>
            </a:r>
            <a:endParaRPr lang="en-US" sz="4800" dirty="0" smtClean="0">
              <a:latin typeface="Helvetica Neue Medium" charset="0"/>
              <a:sym typeface="Helvetica Neue Medium" charset="0"/>
            </a:endParaRPr>
          </a:p>
        </p:txBody>
      </p:sp>
      <p:sp>
        <p:nvSpPr>
          <p:cNvPr id="4485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85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50564"/>
                                        </p:tgtEl>
                                      </p:cBhvr>
                                    </p:animEffect>
                                    <p:set>
                                      <p:cBhvr>
                                        <p:cTn id="7" dur="1" fill="hold">
                                          <p:stCondLst>
                                            <p:cond delay="1999"/>
                                          </p:stCondLst>
                                        </p:cTn>
                                        <p:tgtEl>
                                          <p:spTgt spid="4505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9538" name="Rectangle 1"/>
          <p:cNvSpPr>
            <a:spLocks noGrp="1" noChangeArrowheads="1"/>
          </p:cNvSpPr>
          <p:nvPr>
            <p:ph type="title"/>
          </p:nvPr>
        </p:nvSpPr>
        <p:spPr bwMode="auto">
          <a:xfrm>
            <a:off x="5511800" y="342900"/>
            <a:ext cx="2214736" cy="787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gfa</a:t>
            </a:r>
            <a:r>
              <a:rPr lang="en-US" sz="4800" dirty="0" smtClean="0">
                <a:latin typeface="Helvetica Neue Medium" charset="0"/>
                <a:ea typeface="Helvetica Neue Medium" charset="0"/>
                <a:cs typeface="Helvetica Neue Medium" charset="0"/>
                <a:sym typeface="Helvetica Neue Medium" charset="0"/>
              </a:rPr>
              <a:t>set3</a:t>
            </a:r>
            <a:endParaRPr lang="en-US" sz="4800" dirty="0" smtClean="0">
              <a:latin typeface="Helvetica Neue Medium" charset="0"/>
              <a:sym typeface="Helvetica Neue Medium" charset="0"/>
            </a:endParaRPr>
          </a:p>
        </p:txBody>
      </p:sp>
      <p:sp>
        <p:nvSpPr>
          <p:cNvPr id="4495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95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51589" name="Picture 5"/>
          <p:cNvPicPr>
            <a:picLocks noChangeAspect="1" noChangeArrowheads="1"/>
          </p:cNvPicPr>
          <p:nvPr/>
        </p:nvPicPr>
        <p:blipFill>
          <a:blip r:embed="rId2"/>
          <a:srcRect/>
          <a:stretch>
            <a:fillRect/>
          </a:stretch>
        </p:blipFill>
        <p:spPr bwMode="auto">
          <a:xfrm>
            <a:off x="1282700" y="1193800"/>
            <a:ext cx="9626600" cy="7721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51588" name="Picture 4"/>
          <p:cNvPicPr>
            <a:picLocks noChangeAspect="1" noChangeArrowheads="1"/>
          </p:cNvPicPr>
          <p:nvPr/>
        </p:nvPicPr>
        <p:blipFill>
          <a:blip r:embed="rId3"/>
          <a:srcRect/>
          <a:stretch>
            <a:fillRect/>
          </a:stretch>
        </p:blipFill>
        <p:spPr bwMode="auto">
          <a:xfrm>
            <a:off x="1282700" y="1193800"/>
            <a:ext cx="9626600" cy="7721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51588"/>
                                        </p:tgtEl>
                                      </p:cBhvr>
                                    </p:animEffect>
                                    <p:set>
                                      <p:cBhvr>
                                        <p:cTn id="7" dur="1" fill="hold">
                                          <p:stCondLst>
                                            <p:cond delay="1999"/>
                                          </p:stCondLst>
                                        </p:cTn>
                                        <p:tgtEl>
                                          <p:spTgt spid="4515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056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gfa</a:t>
            </a:r>
            <a:r>
              <a:rPr lang="en-US" sz="4800" b="1" smtClean="0">
                <a:latin typeface="Helvetica Neue Medium" charset="0"/>
                <a:ea typeface="Helvetica Neue Medium" charset="0"/>
                <a:cs typeface="Helvetica Neue Medium" charset="0"/>
                <a:sym typeface="Helvetica Neue Medium" charset="0"/>
              </a:rPr>
              <a:t>accessing</a:t>
            </a:r>
            <a:endParaRPr lang="en-US" sz="4800" b="1" smtClean="0">
              <a:latin typeface="Helvetica Neue Medium" charset="0"/>
              <a:sym typeface="Helvetica Neue Medium" charset="0"/>
            </a:endParaRPr>
          </a:p>
        </p:txBody>
      </p:sp>
      <p:sp>
        <p:nvSpPr>
          <p:cNvPr id="4505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05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52612"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52613" name="Rectangle 5"/>
          <p:cNvSpPr>
            <a:spLocks/>
          </p:cNvSpPr>
          <p:nvPr/>
        </p:nvSpPr>
        <p:spPr bwMode="auto">
          <a:xfrm>
            <a:off x="7048500" y="5829300"/>
            <a:ext cx="1130300" cy="3556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526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2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3"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158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gfa</a:t>
            </a:r>
            <a:r>
              <a:rPr lang="en-US" sz="4800" b="1" smtClean="0">
                <a:latin typeface="Helvetica Neue Medium" charset="0"/>
                <a:ea typeface="Helvetica Neue Medium" charset="0"/>
                <a:cs typeface="Helvetica Neue Medium" charset="0"/>
                <a:sym typeface="Helvetica Neue Medium" charset="0"/>
              </a:rPr>
              <a:t>amendments</a:t>
            </a:r>
            <a:endParaRPr lang="en-US" sz="4800" b="1" smtClean="0">
              <a:latin typeface="Helvetica Neue Medium" charset="0"/>
              <a:sym typeface="Helvetica Neue Medium" charset="0"/>
            </a:endParaRPr>
          </a:p>
        </p:txBody>
      </p:sp>
      <p:sp>
        <p:nvSpPr>
          <p:cNvPr id="4515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15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3636" name="Rectangle 4"/>
          <p:cNvSpPr>
            <a:spLocks/>
          </p:cNvSpPr>
          <p:nvPr/>
        </p:nvSpPr>
        <p:spPr bwMode="auto">
          <a:xfrm>
            <a:off x="1282700" y="4356100"/>
            <a:ext cx="9956800" cy="102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one way GFA is amended by SIGMET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SIGMET is a short-term weather advisory to warn pilots of certain potentially hazardous weather phenomena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SIGMET is broadcast on appropriate IFR and VFR ATS frequencies upon receipt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5159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536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363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5363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536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6" grpId="0" build="p" autoUpdateAnimBg="0"/>
    </p:bldLst>
  </p:timing>
</p:sld>
</file>

<file path=ppt/slides/slide40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261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gfa</a:t>
            </a:r>
            <a:r>
              <a:rPr lang="en-US" sz="4800" b="1" smtClean="0">
                <a:latin typeface="Helvetica Neue Medium" charset="0"/>
                <a:ea typeface="Helvetica Neue Medium" charset="0"/>
                <a:cs typeface="Helvetica Neue Medium" charset="0"/>
                <a:sym typeface="Helvetica Neue Medium" charset="0"/>
              </a:rPr>
              <a:t>amendments</a:t>
            </a:r>
            <a:endParaRPr lang="en-US" sz="4800" b="1" smtClean="0">
              <a:latin typeface="Helvetica Neue Medium" charset="0"/>
              <a:sym typeface="Helvetica Neue Medium" charset="0"/>
            </a:endParaRPr>
          </a:p>
        </p:txBody>
      </p:sp>
      <p:sp>
        <p:nvSpPr>
          <p:cNvPr id="4526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26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4660" name="Rectangle 4"/>
          <p:cNvSpPr>
            <a:spLocks/>
          </p:cNvSpPr>
          <p:nvPr/>
        </p:nvSpPr>
        <p:spPr bwMode="auto">
          <a:xfrm>
            <a:off x="1219200" y="4114800"/>
            <a:ext cx="9956800" cy="1073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GFA is also amended by AIRMET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AIRMET is a short-term weather advisory to warn pilots of certain potentially hazardous weather phenomena, not warranting the issuance of SIGMET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SIGMET or AIRMET will be issued for weather occurrence without forecast, or non-occurrence with forecast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52614"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546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466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5466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546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60"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7825" name="Rectangle 1"/>
          <p:cNvSpPr>
            <a:spLocks noGrp="1" noChangeArrowheads="1"/>
          </p:cNvSpPr>
          <p:nvPr>
            <p:ph type="body" idx="1"/>
          </p:nvPr>
        </p:nvSpPr>
        <p:spPr bwMode="auto">
          <a:xfrm>
            <a:off x="977900" y="2235200"/>
            <a:ext cx="6794500" cy="6464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pressure altitude</a:t>
            </a:r>
            <a:r>
              <a:rPr lang="en-US" smtClean="0">
                <a:latin typeface="Helvetica" panose="020B0604020202020204" pitchFamily="34" charset="0"/>
                <a:cs typeface="Helvetica" panose="020B0604020202020204" pitchFamily="34" charset="0"/>
                <a:sym typeface="Helvetica" panose="020B0604020202020204" pitchFamily="34" charset="0"/>
              </a:rPr>
              <a:t> (PALT) is the altitude as indicated on the altimeter above MSL when it is set to ISA pressure</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PALT is the atmospheric pressure conditions the aircraft “thinks” it’s performing under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any non-standard (other than 29.92” Hg) altimeter settings will give non-standard performance</a:t>
            </a:r>
            <a:endParaRPr lang="en-US" smtClean="0">
              <a:latin typeface="Helvetica" panose="020B0604020202020204" pitchFamily="34" charset="0"/>
              <a:sym typeface="Helvetica" panose="020B0604020202020204" pitchFamily="34" charset="0"/>
            </a:endParaRPr>
          </a:p>
        </p:txBody>
      </p:sp>
      <p:pic>
        <p:nvPicPr>
          <p:cNvPr id="77826" name="Picture 2"/>
          <p:cNvPicPr>
            <a:picLocks noChangeArrowheads="1"/>
          </p:cNvPicPr>
          <p:nvPr/>
        </p:nvPicPr>
        <p:blipFill>
          <a:blip r:embed="rId3"/>
          <a:srcRect/>
          <a:stretch>
            <a:fillRect/>
          </a:stretch>
        </p:blipFill>
        <p:spPr bwMode="auto">
          <a:xfrm>
            <a:off x="8610600" y="3965575"/>
            <a:ext cx="3238500" cy="3340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578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578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578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PALT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782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778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778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5" grpId="0" build="p" bldLvl="5" autoUpdateAnimBg="0"/>
    </p:bldLst>
  </p:timing>
</p:sld>
</file>

<file path=ppt/slides/slide4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363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sigmet</a:t>
            </a:r>
            <a:r>
              <a:rPr lang="en-US" sz="4800" b="1" smtClean="0">
                <a:latin typeface="Helvetica Neue Medium" charset="0"/>
                <a:ea typeface="Helvetica Neue Medium" charset="0"/>
                <a:cs typeface="Helvetica Neue Medium" charset="0"/>
                <a:sym typeface="Helvetica Neue Medium" charset="0"/>
              </a:rPr>
              <a:t>example</a:t>
            </a:r>
            <a:endParaRPr lang="en-US" sz="4800" b="1" smtClean="0">
              <a:latin typeface="Helvetica Neue Medium" charset="0"/>
              <a:sym typeface="Helvetica Neue Medium" charset="0"/>
            </a:endParaRPr>
          </a:p>
        </p:txBody>
      </p:sp>
      <p:sp>
        <p:nvSpPr>
          <p:cNvPr id="4536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36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3637" name="Rectangle 4"/>
          <p:cNvSpPr>
            <a:spLocks/>
          </p:cNvSpPr>
          <p:nvPr/>
        </p:nvSpPr>
        <p:spPr bwMode="auto">
          <a:xfrm>
            <a:off x="1511300" y="3175000"/>
            <a:ext cx="960755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2400" b="1">
                <a:solidFill>
                  <a:schemeClr val="tx1"/>
                </a:solidFill>
                <a:ea typeface="Helvetica Neue" charset="0"/>
                <a:cs typeface="Helvetica Neue" charset="0"/>
              </a:rPr>
              <a:t>SIGMET</a:t>
            </a:r>
          </a:p>
          <a:p>
            <a:pPr algn="r" eaLnBrk="1" hangingPunct="1"/>
            <a:endParaRPr lang="en-US" sz="1300">
              <a:solidFill>
                <a:schemeClr val="tx1"/>
              </a:solidFill>
              <a:ea typeface="Helvetica Neue" charset="0"/>
              <a:cs typeface="Helvetica Neue" charset="0"/>
            </a:endParaRPr>
          </a:p>
          <a:p>
            <a:pPr eaLnBrk="1" hangingPunct="1"/>
            <a:r>
              <a:rPr lang="en-US" sz="1800" b="1">
                <a:solidFill>
                  <a:srgbClr val="FB0007"/>
                </a:solidFill>
                <a:ea typeface="Helvetica Neue" charset="0"/>
                <a:cs typeface="Helvetica Neue" charset="0"/>
              </a:rPr>
              <a:t>SIGMETS GFACN31</a:t>
            </a:r>
            <a:endParaRPr lang="en-US" sz="2000" b="1">
              <a:solidFill>
                <a:schemeClr val="tx1"/>
              </a:solidFill>
              <a:ea typeface="Helvetica Neue" charset="0"/>
              <a:cs typeface="Helvetica Neue" charset="0"/>
            </a:endParaRPr>
          </a:p>
          <a:p>
            <a:pPr eaLnBrk="1" hangingPunct="1">
              <a:spcBef>
                <a:spcPts val="1600"/>
              </a:spcBef>
            </a:pPr>
            <a:r>
              <a:rPr lang="en-US" sz="1800" b="1">
                <a:solidFill>
                  <a:schemeClr val="tx1"/>
                </a:solidFill>
                <a:ea typeface="Helvetica Neue" charset="0"/>
                <a:cs typeface="Helvetica Neue" charset="0"/>
              </a:rPr>
              <a:t>WSCN31 CWEG 131750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SIGMET M4 VALID 131750/132150 CWEG-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WTN 25 NM OF LN /4936N12722W/65 S PORT HARDY - /5112N12812W/45 NW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PORT HARDY - /5158N12814W/25 SE MCINNES ISLAND.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PTCHY SEV MECH/LLWS TURB FCST BLO 040. SOLANDER ISLAND REPD SE60G72KT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AT 1700Z. AREA QS. LTL CHG EXPD.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END/GFA31/RGH/CMAC-W </a:t>
            </a:r>
            <a:endParaRPr lang="en-US" sz="1800">
              <a:solidFill>
                <a:schemeClr val="tx1"/>
              </a:solidFill>
              <a:ea typeface="Helvetica Neue" charset="0"/>
              <a:cs typeface="Helvetica Neue" charset="0"/>
            </a:endParaRPr>
          </a:p>
          <a:p>
            <a:pPr eaLnBrk="1" hangingPunct="1">
              <a:spcBef>
                <a:spcPts val="1300"/>
              </a:spcBef>
            </a:pPr>
            <a:endParaRPr lang="en-US" sz="1800">
              <a:solidFill>
                <a:schemeClr val="tx1"/>
              </a:solidFill>
              <a:ea typeface="Helvetica Neue" charset="0"/>
              <a:cs typeface="Helvetica Neue" charset="0"/>
            </a:endParaRPr>
          </a:p>
          <a:p>
            <a:pPr eaLnBrk="1" hangingPunct="1"/>
            <a:r>
              <a:rPr lang="en-US" sz="1800" b="1">
                <a:solidFill>
                  <a:schemeClr val="tx1"/>
                </a:solidFill>
                <a:ea typeface="Helvetica Neue" charset="0"/>
                <a:cs typeface="Helvetica Neue" charset="0"/>
              </a:rPr>
              <a:t>WSCN31 CWEG 131633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SIGMET N1 VALID 131635/132035 CWEG-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WTN 45 NM OF LN /5206N12448W/25 W PUNTZI MOUNTAIN - /4916N12028W/30 E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HOPE.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PTCHY SEV LEE WV/MECH TURB FCST BLO 100 DUE STG SWLY WNDS ALF.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AREA QS. LTL CHG EXPD.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END/1/GFA31/RGH/CMAC-W </a:t>
            </a:r>
            <a:endParaRPr lang="en-US" sz="1800">
              <a:solidFill>
                <a:schemeClr val="tx1"/>
              </a:solidFill>
              <a:ea typeface="Helvetica Neue" charset="0"/>
              <a:cs typeface="Helvetica Neue" charset="0"/>
            </a:endParaRPr>
          </a:p>
          <a:p>
            <a:pPr eaLnBrk="1" hangingPunct="1">
              <a:spcBef>
                <a:spcPts val="1300"/>
              </a:spcBef>
            </a:pPr>
            <a:endParaRPr lang="en-US" sz="1800">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465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airmet/sigmet</a:t>
            </a:r>
            <a:r>
              <a:rPr lang="en-US" sz="4800" b="1" smtClean="0">
                <a:latin typeface="Helvetica Neue Medium" charset="0"/>
                <a:ea typeface="Helvetica Neue Medium" charset="0"/>
                <a:cs typeface="Helvetica Neue Medium" charset="0"/>
                <a:sym typeface="Helvetica Neue Medium" charset="0"/>
              </a:rPr>
              <a:t>accessing</a:t>
            </a:r>
            <a:endParaRPr lang="en-US" sz="4800" b="1" smtClean="0">
              <a:latin typeface="Helvetica Neue Medium" charset="0"/>
              <a:sym typeface="Helvetica Neue Medium" charset="0"/>
            </a:endParaRPr>
          </a:p>
        </p:txBody>
      </p:sp>
      <p:sp>
        <p:nvSpPr>
          <p:cNvPr id="4546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46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56708"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56709" name="Rectangle 5"/>
          <p:cNvSpPr>
            <a:spLocks/>
          </p:cNvSpPr>
          <p:nvPr/>
        </p:nvSpPr>
        <p:spPr bwMode="auto">
          <a:xfrm>
            <a:off x="3619500" y="4749800"/>
            <a:ext cx="10795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567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6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9"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568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sigwx</a:t>
            </a:r>
            <a:r>
              <a:rPr lang="en-US" sz="4800" b="1" smtClean="0">
                <a:latin typeface="Helvetica Neue Medium" charset="0"/>
                <a:ea typeface="Helvetica Neue Medium" charset="0"/>
                <a:cs typeface="Helvetica Neue Medium" charset="0"/>
                <a:sym typeface="Helvetica Neue Medium" charset="0"/>
              </a:rPr>
              <a:t>midlevel</a:t>
            </a:r>
            <a:endParaRPr lang="en-US" sz="4800" b="1" smtClean="0">
              <a:latin typeface="Helvetica Neue Medium" charset="0"/>
              <a:sym typeface="Helvetica Neue Medium" charset="0"/>
            </a:endParaRPr>
          </a:p>
        </p:txBody>
      </p:sp>
      <p:sp>
        <p:nvSpPr>
          <p:cNvPr id="4556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56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7732" name="Rectangle 4"/>
          <p:cNvSpPr>
            <a:spLocks/>
          </p:cNvSpPr>
          <p:nvPr/>
        </p:nvSpPr>
        <p:spPr bwMode="auto">
          <a:xfrm>
            <a:off x="1066800" y="3695700"/>
            <a:ext cx="9956800" cy="1247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significant weather mid-level prognostic chart covers all of Canada</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represents the 700mb to 400mb levels (FL100 to FL240)</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forecast icing, cloud layers of significance, marked mountain waves, FZLVL at 5000’ intervals, surface position and direction of movement of highs, lows, troughs etc.</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issued four times per day, 12 hours before validity</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577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773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577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5773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5773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577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2" grpId="0" build="p" autoUpdateAnimBg="0"/>
    </p:bldLst>
  </p:timing>
</p:sld>
</file>

<file path=ppt/slides/slide4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670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sigwx</a:t>
            </a:r>
            <a:r>
              <a:rPr lang="en-US" sz="4800" b="1" smtClean="0">
                <a:latin typeface="Helvetica Neue Medium" charset="0"/>
                <a:ea typeface="Helvetica Neue Medium" charset="0"/>
                <a:cs typeface="Helvetica Neue Medium" charset="0"/>
                <a:sym typeface="Helvetica Neue Medium" charset="0"/>
              </a:rPr>
              <a:t>highlevel</a:t>
            </a:r>
            <a:endParaRPr lang="en-US" sz="4800" b="1" smtClean="0">
              <a:latin typeface="Helvetica Neue Medium" charset="0"/>
              <a:sym typeface="Helvetica Neue Medium" charset="0"/>
            </a:endParaRPr>
          </a:p>
        </p:txBody>
      </p:sp>
      <p:sp>
        <p:nvSpPr>
          <p:cNvPr id="4567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67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8756" name="Rectangle 4"/>
          <p:cNvSpPr>
            <a:spLocks/>
          </p:cNvSpPr>
          <p:nvPr/>
        </p:nvSpPr>
        <p:spPr bwMode="auto">
          <a:xfrm>
            <a:off x="1066800" y="3695700"/>
            <a:ext cx="9956800" cy="1247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significant weather high-level prognostic chart is produced by the world area forecast center (WAFC)</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represents from FL250 to FL630</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shows occurring or forecast weather conditions of concern to high level aircraft operations (ie. the jet stream, tropopause height, frontal positions etc.)</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issued four times per day, 12 hours before validity</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5875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875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5875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5875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5875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5875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6" grpId="0" build="p" autoUpdateAnimBg="0"/>
    </p:bldLst>
  </p:timing>
</p:sld>
</file>

<file path=ppt/slides/slide4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7730" name="Rectangle 1"/>
          <p:cNvSpPr>
            <a:spLocks noGrp="1" noChangeArrowheads="1"/>
          </p:cNvSpPr>
          <p:nvPr>
            <p:ph type="title"/>
          </p:nvPr>
        </p:nvSpPr>
        <p:spPr bwMode="auto">
          <a:xfrm>
            <a:off x="4635500" y="495300"/>
            <a:ext cx="3721100" cy="787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latin typeface="Helvetica Neue Medium" charset="0"/>
                <a:ea typeface="Helvetica Neue Medium" charset="0"/>
                <a:cs typeface="Helvetica Neue Medium" charset="0"/>
                <a:sym typeface="Helvetica Neue Medium" charset="0"/>
              </a:rPr>
              <a:t>sigweather</a:t>
            </a:r>
            <a:endParaRPr lang="en-US" sz="4800" smtClean="0">
              <a:latin typeface="Helvetica Neue Medium" charset="0"/>
              <a:sym typeface="Helvetica Neue Medium" charset="0"/>
            </a:endParaRPr>
          </a:p>
        </p:txBody>
      </p:sp>
      <p:sp>
        <p:nvSpPr>
          <p:cNvPr id="4577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77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577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116" y="1723188"/>
            <a:ext cx="10793784" cy="726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577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16" y="1717440"/>
            <a:ext cx="10793784" cy="727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57734"/>
                                        </p:tgtEl>
                                      </p:cBhvr>
                                    </p:animEffect>
                                    <p:set>
                                      <p:cBhvr>
                                        <p:cTn id="7" dur="1" fill="hold">
                                          <p:stCondLst>
                                            <p:cond delay="1999"/>
                                          </p:stCondLst>
                                        </p:cTn>
                                        <p:tgtEl>
                                          <p:spTgt spid="457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875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sigweather</a:t>
            </a:r>
            <a:r>
              <a:rPr lang="en-US" sz="4800" b="1" smtClean="0">
                <a:latin typeface="Helvetica Neue Medium" charset="0"/>
                <a:ea typeface="Helvetica Neue Medium" charset="0"/>
                <a:cs typeface="Helvetica Neue Medium" charset="0"/>
                <a:sym typeface="Helvetica Neue Medium" charset="0"/>
              </a:rPr>
              <a:t>accessing</a:t>
            </a:r>
            <a:endParaRPr lang="en-US" sz="4800" b="1" smtClean="0">
              <a:latin typeface="Helvetica Neue Medium" charset="0"/>
              <a:sym typeface="Helvetica Neue Medium" charset="0"/>
            </a:endParaRPr>
          </a:p>
        </p:txBody>
      </p:sp>
      <p:sp>
        <p:nvSpPr>
          <p:cNvPr id="4587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87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0804"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60805" name="Rectangle 5"/>
          <p:cNvSpPr>
            <a:spLocks/>
          </p:cNvSpPr>
          <p:nvPr/>
        </p:nvSpPr>
        <p:spPr bwMode="auto">
          <a:xfrm>
            <a:off x="4762500" y="5829300"/>
            <a:ext cx="1079500" cy="6731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608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0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5" grpId="0" animBg="1"/>
    </p:bldLst>
  </p:timing>
</p:sld>
</file>

<file path=ppt/slides/slide4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977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analyzedcharts</a:t>
            </a:r>
            <a:r>
              <a:rPr lang="en-US" sz="4800" smtClean="0">
                <a:latin typeface="Helvetica Neue Medium" charset="0"/>
                <a:ea typeface="Helvetica Neue Medium" charset="0"/>
                <a:cs typeface="Helvetica Neue Medium" charset="0"/>
                <a:sym typeface="Helvetica Neue Medium" charset="0"/>
              </a:rPr>
              <a:t>anal</a:t>
            </a:r>
            <a:endParaRPr lang="en-US" sz="4800" smtClean="0">
              <a:latin typeface="Helvetica Neue Medium" charset="0"/>
              <a:sym typeface="Helvetica Neue Medium" charset="0"/>
            </a:endParaRPr>
          </a:p>
        </p:txBody>
      </p:sp>
      <p:sp>
        <p:nvSpPr>
          <p:cNvPr id="4597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97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61828" name="Rectangle 4"/>
          <p:cNvSpPr>
            <a:spLocks/>
          </p:cNvSpPr>
          <p:nvPr/>
        </p:nvSpPr>
        <p:spPr bwMode="auto">
          <a:xfrm>
            <a:off x="1066800" y="3695700"/>
            <a:ext cx="9956800" cy="1247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certain weather parameters in the upper atmosphere are measured on constant pressure level charts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four pressure levels in Canada are recorded: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850mb</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(5000’),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700mb</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(10,000’),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500mb</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(18,000’) and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250mb</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(34,000’)</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are not forecast charts - they indicate past conditions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issued twice daily at 0000Z and 1200Z</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618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182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6182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6182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6182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618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8" grpId="0" build="p" autoUpdateAnimBg="0"/>
    </p:bldLst>
  </p:timing>
</p:sld>
</file>

<file path=ppt/slides/slide4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080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analyzedcharts</a:t>
            </a:r>
            <a:r>
              <a:rPr lang="en-US" sz="4800" smtClean="0">
                <a:latin typeface="Helvetica Neue Medium" charset="0"/>
                <a:ea typeface="Helvetica Neue Medium" charset="0"/>
                <a:cs typeface="Helvetica Neue Medium" charset="0"/>
                <a:sym typeface="Helvetica Neue Medium" charset="0"/>
              </a:rPr>
              <a:t>anal</a:t>
            </a:r>
            <a:endParaRPr lang="en-US" sz="4800" smtClean="0">
              <a:latin typeface="Helvetica Neue Medium" charset="0"/>
              <a:sym typeface="Helvetica Neue Medium" charset="0"/>
            </a:endParaRPr>
          </a:p>
        </p:txBody>
      </p:sp>
      <p:sp>
        <p:nvSpPr>
          <p:cNvPr id="4608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08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2852" name="Picture 4"/>
          <p:cNvPicPr>
            <a:picLocks noChangeArrowheads="1"/>
          </p:cNvPicPr>
          <p:nvPr/>
        </p:nvPicPr>
        <p:blipFill>
          <a:blip r:embed="rId2"/>
          <a:srcRect/>
          <a:stretch>
            <a:fillRect/>
          </a:stretch>
        </p:blipFill>
        <p:spPr bwMode="auto">
          <a:xfrm>
            <a:off x="2425700" y="3744913"/>
            <a:ext cx="8153400" cy="42164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182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analyzedcharts</a:t>
            </a:r>
            <a:r>
              <a:rPr lang="en-US" sz="4800" smtClean="0">
                <a:latin typeface="Helvetica Neue Medium" charset="0"/>
                <a:ea typeface="Helvetica Neue Medium" charset="0"/>
                <a:cs typeface="Helvetica Neue Medium" charset="0"/>
                <a:sym typeface="Helvetica Neue Medium" charset="0"/>
              </a:rPr>
              <a:t>anal</a:t>
            </a:r>
            <a:endParaRPr lang="en-US" sz="4800" smtClean="0">
              <a:latin typeface="Helvetica Neue Medium" charset="0"/>
              <a:sym typeface="Helvetica Neue Medium" charset="0"/>
            </a:endParaRPr>
          </a:p>
        </p:txBody>
      </p:sp>
      <p:sp>
        <p:nvSpPr>
          <p:cNvPr id="4618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18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63876" name="Rectangle 4"/>
          <p:cNvSpPr>
            <a:spLocks/>
          </p:cNvSpPr>
          <p:nvPr/>
        </p:nvSpPr>
        <p:spPr bwMode="auto">
          <a:xfrm>
            <a:off x="1181100" y="3149600"/>
            <a:ext cx="9956800" cy="135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analyzed charts represent a common pressure level, not a constant altitude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highs and lows marked on the charts indicate the highest and lowest altitudes of the pressure level in that area</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constant pressure level charts are useful as an aircraft flying a constant indicated altitude is flying a constant pressure level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therefore variations in aircraft altitude can de determined based on the contour lines indicated on ANAL charts</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6387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387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6387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6387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6387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638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6" grpId="0" build="p" autoUpdateAnimBg="0"/>
    </p:bldLst>
  </p:timing>
</p:sld>
</file>

<file path=ppt/slides/slide4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2850" name="Rectangle 1"/>
          <p:cNvSpPr>
            <a:spLocks noGrp="1" noChangeArrowheads="1"/>
          </p:cNvSpPr>
          <p:nvPr>
            <p:ph type="title"/>
          </p:nvPr>
        </p:nvSpPr>
        <p:spPr bwMode="auto">
          <a:xfrm>
            <a:off x="4635500" y="584200"/>
            <a:ext cx="3721100" cy="787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latin typeface="Helvetica Neue Medium" charset="0"/>
                <a:ea typeface="Helvetica Neue Medium" charset="0"/>
                <a:cs typeface="Helvetica Neue Medium" charset="0"/>
                <a:sym typeface="Helvetica Neue Medium" charset="0"/>
              </a:rPr>
              <a:t>analyzed</a:t>
            </a:r>
            <a:endParaRPr lang="en-US" sz="4800" smtClean="0">
              <a:latin typeface="Helvetica Neue Medium" charset="0"/>
              <a:sym typeface="Helvetica Neue Medium" charset="0"/>
            </a:endParaRPr>
          </a:p>
        </p:txBody>
      </p:sp>
      <p:sp>
        <p:nvSpPr>
          <p:cNvPr id="4628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28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285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36" y="1271419"/>
            <a:ext cx="12126850" cy="850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628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36" y="1271419"/>
            <a:ext cx="12126850" cy="850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62854"/>
                                        </p:tgtEl>
                                      </p:cBhvr>
                                    </p:animEffect>
                                    <p:set>
                                      <p:cBhvr>
                                        <p:cTn id="7" dur="1" fill="hold">
                                          <p:stCondLst>
                                            <p:cond delay="1999"/>
                                          </p:stCondLst>
                                        </p:cTn>
                                        <p:tgtEl>
                                          <p:spTgt spid="4628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8849" name="Rectangle 1"/>
          <p:cNvSpPr>
            <a:spLocks noGrp="1" noChangeArrowheads="1"/>
          </p:cNvSpPr>
          <p:nvPr>
            <p:ph type="body" idx="1"/>
          </p:nvPr>
        </p:nvSpPr>
        <p:spPr bwMode="auto">
          <a:xfrm>
            <a:off x="939800" y="2438400"/>
            <a:ext cx="11112500" cy="2400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cold air will cause an altimeter to over read due to the steeper pressure gradient, when compared to warm air</a:t>
            </a:r>
            <a:endParaRPr lang="en-US" smtClean="0">
              <a:latin typeface="Helvetica" panose="020B0604020202020204" pitchFamily="34" charset="0"/>
              <a:sym typeface="Helvetica" panose="020B0604020202020204" pitchFamily="34" charset="0"/>
            </a:endParaRPr>
          </a:p>
        </p:txBody>
      </p:sp>
      <p:sp>
        <p:nvSpPr>
          <p:cNvPr id="768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68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78852" name="Picture 4"/>
          <p:cNvPicPr>
            <a:picLocks noChangeArrowheads="1"/>
          </p:cNvPicPr>
          <p:nvPr/>
        </p:nvPicPr>
        <p:blipFill>
          <a:blip r:embed="rId3"/>
          <a:srcRect/>
          <a:stretch>
            <a:fillRect/>
          </a:stretch>
        </p:blipFill>
        <p:spPr bwMode="auto">
          <a:xfrm>
            <a:off x="2108200" y="4540250"/>
            <a:ext cx="8788400" cy="3187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680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coldair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88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9" grpId="0" build="p" bldLvl="5" autoUpdateAnimBg="0"/>
    </p:bldLst>
  </p:timing>
</p:sld>
</file>

<file path=ppt/slides/slide4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387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analyzed</a:t>
            </a:r>
            <a:r>
              <a:rPr lang="en-US" sz="4800" b="1" smtClean="0">
                <a:latin typeface="Helvetica Neue Medium" charset="0"/>
                <a:ea typeface="Helvetica Neue Medium" charset="0"/>
                <a:cs typeface="Helvetica Neue Medium" charset="0"/>
                <a:sym typeface="Helvetica Neue Medium" charset="0"/>
              </a:rPr>
              <a:t>accessing</a:t>
            </a:r>
            <a:endParaRPr lang="en-US" sz="4800" b="1" smtClean="0">
              <a:latin typeface="Helvetica Neue Medium" charset="0"/>
              <a:sym typeface="Helvetica Neue Medium" charset="0"/>
            </a:endParaRPr>
          </a:p>
        </p:txBody>
      </p:sp>
      <p:sp>
        <p:nvSpPr>
          <p:cNvPr id="4638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38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5924"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65925" name="Rectangle 5"/>
          <p:cNvSpPr>
            <a:spLocks/>
          </p:cNvSpPr>
          <p:nvPr/>
        </p:nvSpPr>
        <p:spPr bwMode="auto">
          <a:xfrm>
            <a:off x="5905500" y="5816600"/>
            <a:ext cx="10922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65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5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5" grpId="0" animBg="1"/>
    </p:bldLst>
  </p:timing>
</p:sld>
</file>

<file path=ppt/slides/slide4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489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notam</a:t>
            </a:r>
            <a:r>
              <a:rPr lang="en-US" sz="4800" b="1" smtClean="0">
                <a:latin typeface="Helvetica Neue Medium" charset="0"/>
                <a:ea typeface="Helvetica Neue Medium" charset="0"/>
                <a:cs typeface="Helvetica Neue Medium" charset="0"/>
                <a:sym typeface="Helvetica Neue Medium" charset="0"/>
              </a:rPr>
              <a:t>noticetoairmen</a:t>
            </a:r>
            <a:endParaRPr lang="en-US" sz="4800" b="1" smtClean="0">
              <a:latin typeface="Helvetica Neue Medium" charset="0"/>
              <a:sym typeface="Helvetica Neue Medium" charset="0"/>
            </a:endParaRPr>
          </a:p>
        </p:txBody>
      </p:sp>
      <p:sp>
        <p:nvSpPr>
          <p:cNvPr id="4648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49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66948" name="Rectangle 4"/>
          <p:cNvSpPr>
            <a:spLocks/>
          </p:cNvSpPr>
          <p:nvPr/>
        </p:nvSpPr>
        <p:spPr bwMode="auto">
          <a:xfrm>
            <a:off x="1066800" y="3695700"/>
            <a:ext cx="9956800" cy="1247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NOTAM are coded messages that describe a change to an aeronautical facility, surface, procedure or hazard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must be checked before each flight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NOTAM code is standardized in the Canadian Notam Procedures Manual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hlinkClick r:id="rId3"/>
              </a:rPr>
              <a:t>http://www.navcanada.ca/ContentDefinitionFiles/Publications/NOTAM/NOTAM_Manual_en.pdf</a:t>
            </a: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6490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0800" y="28051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6694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694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6694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6694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6694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669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8" grpId="0" build="p" autoUpdateAnimBg="0"/>
    </p:bldLst>
  </p:timing>
</p:sld>
</file>

<file path=ppt/slides/slide4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592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notam</a:t>
            </a:r>
            <a:r>
              <a:rPr lang="en-US" sz="4800" b="1" smtClean="0">
                <a:latin typeface="Helvetica Neue Medium" charset="0"/>
                <a:ea typeface="Helvetica Neue Medium" charset="0"/>
                <a:cs typeface="Helvetica Neue Medium" charset="0"/>
                <a:sym typeface="Helvetica Neue Medium" charset="0"/>
              </a:rPr>
              <a:t>example</a:t>
            </a:r>
            <a:endParaRPr lang="en-US" sz="4800" b="1" smtClean="0">
              <a:latin typeface="Helvetica Neue Medium" charset="0"/>
              <a:sym typeface="Helvetica Neue Medium" charset="0"/>
            </a:endParaRPr>
          </a:p>
        </p:txBody>
      </p:sp>
      <p:sp>
        <p:nvSpPr>
          <p:cNvPr id="4659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59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592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0800" y="28051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65926" name="Rectangle 5"/>
          <p:cNvSpPr>
            <a:spLocks/>
          </p:cNvSpPr>
          <p:nvPr/>
        </p:nvSpPr>
        <p:spPr bwMode="auto">
          <a:xfrm>
            <a:off x="1320800" y="5143500"/>
            <a:ext cx="100584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600">
                <a:solidFill>
                  <a:schemeClr val="tx1"/>
                </a:solidFill>
                <a:ea typeface="Helvetica Neue" charset="0"/>
                <a:cs typeface="Helvetica Neue" charset="0"/>
              </a:rPr>
              <a:t>110098 CYXX HOPE</a:t>
            </a:r>
          </a:p>
          <a:p>
            <a:pPr eaLnBrk="1" hangingPunct="1"/>
            <a:r>
              <a:rPr lang="en-US" sz="3600">
                <a:solidFill>
                  <a:schemeClr val="tx1"/>
                </a:solidFill>
                <a:ea typeface="Helvetica Neue" charset="0"/>
                <a:cs typeface="Helvetica Neue" charset="0"/>
              </a:rPr>
              <a:t>CYHE FIRST 1000 FT RWY 07 CLSD, USABLE  RWY LEN REMAINING 2960 FT</a:t>
            </a:r>
          </a:p>
          <a:p>
            <a:pPr eaLnBrk="1" hangingPunct="1"/>
            <a:r>
              <a:rPr lang="en-US" sz="3600">
                <a:solidFill>
                  <a:schemeClr val="tx1"/>
                </a:solidFill>
                <a:ea typeface="Helvetica Neue" charset="0"/>
                <a:cs typeface="Helvetica Neue" charset="0"/>
              </a:rPr>
              <a:t>TIL APRX 1103211900</a:t>
            </a:r>
          </a:p>
          <a:p>
            <a:pPr eaLnBrk="1" hangingPunct="1"/>
            <a:endParaRPr lang="en-US" sz="3600">
              <a:solidFill>
                <a:schemeClr val="tx1"/>
              </a:solidFill>
              <a:ea typeface="Helvetica Neue" charset="0"/>
              <a:cs typeface="Helvetica Neue" charset="0"/>
            </a:endParaRPr>
          </a:p>
          <a:p>
            <a:pPr eaLnBrk="1" hangingPunct="1"/>
            <a:endParaRPr lang="en-US" sz="3600">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694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notam</a:t>
            </a:r>
            <a:r>
              <a:rPr lang="en-US" sz="4800" b="1" smtClean="0">
                <a:latin typeface="Helvetica Neue Medium" charset="0"/>
                <a:ea typeface="Helvetica Neue Medium" charset="0"/>
                <a:cs typeface="Helvetica Neue Medium" charset="0"/>
                <a:sym typeface="Helvetica Neue Medium" charset="0"/>
              </a:rPr>
              <a:t>accessing</a:t>
            </a:r>
            <a:endParaRPr lang="en-US" sz="4800" b="1" smtClean="0">
              <a:latin typeface="Helvetica Neue Medium" charset="0"/>
              <a:sym typeface="Helvetica Neue Medium" charset="0"/>
            </a:endParaRPr>
          </a:p>
        </p:txBody>
      </p:sp>
      <p:sp>
        <p:nvSpPr>
          <p:cNvPr id="4669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69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8996"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68997" name="Rectangle 5"/>
          <p:cNvSpPr>
            <a:spLocks/>
          </p:cNvSpPr>
          <p:nvPr/>
        </p:nvSpPr>
        <p:spPr bwMode="auto">
          <a:xfrm>
            <a:off x="7073900" y="4749800"/>
            <a:ext cx="10795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68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8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7" grpId="0" animBg="1"/>
    </p:bldLst>
  </p:timing>
</p:sld>
</file>

<file path=ppt/slides/slide4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797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livervr</a:t>
            </a:r>
            <a:r>
              <a:rPr lang="en-US" sz="4800" b="1" smtClean="0">
                <a:latin typeface="Helvetica Neue Medium" charset="0"/>
                <a:ea typeface="Helvetica Neue Medium" charset="0"/>
                <a:cs typeface="Helvetica Neue Medium" charset="0"/>
                <a:sym typeface="Helvetica Neue Medium" charset="0"/>
              </a:rPr>
              <a:t>currentwind</a:t>
            </a:r>
            <a:endParaRPr lang="en-US" sz="4800" b="1" smtClean="0">
              <a:latin typeface="Helvetica Neue Medium" charset="0"/>
              <a:sym typeface="Helvetica Neue Medium" charset="0"/>
            </a:endParaRPr>
          </a:p>
        </p:txBody>
      </p:sp>
      <p:sp>
        <p:nvSpPr>
          <p:cNvPr id="4679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79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70020" name="Rectangle 4"/>
          <p:cNvSpPr>
            <a:spLocks/>
          </p:cNvSpPr>
          <p:nvPr/>
        </p:nvSpPr>
        <p:spPr bwMode="auto">
          <a:xfrm>
            <a:off x="1282700" y="3924300"/>
            <a:ext cx="9956800" cy="1125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LIVE RVR is a relatively new product created by NAVCANADA which displays current magnetic wind direction and speed at certain airports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is overlaid on top of an airport diagram so is very intuitive and gives a clear relationship between runway orientation and wind direction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updated every 30 seconds</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700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7002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7002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70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0" grpId="0" build="p" autoUpdateAnimBg="0"/>
    </p:bldLst>
  </p:timing>
</p:sld>
</file>

<file path=ppt/slides/slide4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899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livervr</a:t>
            </a:r>
            <a:r>
              <a:rPr lang="en-US" sz="4800" b="1" smtClean="0">
                <a:latin typeface="Helvetica Neue Medium" charset="0"/>
                <a:ea typeface="Helvetica Neue Medium" charset="0"/>
                <a:cs typeface="Helvetica Neue Medium" charset="0"/>
                <a:sym typeface="Helvetica Neue Medium" charset="0"/>
              </a:rPr>
              <a:t>accessing</a:t>
            </a:r>
            <a:endParaRPr lang="en-US" sz="4800" b="1" smtClean="0">
              <a:latin typeface="Helvetica Neue Medium" charset="0"/>
              <a:sym typeface="Helvetica Neue Medium" charset="0"/>
            </a:endParaRPr>
          </a:p>
        </p:txBody>
      </p:sp>
      <p:sp>
        <p:nvSpPr>
          <p:cNvPr id="4689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89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71044"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71045" name="Rectangle 5"/>
          <p:cNvSpPr>
            <a:spLocks/>
          </p:cNvSpPr>
          <p:nvPr/>
        </p:nvSpPr>
        <p:spPr bwMode="auto">
          <a:xfrm>
            <a:off x="5892800" y="5080000"/>
            <a:ext cx="11430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710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71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5" grpId="0" animBg="1"/>
    </p:bldLst>
  </p:timing>
</p:sld>
</file>

<file path=ppt/slides/slide4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7001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awws</a:t>
            </a:r>
            <a:r>
              <a:rPr lang="en-US" sz="4800" b="1" smtClean="0">
                <a:latin typeface="Helvetica Neue Medium" charset="0"/>
                <a:ea typeface="Helvetica Neue Medium" charset="0"/>
                <a:cs typeface="Helvetica Neue Medium" charset="0"/>
                <a:sym typeface="Helvetica Neue Medium" charset="0"/>
              </a:rPr>
              <a:t>exploring</a:t>
            </a:r>
            <a:endParaRPr lang="en-US" sz="4800" b="1" smtClean="0">
              <a:latin typeface="Helvetica Neue Medium" charset="0"/>
              <a:sym typeface="Helvetica Neue Medium" charset="0"/>
            </a:endParaRPr>
          </a:p>
        </p:txBody>
      </p:sp>
      <p:sp>
        <p:nvSpPr>
          <p:cNvPr id="4700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700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72068" name="Rectangle 4"/>
          <p:cNvSpPr>
            <a:spLocks/>
          </p:cNvSpPr>
          <p:nvPr/>
        </p:nvSpPr>
        <p:spPr bwMode="auto">
          <a:xfrm>
            <a:off x="1409700" y="3644900"/>
            <a:ext cx="9956800" cy="1125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aviation weather website contains much more information than is required to be known for the CPL written test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however it should be explored as much as possible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make sure you are completely versed on the dissemination of any weather product you intend to use for flight planning purposes</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7206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7206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7206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720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8"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9873" name="Rectangle 1"/>
          <p:cNvSpPr>
            <a:spLocks noGrp="1" noChangeArrowheads="1"/>
          </p:cNvSpPr>
          <p:nvPr>
            <p:ph type="body" idx="1"/>
          </p:nvPr>
        </p:nvSpPr>
        <p:spPr bwMode="auto">
          <a:xfrm>
            <a:off x="977900" y="2235200"/>
            <a:ext cx="6794500" cy="6464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PALT corrects for non-ISA sea level pressure settings only</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aircraft performance charts (ie. takeoff, cruise, landing) are based on the aircraft’s pressure altitude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setting 29.92” Hg in flight will read PALT</a:t>
            </a:r>
            <a:endParaRPr lang="en-US" smtClean="0">
              <a:latin typeface="Helvetica" panose="020B0604020202020204" pitchFamily="34" charset="0"/>
              <a:sym typeface="Helvetica" panose="020B0604020202020204" pitchFamily="34" charset="0"/>
            </a:endParaRPr>
          </a:p>
        </p:txBody>
      </p:sp>
      <p:pic>
        <p:nvPicPr>
          <p:cNvPr id="79874" name="Picture 2"/>
          <p:cNvPicPr>
            <a:picLocks noChangeArrowheads="1"/>
          </p:cNvPicPr>
          <p:nvPr/>
        </p:nvPicPr>
        <p:blipFill>
          <a:blip r:embed="rId3"/>
          <a:srcRect/>
          <a:stretch>
            <a:fillRect/>
          </a:stretch>
        </p:blipFill>
        <p:spPr bwMode="auto">
          <a:xfrm>
            <a:off x="8610600" y="3965575"/>
            <a:ext cx="3238500" cy="3340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782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782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783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PALT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987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7987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798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3" grpId="0" build="p" bldLvl="5"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0897" name="Rectangle 1"/>
          <p:cNvSpPr>
            <a:spLocks noGrp="1" noChangeArrowheads="1"/>
          </p:cNvSpPr>
          <p:nvPr>
            <p:ph type="body" idx="1"/>
          </p:nvPr>
        </p:nvSpPr>
        <p:spPr bwMode="auto">
          <a:xfrm>
            <a:off x="863600" y="3949700"/>
            <a:ext cx="4025900" cy="2870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PALT is the standard for performance chart usage</a:t>
            </a:r>
            <a:endParaRPr lang="en-US" smtClean="0">
              <a:latin typeface="Helvetica" panose="020B0604020202020204" pitchFamily="34" charset="0"/>
              <a:sym typeface="Helvetica" panose="020B0604020202020204" pitchFamily="34" charset="0"/>
            </a:endParaRPr>
          </a:p>
        </p:txBody>
      </p:sp>
      <p:pic>
        <p:nvPicPr>
          <p:cNvPr id="80898" name="Picture 2"/>
          <p:cNvPicPr>
            <a:picLocks noChangeArrowheads="1"/>
          </p:cNvPicPr>
          <p:nvPr/>
        </p:nvPicPr>
        <p:blipFill>
          <a:blip r:embed="rId3"/>
          <a:srcRect/>
          <a:stretch>
            <a:fillRect/>
          </a:stretch>
        </p:blipFill>
        <p:spPr bwMode="auto">
          <a:xfrm>
            <a:off x="5270500" y="3059113"/>
            <a:ext cx="6184900" cy="46355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0899" name="Rectangle 3"/>
          <p:cNvSpPr>
            <a:spLocks/>
          </p:cNvSpPr>
          <p:nvPr/>
        </p:nvSpPr>
        <p:spPr bwMode="auto">
          <a:xfrm>
            <a:off x="6400800" y="3416300"/>
            <a:ext cx="444500" cy="2095500"/>
          </a:xfrm>
          <a:prstGeom prst="rect">
            <a:avLst/>
          </a:prstGeom>
          <a:noFill/>
          <a:ln w="50800">
            <a:solidFill>
              <a:srgbClr val="A408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8853" name="AutoShape 4"/>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8854" name="AutoShape 5"/>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8855"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PALT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089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0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7" grpId="0" build="p" bldLvl="5" autoUpdateAnimBg="0"/>
      <p:bldP spid="80899"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1921" name="Rectangle 1"/>
          <p:cNvSpPr>
            <a:spLocks noGrp="1" noChangeArrowheads="1"/>
          </p:cNvSpPr>
          <p:nvPr>
            <p:ph type="body" idx="1"/>
          </p:nvPr>
        </p:nvSpPr>
        <p:spPr bwMode="auto">
          <a:xfrm>
            <a:off x="1104900" y="2527300"/>
            <a:ext cx="10782300" cy="182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PALT is calculated using the formula below:</a:t>
            </a:r>
            <a:endParaRPr lang="en-US" smtClean="0">
              <a:latin typeface="Helvetica" panose="020B0604020202020204" pitchFamily="34" charset="0"/>
              <a:sym typeface="Helvetica" panose="020B0604020202020204" pitchFamily="34" charset="0"/>
            </a:endParaRPr>
          </a:p>
        </p:txBody>
      </p:sp>
      <p:sp>
        <p:nvSpPr>
          <p:cNvPr id="81922" name="Rectangle 2"/>
          <p:cNvSpPr>
            <a:spLocks/>
          </p:cNvSpPr>
          <p:nvPr/>
        </p:nvSpPr>
        <p:spPr bwMode="auto">
          <a:xfrm>
            <a:off x="1143000" y="5321300"/>
            <a:ext cx="113538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latin typeface="Helvetica" panose="020B0604020202020204" pitchFamily="34" charset="0"/>
                <a:cs typeface="Helvetica" panose="020B0604020202020204" pitchFamily="34" charset="0"/>
                <a:sym typeface="Helvetica" panose="020B0604020202020204" pitchFamily="34" charset="0"/>
              </a:rPr>
              <a:t>PALT =  station elevation + </a:t>
            </a:r>
          </a:p>
          <a:p>
            <a:pPr marL="0" lvl="4" eaLnBrk="1" hangingPunct="1">
              <a:lnSpc>
                <a:spcPct val="120000"/>
              </a:lnSpc>
              <a:spcBef>
                <a:spcPts val="2800"/>
              </a:spcBef>
            </a:pPr>
            <a:r>
              <a:rPr lang="en-US" sz="3600" b="1">
                <a:solidFill>
                  <a:schemeClr val="tx1"/>
                </a:solidFill>
                <a:latin typeface="Helvetica" panose="020B0604020202020204" pitchFamily="34" charset="0"/>
                <a:cs typeface="Helvetica" panose="020B0604020202020204" pitchFamily="34" charset="0"/>
                <a:sym typeface="Helvetica" panose="020B0604020202020204" pitchFamily="34" charset="0"/>
              </a:rPr>
              <a:t>[(29.92” Hg - altimeter setting) x1000]</a:t>
            </a:r>
          </a:p>
        </p:txBody>
      </p:sp>
      <p:sp>
        <p:nvSpPr>
          <p:cNvPr id="81923" name="Rectangle 3"/>
          <p:cNvSpPr>
            <a:spLocks/>
          </p:cNvSpPr>
          <p:nvPr/>
        </p:nvSpPr>
        <p:spPr bwMode="auto">
          <a:xfrm>
            <a:off x="1104900" y="6934200"/>
            <a:ext cx="107823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1” Hg = 1000’</a:t>
            </a:r>
          </a:p>
        </p:txBody>
      </p:sp>
      <p:sp>
        <p:nvSpPr>
          <p:cNvPr id="79877" name="AutoShape 4"/>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9878" name="AutoShape 5"/>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81926" name="Picture 6"/>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9880" name="Rectangle 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PALTformula</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192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19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819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1" grpId="0" build="p" bldLvl="5" autoUpdateAnimBg="0"/>
      <p:bldP spid="81922" grpId="0" autoUpdateAnimBg="0"/>
      <p:bldP spid="81923"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2945" name="Rectangle 1"/>
          <p:cNvSpPr>
            <a:spLocks noGrp="1" noChangeArrowheads="1"/>
          </p:cNvSpPr>
          <p:nvPr>
            <p:ph type="body" idx="1"/>
          </p:nvPr>
        </p:nvSpPr>
        <p:spPr bwMode="auto">
          <a:xfrm>
            <a:off x="1066800" y="2692400"/>
            <a:ext cx="59944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density altitude</a:t>
            </a:r>
            <a:r>
              <a:rPr lang="en-US" smtClean="0">
                <a:latin typeface="Helvetica" panose="020B0604020202020204" pitchFamily="34" charset="0"/>
                <a:cs typeface="Helvetica" panose="020B0604020202020204" pitchFamily="34" charset="0"/>
                <a:sym typeface="Helvetica" panose="020B0604020202020204" pitchFamily="34" charset="0"/>
              </a:rPr>
              <a:t> (DALT) is  pressure altitude corrected for non-standard ISA atmospheric temperature conditions</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the altitude at which the aircraft will perform as if it’s at given pressure, humidity and temperature variances from ISA</a:t>
            </a:r>
            <a:endParaRPr lang="en-US" smtClean="0">
              <a:latin typeface="Helvetica" panose="020B0604020202020204" pitchFamily="34" charset="0"/>
              <a:sym typeface="Helvetica" panose="020B0604020202020204" pitchFamily="34" charset="0"/>
            </a:endParaRPr>
          </a:p>
        </p:txBody>
      </p:sp>
      <p:pic>
        <p:nvPicPr>
          <p:cNvPr id="82946" name="Picture 2"/>
          <p:cNvPicPr>
            <a:picLocks noChangeArrowheads="1"/>
          </p:cNvPicPr>
          <p:nvPr/>
        </p:nvPicPr>
        <p:blipFill>
          <a:blip r:embed="rId3"/>
          <a:srcRect/>
          <a:stretch>
            <a:fillRect/>
          </a:stretch>
        </p:blipFill>
        <p:spPr bwMode="auto">
          <a:xfrm>
            <a:off x="7308850" y="4014788"/>
            <a:ext cx="4559300" cy="3175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090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090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090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DALT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294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29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5" grpId="0" build="p" bldLvl="5"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3969" name="Rectangle 1"/>
          <p:cNvSpPr>
            <a:spLocks noGrp="1" noChangeArrowheads="1"/>
          </p:cNvSpPr>
          <p:nvPr>
            <p:ph type="body" idx="1"/>
          </p:nvPr>
        </p:nvSpPr>
        <p:spPr bwMode="auto">
          <a:xfrm>
            <a:off x="1054100" y="2540000"/>
            <a:ext cx="59944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DALT is the most important value in terms of determining how an aircraft will perform</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especially important under detrimental ISA conditions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hot, high, and humid</a:t>
            </a:r>
            <a:endParaRPr lang="en-US" smtClean="0">
              <a:latin typeface="Helvetica" panose="020B0604020202020204" pitchFamily="34" charset="0"/>
              <a:sym typeface="Helvetica" panose="020B0604020202020204" pitchFamily="34" charset="0"/>
            </a:endParaRPr>
          </a:p>
        </p:txBody>
      </p:sp>
      <p:pic>
        <p:nvPicPr>
          <p:cNvPr id="83970" name="Picture 2"/>
          <p:cNvPicPr>
            <a:picLocks noChangeArrowheads="1"/>
          </p:cNvPicPr>
          <p:nvPr/>
        </p:nvPicPr>
        <p:blipFill>
          <a:blip r:embed="rId3"/>
          <a:srcRect/>
          <a:stretch>
            <a:fillRect/>
          </a:stretch>
        </p:blipFill>
        <p:spPr bwMode="auto">
          <a:xfrm>
            <a:off x="7308850" y="4014788"/>
            <a:ext cx="4559300" cy="3175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192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192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192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DALT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396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396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8396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9" grpId="0" build="p" bldLvl="5"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4993" name="Rectangle 1"/>
          <p:cNvSpPr>
            <a:spLocks noGrp="1" noChangeArrowheads="1"/>
          </p:cNvSpPr>
          <p:nvPr>
            <p:ph type="body" idx="1"/>
          </p:nvPr>
        </p:nvSpPr>
        <p:spPr bwMode="auto">
          <a:xfrm>
            <a:off x="1054100" y="2540000"/>
            <a:ext cx="59944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DALT may be calculated in the air, using an E6B flight computer, the outside air temperature and the PALT </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may also be calculated on the ground using a formula</a:t>
            </a:r>
            <a:endParaRPr lang="en-US" smtClean="0">
              <a:latin typeface="Helvetica" panose="020B0604020202020204" pitchFamily="34" charset="0"/>
              <a:sym typeface="Helvetica" panose="020B0604020202020204" pitchFamily="34" charset="0"/>
            </a:endParaRPr>
          </a:p>
        </p:txBody>
      </p:sp>
      <p:pic>
        <p:nvPicPr>
          <p:cNvPr id="84994" name="Picture 2"/>
          <p:cNvPicPr>
            <a:picLocks noChangeArrowheads="1"/>
          </p:cNvPicPr>
          <p:nvPr/>
        </p:nvPicPr>
        <p:blipFill>
          <a:blip r:embed="rId3"/>
          <a:srcRect/>
          <a:stretch>
            <a:fillRect/>
          </a:stretch>
        </p:blipFill>
        <p:spPr bwMode="auto">
          <a:xfrm>
            <a:off x="7308850" y="4014788"/>
            <a:ext cx="4559300" cy="3175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294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294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295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DALT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499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49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3" grpId="0" build="p" bldLvl="5"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6017" name="Rectangle 1"/>
          <p:cNvSpPr>
            <a:spLocks noGrp="1" noChangeArrowheads="1"/>
          </p:cNvSpPr>
          <p:nvPr>
            <p:ph type="body" idx="1"/>
          </p:nvPr>
        </p:nvSpPr>
        <p:spPr bwMode="auto">
          <a:xfrm>
            <a:off x="1104900" y="2527300"/>
            <a:ext cx="10782300" cy="182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DALT is calculated using the formula below:</a:t>
            </a:r>
            <a:endParaRPr lang="en-US" smtClean="0">
              <a:latin typeface="Helvetica" panose="020B0604020202020204" pitchFamily="34" charset="0"/>
              <a:sym typeface="Helvetica" panose="020B0604020202020204" pitchFamily="34" charset="0"/>
            </a:endParaRPr>
          </a:p>
        </p:txBody>
      </p:sp>
      <p:sp>
        <p:nvSpPr>
          <p:cNvPr id="86018" name="Rectangle 2"/>
          <p:cNvSpPr>
            <a:spLocks/>
          </p:cNvSpPr>
          <p:nvPr/>
        </p:nvSpPr>
        <p:spPr bwMode="auto">
          <a:xfrm>
            <a:off x="1143000" y="5321300"/>
            <a:ext cx="113538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latin typeface="Helvetica" panose="020B0604020202020204" pitchFamily="34" charset="0"/>
                <a:cs typeface="Helvetica" panose="020B0604020202020204" pitchFamily="34" charset="0"/>
                <a:sym typeface="Helvetica" panose="020B0604020202020204" pitchFamily="34" charset="0"/>
              </a:rPr>
              <a:t>DALT =  PALT + </a:t>
            </a:r>
          </a:p>
          <a:p>
            <a:pPr marL="0" lvl="4" eaLnBrk="1" hangingPunct="1">
              <a:lnSpc>
                <a:spcPct val="120000"/>
              </a:lnSpc>
              <a:spcBef>
                <a:spcPts val="2800"/>
              </a:spcBef>
            </a:pPr>
            <a:r>
              <a:rPr lang="en-US" sz="3600" b="1">
                <a:solidFill>
                  <a:schemeClr val="tx1"/>
                </a:solidFill>
                <a:latin typeface="Helvetica" panose="020B0604020202020204" pitchFamily="34" charset="0"/>
                <a:cs typeface="Helvetica" panose="020B0604020202020204" pitchFamily="34" charset="0"/>
                <a:sym typeface="Helvetica" panose="020B0604020202020204" pitchFamily="34" charset="0"/>
              </a:rPr>
              <a:t>[100(OAT - ISA temperature)]</a:t>
            </a:r>
          </a:p>
        </p:txBody>
      </p:sp>
      <p:pic>
        <p:nvPicPr>
          <p:cNvPr id="86019" name="Picture 3"/>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6020" name="Rectangle 4"/>
          <p:cNvSpPr>
            <a:spLocks/>
          </p:cNvSpPr>
          <p:nvPr/>
        </p:nvSpPr>
        <p:spPr bwMode="auto">
          <a:xfrm>
            <a:off x="1104900" y="6934200"/>
            <a:ext cx="107823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1” Hg = 1000’</a:t>
            </a:r>
          </a:p>
        </p:txBody>
      </p:sp>
      <p:sp>
        <p:nvSpPr>
          <p:cNvPr id="83974" name="AutoShape 5"/>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3975" name="AutoShape 6"/>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3976" name="Rectangle 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DALTformula</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601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60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860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7" grpId="0" build="p" bldLvl="5" autoUpdateAnimBg="0"/>
      <p:bldP spid="86018" grpId="0" autoUpdateAnimBg="0"/>
      <p:bldP spid="86020"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9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9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891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559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891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atmosphere</a:t>
            </a:r>
            <a:endParaRPr lang="en-US" sz="9600" smtClean="0">
              <a:latin typeface="Helvetica Neue Medium" charset="0"/>
              <a:sym typeface="Helvetica Neue Medium" charset="0"/>
            </a:endParaRPr>
          </a:p>
        </p:txBody>
      </p:sp>
    </p:spTree>
  </p:cSld>
  <p:clrMapOvr>
    <a:masterClrMapping/>
  </p:clrMapOvr>
  <p:transition spd="slow">
    <p:dissolv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704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DALT and PALT formulas, as any formulae, are truly remembered when they are understood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anticipate calculations by relating pressure and temperature values to standard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ie. lower than standard altimeter setting will give a higher pressure altitude than indicated - if not check your calculation</a:t>
            </a:r>
            <a:endParaRPr lang="en-US" smtClean="0">
              <a:latin typeface="Helvetica" panose="020B0604020202020204" pitchFamily="34" charset="0"/>
              <a:sym typeface="Helvetica" panose="020B0604020202020204" pitchFamily="34" charset="0"/>
            </a:endParaRPr>
          </a:p>
        </p:txBody>
      </p:sp>
      <p:sp>
        <p:nvSpPr>
          <p:cNvPr id="849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49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499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altimetry</a:t>
            </a:r>
            <a:r>
              <a:rPr lang="en-US" sz="4800" b="1" smtClean="0">
                <a:latin typeface="Helvetica Neue Medium" charset="0"/>
                <a:ea typeface="Helvetica Neue Medium" charset="0"/>
                <a:cs typeface="Helvetica Neue Medium" charset="0"/>
                <a:sym typeface="Helvetica Neue Medium" charset="0"/>
              </a:rPr>
              <a:t>formulae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704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704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870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 grpId="0" build="p" bldLvl="5"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60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60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8602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6021"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temperature</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70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70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9091"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due to global temperature differences that we see the creation of weather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these variances are due to a variety of factors, such as location, season, surface type etc.</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creates large and small scale weather patterns versus one global weather pattern</a:t>
            </a:r>
          </a:p>
        </p:txBody>
      </p:sp>
      <p:sp>
        <p:nvSpPr>
          <p:cNvPr id="8704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imbalance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890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890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890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80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80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0115"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solar radiation</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the energy transfer from the sun to the surface of the earth</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terrestrial radiation</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the energy transfer from the surface of the earth to the troposphere </a:t>
            </a:r>
          </a:p>
        </p:txBody>
      </p:sp>
      <p:sp>
        <p:nvSpPr>
          <p:cNvPr id="8806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radiation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01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90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90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90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1139" name="Rectangle 3"/>
          <p:cNvSpPr>
            <a:spLocks/>
          </p:cNvSpPr>
          <p:nvPr/>
        </p:nvSpPr>
        <p:spPr bwMode="auto">
          <a:xfrm>
            <a:off x="1612900" y="2374900"/>
            <a:ext cx="97790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only half of the incoming solar radiation is absorbed at the surface</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91140" name="Picture 4"/>
          <p:cNvPicPr>
            <a:picLocks noChangeArrowheads="1"/>
          </p:cNvPicPr>
          <p:nvPr/>
        </p:nvPicPr>
        <p:blipFill>
          <a:blip r:embed="rId3"/>
          <a:srcRect/>
          <a:stretch>
            <a:fillRect/>
          </a:stretch>
        </p:blipFill>
        <p:spPr bwMode="auto">
          <a:xfrm>
            <a:off x="3757613" y="4784725"/>
            <a:ext cx="5486400" cy="3492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90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radiation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11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01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01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2163" name="Rectangle 3"/>
          <p:cNvSpPr>
            <a:spLocks/>
          </p:cNvSpPr>
          <p:nvPr/>
        </p:nvSpPr>
        <p:spPr bwMode="auto">
          <a:xfrm>
            <a:off x="1606550" y="2676525"/>
            <a:ext cx="97790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the earth spinning on a tilted axis causes </a:t>
            </a: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seasonal variation</a:t>
            </a:r>
          </a:p>
          <a:p>
            <a:pPr eaLnBrk="1" hangingPunct="1">
              <a:lnSpc>
                <a:spcPct val="120000"/>
              </a:lnSpc>
              <a:spcBef>
                <a:spcPts val="2800"/>
              </a:spcBef>
            </a:pPr>
            <a:endParaRPr lang="en-US" dirty="0">
              <a:solidFill>
                <a:schemeClr val="tx1"/>
              </a:solidFill>
              <a:ea typeface="Helvetica Neue" charset="0"/>
              <a:cs typeface="Helvetica Neue" charset="0"/>
            </a:endParaRPr>
          </a:p>
        </p:txBody>
      </p:sp>
      <p:pic>
        <p:nvPicPr>
          <p:cNvPr id="92164" name="Picture 4"/>
          <p:cNvPicPr>
            <a:picLocks noChangeArrowheads="1"/>
          </p:cNvPicPr>
          <p:nvPr/>
        </p:nvPicPr>
        <p:blipFill>
          <a:blip r:embed="rId3"/>
          <a:srcRect/>
          <a:stretch>
            <a:fillRect/>
          </a:stretch>
        </p:blipFill>
        <p:spPr bwMode="auto">
          <a:xfrm>
            <a:off x="2895600" y="4441825"/>
            <a:ext cx="7200900" cy="3810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01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variation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21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11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11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3187" name="Rectangle 3"/>
          <p:cNvSpPr>
            <a:spLocks/>
          </p:cNvSpPr>
          <p:nvPr/>
        </p:nvSpPr>
        <p:spPr bwMode="auto">
          <a:xfrm>
            <a:off x="1612900" y="2617788"/>
            <a:ext cx="97790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latitudinal variation</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accounts for global wind circulation patterns</a:t>
            </a:r>
          </a:p>
          <a:p>
            <a:pPr eaLnBrk="1" hangingPunct="1">
              <a:lnSpc>
                <a:spcPct val="120000"/>
              </a:lnSpc>
              <a:spcBef>
                <a:spcPts val="2800"/>
              </a:spcBef>
            </a:pPr>
            <a:endParaRPr lang="en-US" dirty="0">
              <a:solidFill>
                <a:schemeClr val="tx1"/>
              </a:solidFill>
              <a:ea typeface="Helvetica Neue" charset="0"/>
              <a:cs typeface="Helvetica Neue" charset="0"/>
            </a:endParaRPr>
          </a:p>
        </p:txBody>
      </p:sp>
      <p:pic>
        <p:nvPicPr>
          <p:cNvPr id="93188" name="Picture 4"/>
          <p:cNvPicPr>
            <a:picLocks noChangeArrowheads="1"/>
          </p:cNvPicPr>
          <p:nvPr/>
        </p:nvPicPr>
        <p:blipFill>
          <a:blip r:embed="rId3"/>
          <a:srcRect/>
          <a:stretch>
            <a:fillRect/>
          </a:stretch>
        </p:blipFill>
        <p:spPr bwMode="auto">
          <a:xfrm>
            <a:off x="3759200" y="4498975"/>
            <a:ext cx="5486400" cy="3746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11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variation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31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21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21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4211" name="Rectangle 3"/>
          <p:cNvSpPr>
            <a:spLocks/>
          </p:cNvSpPr>
          <p:nvPr/>
        </p:nvSpPr>
        <p:spPr bwMode="auto">
          <a:xfrm>
            <a:off x="1612900" y="2798192"/>
            <a:ext cx="97790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diurnal variation </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occurs when solar radiation ceases at sunset</a:t>
            </a:r>
          </a:p>
          <a:p>
            <a:pPr eaLnBrk="1" hangingPunct="1">
              <a:lnSpc>
                <a:spcPct val="120000"/>
              </a:lnSpc>
              <a:spcBef>
                <a:spcPts val="2800"/>
              </a:spcBef>
            </a:pPr>
            <a:endParaRPr lang="en-US" dirty="0">
              <a:solidFill>
                <a:schemeClr val="tx1"/>
              </a:solidFill>
              <a:ea typeface="Helvetica Neue" charset="0"/>
              <a:cs typeface="Helvetica Neue" charset="0"/>
            </a:endParaRPr>
          </a:p>
        </p:txBody>
      </p:sp>
      <p:pic>
        <p:nvPicPr>
          <p:cNvPr id="94212" name="Picture 4"/>
          <p:cNvPicPr>
            <a:picLocks noChangeArrowheads="1"/>
          </p:cNvPicPr>
          <p:nvPr/>
        </p:nvPicPr>
        <p:blipFill>
          <a:blip r:embed="rId3"/>
          <a:srcRect/>
          <a:stretch>
            <a:fillRect/>
          </a:stretch>
        </p:blipFill>
        <p:spPr bwMode="auto">
          <a:xfrm>
            <a:off x="3949700" y="4456113"/>
            <a:ext cx="5105400" cy="3835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216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variation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42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31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31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5235" name="Rectangle 3"/>
          <p:cNvSpPr>
            <a:spLocks/>
          </p:cNvSpPr>
          <p:nvPr/>
        </p:nvSpPr>
        <p:spPr bwMode="auto">
          <a:xfrm>
            <a:off x="1609725" y="2581275"/>
            <a:ext cx="97790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surface variation</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determines how readily terrestrial radiation will occur due to absorption </a:t>
            </a:r>
          </a:p>
          <a:p>
            <a:pPr eaLnBrk="1" hangingPunct="1">
              <a:lnSpc>
                <a:spcPct val="120000"/>
              </a:lnSpc>
              <a:spcBef>
                <a:spcPts val="2800"/>
              </a:spcBef>
            </a:pPr>
            <a:endParaRPr lang="en-US" dirty="0">
              <a:solidFill>
                <a:schemeClr val="tx1"/>
              </a:solidFill>
              <a:ea typeface="Helvetica Neue" charset="0"/>
              <a:cs typeface="Helvetica Neue" charset="0"/>
            </a:endParaRPr>
          </a:p>
        </p:txBody>
      </p:sp>
      <p:pic>
        <p:nvPicPr>
          <p:cNvPr id="95236" name="Picture 4"/>
          <p:cNvPicPr>
            <a:picLocks noChangeArrowheads="1"/>
          </p:cNvPicPr>
          <p:nvPr/>
        </p:nvPicPr>
        <p:blipFill>
          <a:blip r:embed="rId3"/>
          <a:srcRect/>
          <a:stretch>
            <a:fillRect/>
          </a:stretch>
        </p:blipFill>
        <p:spPr bwMode="auto">
          <a:xfrm>
            <a:off x="3679825" y="4587875"/>
            <a:ext cx="5638800" cy="3594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319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variation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52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421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421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6259"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tropospheric heating is due to heating from the ground up</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conduction plays a very small role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are many other processes involved which distribute heat throughout the troposphere</a:t>
            </a:r>
          </a:p>
        </p:txBody>
      </p:sp>
      <p:sp>
        <p:nvSpPr>
          <p:cNvPr id="942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heating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62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962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962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985" name="Rectangle 1"/>
          <p:cNvSpPr>
            <a:spLocks noGrp="1" noChangeArrowheads="1"/>
          </p:cNvSpPr>
          <p:nvPr>
            <p:ph type="body" idx="1"/>
          </p:nvPr>
        </p:nvSpPr>
        <p:spPr bwMode="auto">
          <a:xfrm>
            <a:off x="2400300" y="2476500"/>
            <a:ext cx="8204200" cy="558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mobility</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expansion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compression</a:t>
            </a:r>
            <a:endParaRPr lang="en-US" smtClean="0">
              <a:latin typeface="Helvetica" panose="020B0604020202020204" pitchFamily="34" charset="0"/>
              <a:sym typeface="Helvetica" panose="020B0604020202020204" pitchFamily="34" charset="0"/>
            </a:endParaRPr>
          </a:p>
        </p:txBody>
      </p:sp>
      <p:sp>
        <p:nvSpPr>
          <p:cNvPr id="399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9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198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99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atmosphere</a:t>
            </a:r>
            <a:r>
              <a:rPr lang="en-US" sz="4800" b="1" smtClean="0">
                <a:latin typeface="Helvetica Neue Medium" charset="0"/>
                <a:ea typeface="Helvetica Neue Medium" charset="0"/>
                <a:cs typeface="Helvetica Neue Medium" charset="0"/>
                <a:sym typeface="Helvetica Neue Medium" charset="0"/>
              </a:rPr>
              <a:t>properties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198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198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19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5" grpId="0" build="p" bldLvl="5"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52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52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7283" name="Rectangle 3"/>
          <p:cNvSpPr>
            <a:spLocks/>
          </p:cNvSpPr>
          <p:nvPr/>
        </p:nvSpPr>
        <p:spPr bwMode="auto">
          <a:xfrm>
            <a:off x="1295400" y="4013200"/>
            <a:ext cx="62738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convective heating</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due to the vertical cycle created by rising warm and descending cold air</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97284" name="AutoShape 4"/>
          <p:cNvSpPr>
            <a:spLocks/>
          </p:cNvSpPr>
          <p:nvPr/>
        </p:nvSpPr>
        <p:spPr bwMode="auto">
          <a:xfrm>
            <a:off x="8516938" y="4165600"/>
            <a:ext cx="714375" cy="334010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790000"/>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7285" name="AutoShape 5"/>
          <p:cNvSpPr>
            <a:spLocks/>
          </p:cNvSpPr>
          <p:nvPr/>
        </p:nvSpPr>
        <p:spPr bwMode="auto">
          <a:xfrm rot="10800000">
            <a:off x="9783763" y="4443413"/>
            <a:ext cx="714375" cy="334010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0000FF"/>
              </a:gs>
              <a:gs pos="100000">
                <a:srgbClr val="000076"/>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7286" name="Freeform 6"/>
          <p:cNvSpPr>
            <a:spLocks/>
          </p:cNvSpPr>
          <p:nvPr/>
        </p:nvSpPr>
        <p:spPr bwMode="auto">
          <a:xfrm>
            <a:off x="8675688" y="3236913"/>
            <a:ext cx="1873250" cy="984250"/>
          </a:xfrm>
          <a:custGeom>
            <a:avLst/>
            <a:gdLst>
              <a:gd name="T0" fmla="*/ 14133 w 21600"/>
              <a:gd name="T1" fmla="*/ 14268 h 21600"/>
              <a:gd name="T2" fmla="*/ 9600 w 21600"/>
              <a:gd name="T3" fmla="*/ 7530 h 21600"/>
              <a:gd name="T4" fmla="*/ 5067 w 21600"/>
              <a:gd name="T5" fmla="*/ 14268 h 21600"/>
              <a:gd name="T6" fmla="*/ 0 w 21600"/>
              <a:gd name="T7" fmla="*/ 14268 h 21600"/>
              <a:gd name="T8" fmla="*/ 9600 w 21600"/>
              <a:gd name="T9" fmla="*/ 0 h 21600"/>
              <a:gd name="T10" fmla="*/ 19200 w 21600"/>
              <a:gd name="T11" fmla="*/ 14267 h 21600"/>
              <a:gd name="T12" fmla="*/ 19200 w 21600"/>
              <a:gd name="T13" fmla="*/ 14268 h 21600"/>
              <a:gd name="T14" fmla="*/ 21600 w 21600"/>
              <a:gd name="T15" fmla="*/ 14268 h 21600"/>
              <a:gd name="T16" fmla="*/ 16667 w 21600"/>
              <a:gd name="T17" fmla="*/ 21600 h 21600"/>
              <a:gd name="T18" fmla="*/ 11733 w 21600"/>
              <a:gd name="T19" fmla="*/ 14268 h 21600"/>
              <a:gd name="T20" fmla="*/ 14133 w 21600"/>
              <a:gd name="T21" fmla="*/ 14268 h 21600"/>
              <a:gd name="T22" fmla="*/ 14133 w 21600"/>
              <a:gd name="T23" fmla="*/ 142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00" h="21600">
                <a:moveTo>
                  <a:pt x="14133" y="14268"/>
                </a:moveTo>
                <a:cubicBezTo>
                  <a:pt x="14133" y="10546"/>
                  <a:pt x="12103" y="7530"/>
                  <a:pt x="9600" y="7530"/>
                </a:cubicBezTo>
                <a:cubicBezTo>
                  <a:pt x="7096" y="7530"/>
                  <a:pt x="5067" y="10546"/>
                  <a:pt x="5067" y="14268"/>
                </a:cubicBezTo>
                <a:lnTo>
                  <a:pt x="0" y="14268"/>
                </a:lnTo>
                <a:cubicBezTo>
                  <a:pt x="0" y="6388"/>
                  <a:pt x="4298" y="0"/>
                  <a:pt x="9600" y="0"/>
                </a:cubicBezTo>
                <a:cubicBezTo>
                  <a:pt x="14901" y="0"/>
                  <a:pt x="19199" y="6388"/>
                  <a:pt x="19200" y="14267"/>
                </a:cubicBezTo>
                <a:lnTo>
                  <a:pt x="19200" y="14268"/>
                </a:lnTo>
                <a:lnTo>
                  <a:pt x="21600" y="14268"/>
                </a:lnTo>
                <a:lnTo>
                  <a:pt x="16667" y="21600"/>
                </a:lnTo>
                <a:lnTo>
                  <a:pt x="11733" y="14268"/>
                </a:lnTo>
                <a:lnTo>
                  <a:pt x="14133" y="14268"/>
                </a:lnTo>
                <a:close/>
                <a:moveTo>
                  <a:pt x="14133" y="14268"/>
                </a:moveTo>
              </a:path>
            </a:pathLst>
          </a:custGeom>
          <a:gradFill rotWithShape="0">
            <a:gsLst>
              <a:gs pos="0">
                <a:srgbClr val="FF0000"/>
              </a:gs>
              <a:gs pos="100000">
                <a:srgbClr val="0000CC"/>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7287" name="Freeform 7"/>
          <p:cNvSpPr>
            <a:spLocks/>
          </p:cNvSpPr>
          <p:nvPr/>
        </p:nvSpPr>
        <p:spPr bwMode="auto">
          <a:xfrm rot="10800000">
            <a:off x="8467725" y="7727950"/>
            <a:ext cx="1873250" cy="982663"/>
          </a:xfrm>
          <a:custGeom>
            <a:avLst/>
            <a:gdLst>
              <a:gd name="T0" fmla="*/ 14133 w 21600"/>
              <a:gd name="T1" fmla="*/ 14268 h 21600"/>
              <a:gd name="T2" fmla="*/ 9600 w 21600"/>
              <a:gd name="T3" fmla="*/ 7530 h 21600"/>
              <a:gd name="T4" fmla="*/ 5067 w 21600"/>
              <a:gd name="T5" fmla="*/ 14268 h 21600"/>
              <a:gd name="T6" fmla="*/ 0 w 21600"/>
              <a:gd name="T7" fmla="*/ 14268 h 21600"/>
              <a:gd name="T8" fmla="*/ 9600 w 21600"/>
              <a:gd name="T9" fmla="*/ 0 h 21600"/>
              <a:gd name="T10" fmla="*/ 19200 w 21600"/>
              <a:gd name="T11" fmla="*/ 14267 h 21600"/>
              <a:gd name="T12" fmla="*/ 19200 w 21600"/>
              <a:gd name="T13" fmla="*/ 14268 h 21600"/>
              <a:gd name="T14" fmla="*/ 21600 w 21600"/>
              <a:gd name="T15" fmla="*/ 14268 h 21600"/>
              <a:gd name="T16" fmla="*/ 16667 w 21600"/>
              <a:gd name="T17" fmla="*/ 21600 h 21600"/>
              <a:gd name="T18" fmla="*/ 11733 w 21600"/>
              <a:gd name="T19" fmla="*/ 14268 h 21600"/>
              <a:gd name="T20" fmla="*/ 14133 w 21600"/>
              <a:gd name="T21" fmla="*/ 14268 h 21600"/>
              <a:gd name="T22" fmla="*/ 14133 w 21600"/>
              <a:gd name="T23" fmla="*/ 142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00" h="21600">
                <a:moveTo>
                  <a:pt x="14133" y="14268"/>
                </a:moveTo>
                <a:cubicBezTo>
                  <a:pt x="14133" y="10546"/>
                  <a:pt x="12103" y="7530"/>
                  <a:pt x="9600" y="7530"/>
                </a:cubicBezTo>
                <a:cubicBezTo>
                  <a:pt x="7096" y="7530"/>
                  <a:pt x="5067" y="10546"/>
                  <a:pt x="5067" y="14268"/>
                </a:cubicBezTo>
                <a:lnTo>
                  <a:pt x="0" y="14268"/>
                </a:lnTo>
                <a:cubicBezTo>
                  <a:pt x="0" y="6388"/>
                  <a:pt x="4298" y="0"/>
                  <a:pt x="9600" y="0"/>
                </a:cubicBezTo>
                <a:cubicBezTo>
                  <a:pt x="14901" y="0"/>
                  <a:pt x="19199" y="6388"/>
                  <a:pt x="19200" y="14267"/>
                </a:cubicBezTo>
                <a:lnTo>
                  <a:pt x="19200" y="14268"/>
                </a:lnTo>
                <a:lnTo>
                  <a:pt x="21600" y="14268"/>
                </a:lnTo>
                <a:lnTo>
                  <a:pt x="16667" y="21600"/>
                </a:lnTo>
                <a:lnTo>
                  <a:pt x="11733" y="14268"/>
                </a:lnTo>
                <a:lnTo>
                  <a:pt x="14133" y="14268"/>
                </a:lnTo>
                <a:close/>
                <a:moveTo>
                  <a:pt x="14133" y="14268"/>
                </a:moveTo>
              </a:path>
            </a:pathLst>
          </a:custGeom>
          <a:gradFill rotWithShape="0">
            <a:gsLst>
              <a:gs pos="0">
                <a:srgbClr val="0000CC"/>
              </a:gs>
              <a:gs pos="100000">
                <a:srgbClr val="FF0000"/>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5241"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convectiveheating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72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97284"/>
                                        </p:tgtEl>
                                        <p:attrNameLst>
                                          <p:attrName>style.visibility</p:attrName>
                                        </p:attrNameLst>
                                      </p:cBhvr>
                                      <p:to>
                                        <p:strVal val="visible"/>
                                      </p:to>
                                    </p:set>
                                    <p:animEffect transition="in" filter="wipe(down)">
                                      <p:cBhvr>
                                        <p:cTn id="11" dur="500"/>
                                        <p:tgtEl>
                                          <p:spTgt spid="97284"/>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97286"/>
                                        </p:tgtEl>
                                        <p:attrNameLst>
                                          <p:attrName>style.visibility</p:attrName>
                                        </p:attrNameLst>
                                      </p:cBhvr>
                                      <p:to>
                                        <p:strVal val="visible"/>
                                      </p:to>
                                    </p:set>
                                    <p:animEffect transition="in" filter="wipe(left)">
                                      <p:cBhvr>
                                        <p:cTn id="15" dur="500"/>
                                        <p:tgtEl>
                                          <p:spTgt spid="97286"/>
                                        </p:tgtEl>
                                      </p:cBhvr>
                                    </p:animEffect>
                                  </p:childTnLst>
                                </p:cTn>
                              </p:par>
                            </p:childTnLst>
                          </p:cTn>
                        </p:par>
                        <p:par>
                          <p:cTn id="16" fill="hold" nodeType="afterGroup">
                            <p:stCondLst>
                              <p:cond delay="1000"/>
                            </p:stCondLst>
                            <p:childTnLst>
                              <p:par>
                                <p:cTn id="17" presetID="22" presetClass="entr" presetSubtype="1" fill="hold" nodeType="afterEffect">
                                  <p:stCondLst>
                                    <p:cond delay="0"/>
                                  </p:stCondLst>
                                  <p:childTnLst>
                                    <p:set>
                                      <p:cBhvr>
                                        <p:cTn id="18" dur="1" fill="hold">
                                          <p:stCondLst>
                                            <p:cond delay="0"/>
                                          </p:stCondLst>
                                        </p:cTn>
                                        <p:tgtEl>
                                          <p:spTgt spid="97285"/>
                                        </p:tgtEl>
                                        <p:attrNameLst>
                                          <p:attrName>style.visibility</p:attrName>
                                        </p:attrNameLst>
                                      </p:cBhvr>
                                      <p:to>
                                        <p:strVal val="visible"/>
                                      </p:to>
                                    </p:set>
                                    <p:animEffect transition="in" filter="wipe(up)">
                                      <p:cBhvr>
                                        <p:cTn id="19" dur="500"/>
                                        <p:tgtEl>
                                          <p:spTgt spid="97285"/>
                                        </p:tgtEl>
                                      </p:cBhvr>
                                    </p:animEffect>
                                  </p:childTnLst>
                                </p:cTn>
                              </p:par>
                            </p:childTnLst>
                          </p:cTn>
                        </p:par>
                        <p:par>
                          <p:cTn id="20" fill="hold" nodeType="afterGroup">
                            <p:stCondLst>
                              <p:cond delay="1500"/>
                            </p:stCondLst>
                            <p:childTnLst>
                              <p:par>
                                <p:cTn id="21" presetID="22" presetClass="entr" presetSubtype="2" fill="hold" nodeType="afterEffect">
                                  <p:stCondLst>
                                    <p:cond delay="0"/>
                                  </p:stCondLst>
                                  <p:childTnLst>
                                    <p:set>
                                      <p:cBhvr>
                                        <p:cTn id="22" dur="1" fill="hold">
                                          <p:stCondLst>
                                            <p:cond delay="0"/>
                                          </p:stCondLst>
                                        </p:cTn>
                                        <p:tgtEl>
                                          <p:spTgt spid="97287"/>
                                        </p:tgtEl>
                                        <p:attrNameLst>
                                          <p:attrName>style.visibility</p:attrName>
                                        </p:attrNameLst>
                                      </p:cBhvr>
                                      <p:to>
                                        <p:strVal val="visible"/>
                                      </p:to>
                                    </p:set>
                                    <p:animEffect transition="in" filter="wipe(right)">
                                      <p:cBhvr>
                                        <p:cTn id="23" dur="500"/>
                                        <p:tgtEl>
                                          <p:spTgt spid="9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62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62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8307" name="Rectangle 3"/>
          <p:cNvSpPr>
            <a:spLocks/>
          </p:cNvSpPr>
          <p:nvPr/>
        </p:nvSpPr>
        <p:spPr bwMode="auto">
          <a:xfrm>
            <a:off x="1003300" y="4102100"/>
            <a:ext cx="62738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advective heating</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occurs as cold air is warmed from below as it moves over a warmer surface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98308" name="AutoShape 4"/>
          <p:cNvSpPr>
            <a:spLocks/>
          </p:cNvSpPr>
          <p:nvPr/>
        </p:nvSpPr>
        <p:spPr bwMode="auto">
          <a:xfrm rot="-5400000">
            <a:off x="9559132" y="2890044"/>
            <a:ext cx="582612" cy="452755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000099"/>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8309" name="Rectangle 5"/>
          <p:cNvSpPr>
            <a:spLocks/>
          </p:cNvSpPr>
          <p:nvPr/>
        </p:nvSpPr>
        <p:spPr bwMode="auto">
          <a:xfrm>
            <a:off x="7531100" y="5835650"/>
            <a:ext cx="4584700" cy="971550"/>
          </a:xfrm>
          <a:prstGeom prst="rect">
            <a:avLst/>
          </a:prstGeom>
          <a:gradFill rotWithShape="0">
            <a:gsLst>
              <a:gs pos="0">
                <a:srgbClr val="FF0000"/>
              </a:gs>
              <a:gs pos="100000">
                <a:srgbClr val="000099"/>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626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advectiveheating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83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98309"/>
                                        </p:tgtEl>
                                        <p:attrNameLst>
                                          <p:attrName>style.visibility</p:attrName>
                                        </p:attrNameLst>
                                      </p:cBhvr>
                                      <p:to>
                                        <p:strVal val="visible"/>
                                      </p:to>
                                    </p:set>
                                  </p:childTnLst>
                                </p:cTn>
                              </p:par>
                            </p:childTnLst>
                          </p:cTn>
                        </p:par>
                        <p:par>
                          <p:cTn id="11" fill="hold" nodeType="afterGroup">
                            <p:stCondLst>
                              <p:cond delay="500"/>
                            </p:stCondLst>
                            <p:childTnLst>
                              <p:par>
                                <p:cTn id="12" presetID="22" presetClass="entr" presetSubtype="2" fill="hold" nodeType="afterEffect">
                                  <p:stCondLst>
                                    <p:cond delay="0"/>
                                  </p:stCondLst>
                                  <p:childTnLst>
                                    <p:set>
                                      <p:cBhvr>
                                        <p:cTn id="13" dur="1" fill="hold">
                                          <p:stCondLst>
                                            <p:cond delay="0"/>
                                          </p:stCondLst>
                                        </p:cTn>
                                        <p:tgtEl>
                                          <p:spTgt spid="98308"/>
                                        </p:tgtEl>
                                        <p:attrNameLst>
                                          <p:attrName>style.visibility</p:attrName>
                                        </p:attrNameLst>
                                      </p:cBhvr>
                                      <p:to>
                                        <p:strVal val="visible"/>
                                      </p:to>
                                    </p:set>
                                    <p:animEffect transition="in" filter="wipe(right)">
                                      <p:cBhvr>
                                        <p:cTn id="14"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autoUpdateAnimBg="0"/>
      <p:bldP spid="9830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72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72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9331" name="Rectangle 3"/>
          <p:cNvSpPr>
            <a:spLocks/>
          </p:cNvSpPr>
          <p:nvPr/>
        </p:nvSpPr>
        <p:spPr bwMode="auto">
          <a:xfrm>
            <a:off x="2032000" y="2921000"/>
            <a:ext cx="84963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turbulence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the surface creates instability and causes heat to be forced aloft</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99332" name="AutoShape 4"/>
          <p:cNvSpPr>
            <a:spLocks/>
          </p:cNvSpPr>
          <p:nvPr/>
        </p:nvSpPr>
        <p:spPr bwMode="auto">
          <a:xfrm rot="-1860000">
            <a:off x="6251575" y="6443663"/>
            <a:ext cx="1870075" cy="709612"/>
          </a:xfrm>
          <a:custGeom>
            <a:avLst/>
            <a:gdLst/>
            <a:ahLst/>
            <a:cxnLst/>
            <a:rect l="0" t="0" r="r" b="b"/>
            <a:pathLst>
              <a:path w="21600" h="21595">
                <a:moveTo>
                  <a:pt x="17597" y="15446"/>
                </a:moveTo>
                <a:cubicBezTo>
                  <a:pt x="16325" y="8279"/>
                  <a:pt x="13073" y="3529"/>
                  <a:pt x="9438" y="3529"/>
                </a:cubicBezTo>
                <a:cubicBezTo>
                  <a:pt x="6035" y="3526"/>
                  <a:pt x="2943" y="7697"/>
                  <a:pt x="1523" y="14204"/>
                </a:cubicBezTo>
                <a:lnTo>
                  <a:pt x="0" y="12731"/>
                </a:lnTo>
                <a:cubicBezTo>
                  <a:pt x="1693" y="4972"/>
                  <a:pt x="5379" y="-1"/>
                  <a:pt x="9438" y="2"/>
                </a:cubicBezTo>
                <a:cubicBezTo>
                  <a:pt x="13772" y="3"/>
                  <a:pt x="17651" y="5667"/>
                  <a:pt x="19167" y="14212"/>
                </a:cubicBezTo>
                <a:lnTo>
                  <a:pt x="21600" y="12300"/>
                </a:lnTo>
                <a:lnTo>
                  <a:pt x="19584" y="21599"/>
                </a:lnTo>
                <a:lnTo>
                  <a:pt x="15165" y="17355"/>
                </a:lnTo>
                <a:lnTo>
                  <a:pt x="17597" y="15446"/>
                </a:lnTo>
                <a:close/>
                <a:moveTo>
                  <a:pt x="17597" y="15446"/>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3" name="AutoShape 5"/>
          <p:cNvSpPr>
            <a:spLocks/>
          </p:cNvSpPr>
          <p:nvPr/>
        </p:nvSpPr>
        <p:spPr bwMode="auto">
          <a:xfrm rot="10800000">
            <a:off x="1738313" y="7791450"/>
            <a:ext cx="4799012" cy="342900"/>
          </a:xfrm>
          <a:prstGeom prst="leftArrow">
            <a:avLst>
              <a:gd name="adj1" fmla="val 56250"/>
              <a:gd name="adj2" fmla="val 87989"/>
            </a:avLst>
          </a:pr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4" name="Rectangle 6"/>
          <p:cNvSpPr>
            <a:spLocks/>
          </p:cNvSpPr>
          <p:nvPr/>
        </p:nvSpPr>
        <p:spPr bwMode="auto">
          <a:xfrm>
            <a:off x="7051675" y="7458075"/>
            <a:ext cx="771525" cy="769938"/>
          </a:xfrm>
          <a:prstGeom prst="rect">
            <a:avLst/>
          </a:prstGeom>
          <a:solidFill>
            <a:srgbClr val="FFFFFF"/>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5" name="AutoShape 7"/>
          <p:cNvSpPr>
            <a:spLocks/>
          </p:cNvSpPr>
          <p:nvPr/>
        </p:nvSpPr>
        <p:spPr bwMode="auto">
          <a:xfrm rot="7380000">
            <a:off x="7997032" y="6825456"/>
            <a:ext cx="857250" cy="865187"/>
          </a:xfrm>
          <a:custGeom>
            <a:avLst/>
            <a:gdLst/>
            <a:ahLst/>
            <a:cxnLst/>
            <a:rect l="0" t="0" r="r" b="b"/>
            <a:pathLst>
              <a:path w="21599" h="21600">
                <a:moveTo>
                  <a:pt x="10032" y="15803"/>
                </a:moveTo>
                <a:cubicBezTo>
                  <a:pt x="10287" y="15828"/>
                  <a:pt x="10544" y="15842"/>
                  <a:pt x="10800" y="15842"/>
                </a:cubicBezTo>
                <a:cubicBezTo>
                  <a:pt x="14644" y="15842"/>
                  <a:pt x="17761" y="13062"/>
                  <a:pt x="17761" y="9634"/>
                </a:cubicBezTo>
                <a:cubicBezTo>
                  <a:pt x="17760" y="6204"/>
                  <a:pt x="14643" y="3425"/>
                  <a:pt x="10800" y="3425"/>
                </a:cubicBezTo>
                <a:cubicBezTo>
                  <a:pt x="6955" y="3424"/>
                  <a:pt x="3839" y="6203"/>
                  <a:pt x="3839" y="9633"/>
                </a:cubicBezTo>
                <a:lnTo>
                  <a:pt x="0" y="9632"/>
                </a:lnTo>
                <a:cubicBezTo>
                  <a:pt x="0" y="4312"/>
                  <a:pt x="4834" y="0"/>
                  <a:pt x="10799" y="0"/>
                </a:cubicBezTo>
                <a:cubicBezTo>
                  <a:pt x="16763" y="1"/>
                  <a:pt x="21599" y="4314"/>
                  <a:pt x="21600" y="9634"/>
                </a:cubicBezTo>
                <a:cubicBezTo>
                  <a:pt x="21600" y="14953"/>
                  <a:pt x="16765" y="19266"/>
                  <a:pt x="10801" y="19266"/>
                </a:cubicBezTo>
                <a:cubicBezTo>
                  <a:pt x="10402" y="19266"/>
                  <a:pt x="10004" y="19245"/>
                  <a:pt x="9608" y="19206"/>
                </a:cubicBezTo>
                <a:lnTo>
                  <a:pt x="9309" y="21600"/>
                </a:lnTo>
                <a:lnTo>
                  <a:pt x="5227" y="17049"/>
                </a:lnTo>
                <a:lnTo>
                  <a:pt x="10329" y="13410"/>
                </a:lnTo>
                <a:lnTo>
                  <a:pt x="10032" y="15803"/>
                </a:lnTo>
                <a:close/>
                <a:moveTo>
                  <a:pt x="10032" y="15803"/>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6" name="AutoShape 8"/>
          <p:cNvSpPr>
            <a:spLocks/>
          </p:cNvSpPr>
          <p:nvPr/>
        </p:nvSpPr>
        <p:spPr bwMode="auto">
          <a:xfrm rot="7380000">
            <a:off x="8940800" y="6313488"/>
            <a:ext cx="857250" cy="863600"/>
          </a:xfrm>
          <a:custGeom>
            <a:avLst/>
            <a:gdLst/>
            <a:ahLst/>
            <a:cxnLst/>
            <a:rect l="0" t="0" r="r" b="b"/>
            <a:pathLst>
              <a:path w="21599" h="21600">
                <a:moveTo>
                  <a:pt x="10032" y="15803"/>
                </a:moveTo>
                <a:cubicBezTo>
                  <a:pt x="10287" y="15828"/>
                  <a:pt x="10544" y="15842"/>
                  <a:pt x="10800" y="15842"/>
                </a:cubicBezTo>
                <a:cubicBezTo>
                  <a:pt x="14644" y="15842"/>
                  <a:pt x="17761" y="13062"/>
                  <a:pt x="17761" y="9634"/>
                </a:cubicBezTo>
                <a:cubicBezTo>
                  <a:pt x="17760" y="6204"/>
                  <a:pt x="14643" y="3425"/>
                  <a:pt x="10800" y="3425"/>
                </a:cubicBezTo>
                <a:cubicBezTo>
                  <a:pt x="6955" y="3424"/>
                  <a:pt x="3839" y="6203"/>
                  <a:pt x="3839" y="9633"/>
                </a:cubicBezTo>
                <a:lnTo>
                  <a:pt x="0" y="9632"/>
                </a:lnTo>
                <a:cubicBezTo>
                  <a:pt x="0" y="4312"/>
                  <a:pt x="4834" y="0"/>
                  <a:pt x="10799" y="0"/>
                </a:cubicBezTo>
                <a:cubicBezTo>
                  <a:pt x="16763" y="1"/>
                  <a:pt x="21599" y="4314"/>
                  <a:pt x="21600" y="9634"/>
                </a:cubicBezTo>
                <a:cubicBezTo>
                  <a:pt x="21600" y="14953"/>
                  <a:pt x="16765" y="19266"/>
                  <a:pt x="10801" y="19266"/>
                </a:cubicBezTo>
                <a:cubicBezTo>
                  <a:pt x="10402" y="19266"/>
                  <a:pt x="10004" y="19245"/>
                  <a:pt x="9608" y="19206"/>
                </a:cubicBezTo>
                <a:lnTo>
                  <a:pt x="9309" y="21600"/>
                </a:lnTo>
                <a:lnTo>
                  <a:pt x="5227" y="17049"/>
                </a:lnTo>
                <a:lnTo>
                  <a:pt x="10329" y="13410"/>
                </a:lnTo>
                <a:lnTo>
                  <a:pt x="10032" y="15803"/>
                </a:lnTo>
                <a:close/>
                <a:moveTo>
                  <a:pt x="10032" y="15803"/>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7" name="AutoShape 9"/>
          <p:cNvSpPr>
            <a:spLocks/>
          </p:cNvSpPr>
          <p:nvPr/>
        </p:nvSpPr>
        <p:spPr bwMode="auto">
          <a:xfrm rot="7380000">
            <a:off x="9882982" y="5712619"/>
            <a:ext cx="855662" cy="863600"/>
          </a:xfrm>
          <a:custGeom>
            <a:avLst/>
            <a:gdLst/>
            <a:ahLst/>
            <a:cxnLst/>
            <a:rect l="0" t="0" r="r" b="b"/>
            <a:pathLst>
              <a:path w="21599" h="21600">
                <a:moveTo>
                  <a:pt x="10032" y="15803"/>
                </a:moveTo>
                <a:cubicBezTo>
                  <a:pt x="10287" y="15828"/>
                  <a:pt x="10544" y="15842"/>
                  <a:pt x="10800" y="15842"/>
                </a:cubicBezTo>
                <a:cubicBezTo>
                  <a:pt x="14644" y="15842"/>
                  <a:pt x="17761" y="13062"/>
                  <a:pt x="17761" y="9634"/>
                </a:cubicBezTo>
                <a:cubicBezTo>
                  <a:pt x="17760" y="6204"/>
                  <a:pt x="14643" y="3425"/>
                  <a:pt x="10800" y="3425"/>
                </a:cubicBezTo>
                <a:cubicBezTo>
                  <a:pt x="6955" y="3424"/>
                  <a:pt x="3839" y="6203"/>
                  <a:pt x="3839" y="9633"/>
                </a:cubicBezTo>
                <a:lnTo>
                  <a:pt x="0" y="9632"/>
                </a:lnTo>
                <a:cubicBezTo>
                  <a:pt x="0" y="4312"/>
                  <a:pt x="4834" y="0"/>
                  <a:pt x="10799" y="0"/>
                </a:cubicBezTo>
                <a:cubicBezTo>
                  <a:pt x="16763" y="1"/>
                  <a:pt x="21599" y="4314"/>
                  <a:pt x="21600" y="9634"/>
                </a:cubicBezTo>
                <a:cubicBezTo>
                  <a:pt x="21600" y="14953"/>
                  <a:pt x="16765" y="19266"/>
                  <a:pt x="10801" y="19266"/>
                </a:cubicBezTo>
                <a:cubicBezTo>
                  <a:pt x="10402" y="19266"/>
                  <a:pt x="10004" y="19245"/>
                  <a:pt x="9608" y="19206"/>
                </a:cubicBezTo>
                <a:lnTo>
                  <a:pt x="9309" y="21600"/>
                </a:lnTo>
                <a:lnTo>
                  <a:pt x="5227" y="17049"/>
                </a:lnTo>
                <a:lnTo>
                  <a:pt x="10329" y="13410"/>
                </a:lnTo>
                <a:lnTo>
                  <a:pt x="10032" y="15803"/>
                </a:lnTo>
                <a:close/>
                <a:moveTo>
                  <a:pt x="10032" y="15803"/>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8" name="Line 10"/>
          <p:cNvSpPr>
            <a:spLocks noChangeShapeType="1"/>
          </p:cNvSpPr>
          <p:nvPr/>
        </p:nvSpPr>
        <p:spPr bwMode="auto">
          <a:xfrm>
            <a:off x="1738313" y="8228013"/>
            <a:ext cx="9085262" cy="1587"/>
          </a:xfrm>
          <a:prstGeom prst="line">
            <a:avLst/>
          </a:prstGeom>
          <a:noFill/>
          <a:ln w="1905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97292" name="Rectangle 1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turbulentheating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9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9333"/>
                                        </p:tgtEl>
                                        <p:attrNameLst>
                                          <p:attrName>style.visibility</p:attrName>
                                        </p:attrNameLst>
                                      </p:cBhvr>
                                      <p:to>
                                        <p:strVal val="visible"/>
                                      </p:to>
                                    </p:set>
                                    <p:animEffect transition="in" filter="wipe(left)">
                                      <p:cBhvr>
                                        <p:cTn id="11" dur="500"/>
                                        <p:tgtEl>
                                          <p:spTgt spid="99333"/>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99332"/>
                                        </p:tgtEl>
                                        <p:attrNameLst>
                                          <p:attrName>style.visibility</p:attrName>
                                        </p:attrNameLst>
                                      </p:cBhvr>
                                      <p:to>
                                        <p:strVal val="visible"/>
                                      </p:to>
                                    </p:set>
                                    <p:animEffect transition="in" filter="wipe(left)">
                                      <p:cBhvr>
                                        <p:cTn id="15" dur="500"/>
                                        <p:tgtEl>
                                          <p:spTgt spid="99332"/>
                                        </p:tgtEl>
                                      </p:cBhvr>
                                    </p:animEffect>
                                  </p:childTnLst>
                                </p:cTn>
                              </p:par>
                            </p:childTnLst>
                          </p:cTn>
                        </p:par>
                        <p:par>
                          <p:cTn id="16" fill="hold" nodeType="afterGroup">
                            <p:stCondLst>
                              <p:cond delay="1000"/>
                            </p:stCondLst>
                            <p:childTnLst>
                              <p:par>
                                <p:cTn id="17" presetID="22" presetClass="entr" presetSubtype="8" fill="hold" nodeType="afterEffect">
                                  <p:stCondLst>
                                    <p:cond delay="0"/>
                                  </p:stCondLst>
                                  <p:childTnLst>
                                    <p:set>
                                      <p:cBhvr>
                                        <p:cTn id="18" dur="1" fill="hold">
                                          <p:stCondLst>
                                            <p:cond delay="0"/>
                                          </p:stCondLst>
                                        </p:cTn>
                                        <p:tgtEl>
                                          <p:spTgt spid="99335"/>
                                        </p:tgtEl>
                                        <p:attrNameLst>
                                          <p:attrName>style.visibility</p:attrName>
                                        </p:attrNameLst>
                                      </p:cBhvr>
                                      <p:to>
                                        <p:strVal val="visible"/>
                                      </p:to>
                                    </p:set>
                                    <p:animEffect transition="in" filter="wipe(left)">
                                      <p:cBhvr>
                                        <p:cTn id="19" dur="500"/>
                                        <p:tgtEl>
                                          <p:spTgt spid="99335"/>
                                        </p:tgtEl>
                                      </p:cBhvr>
                                    </p:animEffect>
                                  </p:childTnLst>
                                </p:cTn>
                              </p:par>
                            </p:childTnLst>
                          </p:cTn>
                        </p:par>
                        <p:par>
                          <p:cTn id="20" fill="hold" nodeType="afterGroup">
                            <p:stCondLst>
                              <p:cond delay="1500"/>
                            </p:stCondLst>
                            <p:childTnLst>
                              <p:par>
                                <p:cTn id="21" presetID="22" presetClass="entr" presetSubtype="8" fill="hold" nodeType="afterEffect">
                                  <p:stCondLst>
                                    <p:cond delay="0"/>
                                  </p:stCondLst>
                                  <p:childTnLst>
                                    <p:set>
                                      <p:cBhvr>
                                        <p:cTn id="22" dur="1" fill="hold">
                                          <p:stCondLst>
                                            <p:cond delay="0"/>
                                          </p:stCondLst>
                                        </p:cTn>
                                        <p:tgtEl>
                                          <p:spTgt spid="99336"/>
                                        </p:tgtEl>
                                        <p:attrNameLst>
                                          <p:attrName>style.visibility</p:attrName>
                                        </p:attrNameLst>
                                      </p:cBhvr>
                                      <p:to>
                                        <p:strVal val="visible"/>
                                      </p:to>
                                    </p:set>
                                    <p:animEffect transition="in" filter="wipe(left)">
                                      <p:cBhvr>
                                        <p:cTn id="23" dur="500"/>
                                        <p:tgtEl>
                                          <p:spTgt spid="99336"/>
                                        </p:tgtEl>
                                      </p:cBhvr>
                                    </p:animEffect>
                                  </p:childTnLst>
                                </p:cTn>
                              </p:par>
                            </p:childTnLst>
                          </p:cTn>
                        </p:par>
                        <p:par>
                          <p:cTn id="24" fill="hold" nodeType="afterGroup">
                            <p:stCondLst>
                              <p:cond delay="2000"/>
                            </p:stCondLst>
                            <p:childTnLst>
                              <p:par>
                                <p:cTn id="25" presetID="22" presetClass="entr" presetSubtype="8" fill="hold" nodeType="afterEffect">
                                  <p:stCondLst>
                                    <p:cond delay="0"/>
                                  </p:stCondLst>
                                  <p:childTnLst>
                                    <p:set>
                                      <p:cBhvr>
                                        <p:cTn id="26" dur="1" fill="hold">
                                          <p:stCondLst>
                                            <p:cond delay="0"/>
                                          </p:stCondLst>
                                        </p:cTn>
                                        <p:tgtEl>
                                          <p:spTgt spid="99337"/>
                                        </p:tgtEl>
                                        <p:attrNameLst>
                                          <p:attrName>style.visibility</p:attrName>
                                        </p:attrNameLst>
                                      </p:cBhvr>
                                      <p:to>
                                        <p:strVal val="visible"/>
                                      </p:to>
                                    </p:set>
                                    <p:animEffect transition="in" filter="wipe(left)">
                                      <p:cBhvr>
                                        <p:cTn id="27" dur="500"/>
                                        <p:tgtEl>
                                          <p:spTgt spid="99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autoUpdateAnimBg="0"/>
      <p:bldP spid="993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83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83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0355" name="Rectangle 3"/>
          <p:cNvSpPr>
            <a:spLocks/>
          </p:cNvSpPr>
          <p:nvPr/>
        </p:nvSpPr>
        <p:spPr bwMode="auto">
          <a:xfrm>
            <a:off x="1524000" y="4025900"/>
            <a:ext cx="48387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descending air is compressed, increasing pressure and temperature, also known as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subsidence</a:t>
            </a: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0356" name="AutoShape 4"/>
          <p:cNvSpPr>
            <a:spLocks/>
          </p:cNvSpPr>
          <p:nvPr/>
        </p:nvSpPr>
        <p:spPr bwMode="auto">
          <a:xfrm>
            <a:off x="8572500" y="3835400"/>
            <a:ext cx="1041400" cy="4521200"/>
          </a:xfrm>
          <a:custGeom>
            <a:avLst/>
            <a:gdLst/>
            <a:ahLst/>
            <a:cxnLst/>
            <a:rect l="0" t="0" r="r" b="b"/>
            <a:pathLst>
              <a:path w="21600" h="21600">
                <a:moveTo>
                  <a:pt x="0" y="17586"/>
                </a:moveTo>
                <a:lnTo>
                  <a:pt x="5400" y="17586"/>
                </a:lnTo>
                <a:lnTo>
                  <a:pt x="5400" y="0"/>
                </a:lnTo>
                <a:lnTo>
                  <a:pt x="16200" y="0"/>
                </a:lnTo>
                <a:lnTo>
                  <a:pt x="16200" y="17586"/>
                </a:lnTo>
                <a:lnTo>
                  <a:pt x="21600" y="17586"/>
                </a:lnTo>
                <a:lnTo>
                  <a:pt x="10800" y="21600"/>
                </a:lnTo>
                <a:close/>
                <a:moveTo>
                  <a:pt x="0" y="17586"/>
                </a:moveTo>
              </a:path>
            </a:pathLst>
          </a:custGeom>
          <a:gradFill rotWithShape="0">
            <a:gsLst>
              <a:gs pos="0">
                <a:srgbClr val="000099"/>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831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compression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03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100356"/>
                                        </p:tgtEl>
                                        <p:attrNameLst>
                                          <p:attrName>style.visibility</p:attrName>
                                        </p:attrNameLst>
                                      </p:cBhvr>
                                      <p:to>
                                        <p:strVal val="visible"/>
                                      </p:to>
                                    </p:set>
                                    <p:animEffect transition="in" filter="wipe(up)">
                                      <p:cBhvr>
                                        <p:cTn id="11" dur="500"/>
                                        <p:tgtEl>
                                          <p:spTgt spid="100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93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93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1379" name="Rectangle 3"/>
          <p:cNvSpPr>
            <a:spLocks/>
          </p:cNvSpPr>
          <p:nvPr/>
        </p:nvSpPr>
        <p:spPr bwMode="auto">
          <a:xfrm>
            <a:off x="914400" y="3352800"/>
            <a:ext cx="53086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term adiabatic implies that it is the act of compression itself that is heating the parcel of air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is no external heating force affecting the air</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1380" name="Oval 4"/>
          <p:cNvSpPr>
            <a:spLocks/>
          </p:cNvSpPr>
          <p:nvPr/>
        </p:nvSpPr>
        <p:spPr bwMode="auto">
          <a:xfrm>
            <a:off x="9056688" y="7588250"/>
            <a:ext cx="842962" cy="844550"/>
          </a:xfrm>
          <a:prstGeom prst="ellipse">
            <a:avLst/>
          </a:prstGeom>
          <a:gradFill rotWithShape="0">
            <a:gsLst>
              <a:gs pos="0">
                <a:srgbClr val="760000"/>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1381" name="Oval 5"/>
          <p:cNvSpPr>
            <a:spLocks/>
          </p:cNvSpPr>
          <p:nvPr/>
        </p:nvSpPr>
        <p:spPr bwMode="auto">
          <a:xfrm>
            <a:off x="8305800" y="5899150"/>
            <a:ext cx="2344738" cy="1595438"/>
          </a:xfrm>
          <a:prstGeom prst="ellipse">
            <a:avLst/>
          </a:prstGeom>
          <a:gradFill rotWithShape="0">
            <a:gsLst>
              <a:gs pos="0">
                <a:srgbClr val="0000CC"/>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1382" name="Oval 6"/>
          <p:cNvSpPr>
            <a:spLocks/>
          </p:cNvSpPr>
          <p:nvPr/>
        </p:nvSpPr>
        <p:spPr bwMode="auto">
          <a:xfrm>
            <a:off x="6807200" y="3556000"/>
            <a:ext cx="5154613" cy="2249488"/>
          </a:xfrm>
          <a:prstGeom prst="ellipse">
            <a:avLst/>
          </a:prstGeom>
          <a:gradFill rotWithShape="0">
            <a:gsLst>
              <a:gs pos="0">
                <a:srgbClr val="000047"/>
              </a:gs>
              <a:gs pos="100000">
                <a:srgbClr val="000099"/>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6" name="Rectangle 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adiabaticheating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13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13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01382"/>
                                        </p:tgtEl>
                                        <p:attrNameLst>
                                          <p:attrName>style.visibility</p:attrName>
                                        </p:attrNameLst>
                                      </p:cBhvr>
                                      <p:to>
                                        <p:strVal val="visible"/>
                                      </p:to>
                                    </p:set>
                                    <p:animEffect transition="in" filter="wipe(up)">
                                      <p:cBhvr>
                                        <p:cTn id="15" dur="500"/>
                                        <p:tgtEl>
                                          <p:spTgt spid="101382"/>
                                        </p:tgtEl>
                                      </p:cBhvr>
                                    </p:animEffect>
                                  </p:childTnLst>
                                </p:cTn>
                              </p:par>
                            </p:childTnLst>
                          </p:cTn>
                        </p:par>
                        <p:par>
                          <p:cTn id="16" fill="hold" nodeType="afterGroup">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01381"/>
                                        </p:tgtEl>
                                        <p:attrNameLst>
                                          <p:attrName>style.visibility</p:attrName>
                                        </p:attrNameLst>
                                      </p:cBhvr>
                                      <p:to>
                                        <p:strVal val="visible"/>
                                      </p:to>
                                    </p:set>
                                    <p:animEffect transition="in" filter="wipe(up)">
                                      <p:cBhvr>
                                        <p:cTn id="19" dur="500"/>
                                        <p:tgtEl>
                                          <p:spTgt spid="101381"/>
                                        </p:tgtEl>
                                      </p:cBhvr>
                                    </p:animEffect>
                                  </p:childTnLst>
                                </p:cTn>
                              </p:par>
                            </p:childTnLst>
                          </p:cTn>
                        </p:par>
                        <p:par>
                          <p:cTn id="20" fill="hold" nodeType="afterGroup">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01380"/>
                                        </p:tgtEl>
                                        <p:attrNameLst>
                                          <p:attrName>style.visibility</p:attrName>
                                        </p:attrNameLst>
                                      </p:cBhvr>
                                      <p:to>
                                        <p:strVal val="visible"/>
                                      </p:to>
                                    </p:set>
                                    <p:animEffect transition="in" filter="wipe(up)">
                                      <p:cBhvr>
                                        <p:cTn id="23"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autoUpdateAnimBg="0"/>
      <p:bldP spid="101380" grpId="0" animBg="1"/>
      <p:bldP spid="101381" grpId="0" animBg="1"/>
      <p:bldP spid="10138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03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03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2403" name="Rectangle 3"/>
          <p:cNvSpPr>
            <a:spLocks/>
          </p:cNvSpPr>
          <p:nvPr/>
        </p:nvSpPr>
        <p:spPr bwMode="auto">
          <a:xfrm>
            <a:off x="1320800" y="3162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as with heating, numerous processes are involved besides radiation that cool the troposphere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radiation cooling itself only affects the surface based levels of the troposphere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03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cooling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24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24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13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13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3427" name="Rectangle 3"/>
          <p:cNvSpPr>
            <a:spLocks/>
          </p:cNvSpPr>
          <p:nvPr/>
        </p:nvSpPr>
        <p:spPr bwMode="auto">
          <a:xfrm>
            <a:off x="1644650" y="2209800"/>
            <a:ext cx="96901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cooling due to terrestrial radiation at night depends on the existence of cloud</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03428" name="Picture 4"/>
          <p:cNvPicPr>
            <a:picLocks noChangeArrowheads="1"/>
          </p:cNvPicPr>
          <p:nvPr/>
        </p:nvPicPr>
        <p:blipFill>
          <a:blip r:embed="rId3"/>
          <a:srcRect/>
          <a:stretch>
            <a:fillRect/>
          </a:stretch>
        </p:blipFill>
        <p:spPr bwMode="auto">
          <a:xfrm>
            <a:off x="1930400" y="4451350"/>
            <a:ext cx="4064000" cy="3098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03429" name="Picture 5"/>
          <p:cNvPicPr>
            <a:picLocks noChangeArrowheads="1"/>
          </p:cNvPicPr>
          <p:nvPr/>
        </p:nvPicPr>
        <p:blipFill>
          <a:blip r:embed="rId4"/>
          <a:srcRect/>
          <a:stretch>
            <a:fillRect/>
          </a:stretch>
        </p:blipFill>
        <p:spPr bwMode="auto">
          <a:xfrm>
            <a:off x="6845300" y="4476750"/>
            <a:ext cx="3975100" cy="3098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138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radiationcooling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34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nodeType="clickEffect">
                                  <p:stCondLst>
                                    <p:cond delay="0"/>
                                  </p:stCondLst>
                                  <p:childTnLst>
                                    <p:set>
                                      <p:cBhvr>
                                        <p:cTn id="10" dur="1" fill="hold">
                                          <p:stCondLst>
                                            <p:cond delay="499"/>
                                          </p:stCondLst>
                                        </p:cTn>
                                        <p:tgtEl>
                                          <p:spTgt spid="1034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nodeType="clickEffect">
                                  <p:stCondLst>
                                    <p:cond delay="0"/>
                                  </p:stCondLst>
                                  <p:childTnLst>
                                    <p:set>
                                      <p:cBhvr>
                                        <p:cTn id="14" dur="1" fill="hold">
                                          <p:stCondLst>
                                            <p:cond delay="499"/>
                                          </p:stCondLst>
                                        </p:cTn>
                                        <p:tgtEl>
                                          <p:spTgt spid="103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24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24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4451" name="Rectangle 3"/>
          <p:cNvSpPr>
            <a:spLocks/>
          </p:cNvSpPr>
          <p:nvPr/>
        </p:nvSpPr>
        <p:spPr bwMode="auto">
          <a:xfrm>
            <a:off x="1193800" y="3568700"/>
            <a:ext cx="37719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advective cooling</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occurs as warm air is cooled from below as it moves over a colder surface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4452" name="AutoShape 4"/>
          <p:cNvSpPr>
            <a:spLocks/>
          </p:cNvSpPr>
          <p:nvPr/>
        </p:nvSpPr>
        <p:spPr bwMode="auto">
          <a:xfrm rot="-5400000">
            <a:off x="8573294" y="2205832"/>
            <a:ext cx="808037" cy="515620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FF0000"/>
              </a:gs>
              <a:gs pos="100000">
                <a:srgbClr val="000099"/>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4453" name="Rectangle 5"/>
          <p:cNvSpPr>
            <a:spLocks/>
          </p:cNvSpPr>
          <p:nvPr/>
        </p:nvSpPr>
        <p:spPr bwMode="auto">
          <a:xfrm>
            <a:off x="6337300" y="5727700"/>
            <a:ext cx="5219700" cy="1346200"/>
          </a:xfrm>
          <a:prstGeom prst="rect">
            <a:avLst/>
          </a:prstGeom>
          <a:gradFill rotWithShape="0">
            <a:gsLst>
              <a:gs pos="0">
                <a:srgbClr val="000099"/>
              </a:gs>
              <a:gs pos="100000">
                <a:srgbClr val="FF0000"/>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2407"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advectivecooling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44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par>
                          <p:cTn id="11" fill="hold" nodeType="afterGroup">
                            <p:stCondLst>
                              <p:cond delay="500"/>
                            </p:stCondLst>
                            <p:childTnLst>
                              <p:par>
                                <p:cTn id="12" presetID="22" presetClass="entr" presetSubtype="2" fill="hold" nodeType="afterEffect">
                                  <p:stCondLst>
                                    <p:cond delay="0"/>
                                  </p:stCondLst>
                                  <p:childTnLst>
                                    <p:set>
                                      <p:cBhvr>
                                        <p:cTn id="13" dur="1" fill="hold">
                                          <p:stCondLst>
                                            <p:cond delay="0"/>
                                          </p:stCondLst>
                                        </p:cTn>
                                        <p:tgtEl>
                                          <p:spTgt spid="104452"/>
                                        </p:tgtEl>
                                        <p:attrNameLst>
                                          <p:attrName>style.visibility</p:attrName>
                                        </p:attrNameLst>
                                      </p:cBhvr>
                                      <p:to>
                                        <p:strVal val="visible"/>
                                      </p:to>
                                    </p:set>
                                    <p:animEffect transition="in" filter="wipe(right)">
                                      <p:cBhvr>
                                        <p:cTn id="14" dur="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autoUpdateAnimBg="0"/>
      <p:bldP spid="10445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342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342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5475" name="Rectangle 3"/>
          <p:cNvSpPr>
            <a:spLocks/>
          </p:cNvSpPr>
          <p:nvPr/>
        </p:nvSpPr>
        <p:spPr bwMode="auto">
          <a:xfrm>
            <a:off x="914400" y="3352800"/>
            <a:ext cx="53086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term adiabatic implies that it is the act of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expansion</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itself that is cooling the parcel of air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is no external cooling force affecting the air</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5476" name="Oval 4"/>
          <p:cNvSpPr>
            <a:spLocks/>
          </p:cNvSpPr>
          <p:nvPr/>
        </p:nvSpPr>
        <p:spPr bwMode="auto">
          <a:xfrm>
            <a:off x="9056688" y="7588250"/>
            <a:ext cx="842962" cy="844550"/>
          </a:xfrm>
          <a:prstGeom prst="ellipse">
            <a:avLst/>
          </a:prstGeom>
          <a:gradFill rotWithShape="0">
            <a:gsLst>
              <a:gs pos="0">
                <a:srgbClr val="760000"/>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5477" name="Oval 5"/>
          <p:cNvSpPr>
            <a:spLocks/>
          </p:cNvSpPr>
          <p:nvPr/>
        </p:nvSpPr>
        <p:spPr bwMode="auto">
          <a:xfrm>
            <a:off x="8305800" y="5899150"/>
            <a:ext cx="2344738" cy="1595438"/>
          </a:xfrm>
          <a:prstGeom prst="ellipse">
            <a:avLst/>
          </a:prstGeom>
          <a:gradFill rotWithShape="0">
            <a:gsLst>
              <a:gs pos="0">
                <a:srgbClr val="0000CC"/>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5478" name="Oval 6"/>
          <p:cNvSpPr>
            <a:spLocks/>
          </p:cNvSpPr>
          <p:nvPr/>
        </p:nvSpPr>
        <p:spPr bwMode="auto">
          <a:xfrm>
            <a:off x="6807200" y="3556000"/>
            <a:ext cx="5154613" cy="2249488"/>
          </a:xfrm>
          <a:prstGeom prst="ellipse">
            <a:avLst/>
          </a:prstGeom>
          <a:gradFill rotWithShape="0">
            <a:gsLst>
              <a:gs pos="0">
                <a:srgbClr val="000047"/>
              </a:gs>
              <a:gs pos="100000">
                <a:srgbClr val="000099"/>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3432" name="Rectangle 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adiabaticcooling</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5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5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5476"/>
                                        </p:tgtEl>
                                        <p:attrNameLst>
                                          <p:attrName>style.visibility</p:attrName>
                                        </p:attrNameLst>
                                      </p:cBhvr>
                                      <p:to>
                                        <p:strVal val="visible"/>
                                      </p:to>
                                    </p:set>
                                    <p:animEffect transition="in" filter="wipe(down)">
                                      <p:cBhvr>
                                        <p:cTn id="15" dur="500"/>
                                        <p:tgtEl>
                                          <p:spTgt spid="105476"/>
                                        </p:tgtEl>
                                      </p:cBhvr>
                                    </p:animEffect>
                                  </p:childTnLst>
                                </p:cTn>
                              </p:par>
                            </p:childTnLst>
                          </p:cTn>
                        </p:par>
                        <p:par>
                          <p:cTn id="16" fill="hold" nodeType="afterGroup">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105477"/>
                                        </p:tgtEl>
                                        <p:attrNameLst>
                                          <p:attrName>style.visibility</p:attrName>
                                        </p:attrNameLst>
                                      </p:cBhvr>
                                      <p:to>
                                        <p:strVal val="visible"/>
                                      </p:to>
                                    </p:set>
                                    <p:animEffect transition="in" filter="wipe(down)">
                                      <p:cBhvr>
                                        <p:cTn id="19" dur="500"/>
                                        <p:tgtEl>
                                          <p:spTgt spid="105477"/>
                                        </p:tgtEl>
                                      </p:cBhvr>
                                    </p:animEffect>
                                  </p:childTnLst>
                                </p:cTn>
                              </p:par>
                            </p:childTnLst>
                          </p:cTn>
                        </p:par>
                        <p:par>
                          <p:cTn id="20" fill="hold" nodeType="afterGroup">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105478"/>
                                        </p:tgtEl>
                                        <p:attrNameLst>
                                          <p:attrName>style.visibility</p:attrName>
                                        </p:attrNameLst>
                                      </p:cBhvr>
                                      <p:to>
                                        <p:strVal val="visible"/>
                                      </p:to>
                                    </p:set>
                                    <p:animEffect transition="in" filter="wipe(down)">
                                      <p:cBhvr>
                                        <p:cTn id="23" dur="500"/>
                                        <p:tgtEl>
                                          <p:spTgt spid="105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autoUpdateAnimBg="0"/>
      <p:bldP spid="105476" grpId="0" animBg="1"/>
      <p:bldP spid="105477" grpId="0" animBg="1"/>
      <p:bldP spid="10547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445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445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6499" name="Rectangle 3"/>
          <p:cNvSpPr>
            <a:spLocks/>
          </p:cNvSpPr>
          <p:nvPr/>
        </p:nvSpPr>
        <p:spPr bwMode="auto">
          <a:xfrm>
            <a:off x="1397000" y="26924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an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isothermal layer</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implies there is no change in temperature with a change in altitude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can occur if the predominant weather pattern is very stable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a light mixing action is set up due to wind bringing together warm and cold air, an isothermal layer may be created</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44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isothermal</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64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64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06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graphicFrame>
        <p:nvGraphicFramePr>
          <p:cNvPr id="43009" name="Object 1"/>
          <p:cNvGraphicFramePr>
            <a:graphicFrameLocks/>
          </p:cNvGraphicFramePr>
          <p:nvPr/>
        </p:nvGraphicFramePr>
        <p:xfrm>
          <a:off x="1524000" y="3492500"/>
          <a:ext cx="7011988" cy="5268913"/>
        </p:xfrm>
        <a:graphic>
          <a:graphicData uri="http://schemas.openxmlformats.org/presentationml/2006/ole">
            <mc:AlternateContent xmlns:mc="http://schemas.openxmlformats.org/markup-compatibility/2006">
              <mc:Choice xmlns:v="urn:schemas-microsoft-com:vml" Requires="v">
                <p:oleObj spid="_x0000_s40990" name="Chart" r:id="rId3" imgW="9853968" imgH="7403175" progId="MSGraph.Chart.8">
                  <p:embed/>
                </p:oleObj>
              </mc:Choice>
              <mc:Fallback>
                <p:oleObj name="Chart" r:id="rId3" imgW="9853968" imgH="7403175" progId="MSGraph.Chart.8">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92500"/>
                        <a:ext cx="7011988" cy="52689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0" name="Rectangle 2"/>
          <p:cNvSpPr>
            <a:spLocks/>
          </p:cNvSpPr>
          <p:nvPr/>
        </p:nvSpPr>
        <p:spPr bwMode="auto">
          <a:xfrm>
            <a:off x="3405188" y="6483350"/>
            <a:ext cx="2413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a:solidFill>
                  <a:schemeClr val="tx1"/>
                </a:solidFill>
                <a:ea typeface="Helvetica Neue" charset="0"/>
                <a:cs typeface="Helvetica Neue" charset="0"/>
              </a:rPr>
              <a:t>nitrogen</a:t>
            </a:r>
          </a:p>
          <a:p>
            <a:pPr algn="ctr" eaLnBrk="1" hangingPunct="1"/>
            <a:r>
              <a:rPr lang="en-US">
                <a:solidFill>
                  <a:schemeClr val="tx1"/>
                </a:solidFill>
                <a:ea typeface="Helvetica Neue" charset="0"/>
                <a:cs typeface="Helvetica Neue" charset="0"/>
              </a:rPr>
              <a:t>78%</a:t>
            </a:r>
          </a:p>
        </p:txBody>
      </p:sp>
      <p:sp>
        <p:nvSpPr>
          <p:cNvPr id="43011" name="Rectangle 3"/>
          <p:cNvSpPr>
            <a:spLocks/>
          </p:cNvSpPr>
          <p:nvPr/>
        </p:nvSpPr>
        <p:spPr bwMode="auto">
          <a:xfrm>
            <a:off x="6538913" y="4432300"/>
            <a:ext cx="12731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a:solidFill>
                  <a:schemeClr val="tx1"/>
                </a:solidFill>
                <a:ea typeface="Helvetica Neue" charset="0"/>
                <a:cs typeface="Helvetica Neue" charset="0"/>
              </a:rPr>
              <a:t>oxygen</a:t>
            </a:r>
          </a:p>
          <a:p>
            <a:pPr algn="ctr" eaLnBrk="1" hangingPunct="1"/>
            <a:r>
              <a:rPr lang="en-US">
                <a:solidFill>
                  <a:schemeClr val="tx1"/>
                </a:solidFill>
                <a:ea typeface="Helvetica Neue" charset="0"/>
                <a:cs typeface="Helvetica Neue" charset="0"/>
              </a:rPr>
              <a:t>21%</a:t>
            </a:r>
          </a:p>
        </p:txBody>
      </p:sp>
      <p:sp>
        <p:nvSpPr>
          <p:cNvPr id="43012" name="Rectangle 4"/>
          <p:cNvSpPr>
            <a:spLocks/>
          </p:cNvSpPr>
          <p:nvPr/>
        </p:nvSpPr>
        <p:spPr bwMode="auto">
          <a:xfrm>
            <a:off x="7569200" y="7099300"/>
            <a:ext cx="4851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a:solidFill>
                  <a:schemeClr val="tx1"/>
                </a:solidFill>
                <a:ea typeface="Helvetica Neue" charset="0"/>
                <a:cs typeface="Helvetica Neue" charset="0"/>
              </a:rPr>
              <a:t>water vapour, CO</a:t>
            </a:r>
            <a:r>
              <a:rPr lang="en-US" baseline="-6000">
                <a:solidFill>
                  <a:schemeClr val="tx1"/>
                </a:solidFill>
                <a:ea typeface="Helvetica Neue" charset="0"/>
                <a:cs typeface="Helvetica Neue" charset="0"/>
              </a:rPr>
              <a:t>2</a:t>
            </a:r>
            <a:r>
              <a:rPr lang="en-US">
                <a:solidFill>
                  <a:schemeClr val="tx1"/>
                </a:solidFill>
                <a:ea typeface="Helvetica Neue" charset="0"/>
                <a:cs typeface="Helvetica Neue" charset="0"/>
              </a:rPr>
              <a:t>, argon, others</a:t>
            </a:r>
          </a:p>
          <a:p>
            <a:pPr algn="ctr" eaLnBrk="1" hangingPunct="1"/>
            <a:r>
              <a:rPr lang="en-US">
                <a:solidFill>
                  <a:schemeClr val="tx1"/>
                </a:solidFill>
                <a:ea typeface="Helvetica Neue" charset="0"/>
                <a:cs typeface="Helvetica Neue" charset="0"/>
              </a:rPr>
              <a:t>1%</a:t>
            </a:r>
          </a:p>
        </p:txBody>
      </p:sp>
      <p:sp>
        <p:nvSpPr>
          <p:cNvPr id="40966" name="AutoShape 5"/>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967" name="AutoShape 6"/>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968" name="Rectangle 7"/>
          <p:cNvSpPr>
            <a:spLocks noGrp="1" noChangeArrowheads="1"/>
          </p:cNvSpPr>
          <p:nvPr>
            <p:ph type="title"/>
          </p:nvPr>
        </p:nvSpPr>
        <p:spPr bwMode="auto">
          <a:xfrm>
            <a:off x="558800" y="1092200"/>
            <a:ext cx="10134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4800" smtClean="0"/>
              <a:t>atmosphere</a:t>
            </a:r>
            <a:r>
              <a:rPr lang="en-US" sz="4800" b="1" smtClean="0">
                <a:latin typeface="Helvetica Neue Medium" charset="0"/>
                <a:ea typeface="Helvetica Neue Medium" charset="0"/>
                <a:cs typeface="Helvetica Neue Medium" charset="0"/>
                <a:sym typeface="Helvetica Neue Medium" charset="0"/>
              </a:rPr>
              <a:t>composition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009"/>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43010"/>
                                        </p:tgtEl>
                                        <p:attrNameLst>
                                          <p:attrName>style.visibility</p:attrName>
                                        </p:attrNameLst>
                                      </p:cBhvr>
                                      <p:to>
                                        <p:strVal val="visible"/>
                                      </p:to>
                                    </p:set>
                                  </p:childTnLst>
                                </p:cTn>
                              </p:par>
                            </p:childTnLst>
                          </p:cTn>
                        </p:par>
                        <p:par>
                          <p:cTn id="10" fill="hold" nodeType="afterGroup">
                            <p:stCondLst>
                              <p:cond delay="1000"/>
                            </p:stCondLst>
                            <p:childTnLst>
                              <p:par>
                                <p:cTn id="11" presetID="0" presetClass="entr" presetSubtype="3123872" fill="hold" grpId="0" nodeType="afterEffect">
                                  <p:stCondLst>
                                    <p:cond delay="0"/>
                                  </p:stCondLst>
                                  <p:childTnLst>
                                    <p:set>
                                      <p:cBhvr>
                                        <p:cTn id="12" dur="1" fill="hold">
                                          <p:stCondLst>
                                            <p:cond delay="499"/>
                                          </p:stCondLst>
                                        </p:cTn>
                                        <p:tgtEl>
                                          <p:spTgt spid="43011"/>
                                        </p:tgtEl>
                                        <p:attrNameLst>
                                          <p:attrName>style.visibility</p:attrName>
                                        </p:attrNameLst>
                                      </p:cBhvr>
                                      <p:to>
                                        <p:strVal val="visible"/>
                                      </p:to>
                                    </p:set>
                                  </p:childTnLst>
                                </p:cTn>
                              </p:par>
                            </p:childTnLst>
                          </p:cTn>
                        </p:par>
                        <p:par>
                          <p:cTn id="13" fill="hold" nodeType="afterGroup">
                            <p:stCondLst>
                              <p:cond delay="1500"/>
                            </p:stCondLst>
                            <p:childTnLst>
                              <p:par>
                                <p:cTn id="14" presetID="0" presetClass="entr" presetSubtype="3123872" fill="hold" grpId="0" nodeType="afterEffect">
                                  <p:stCondLst>
                                    <p:cond delay="0"/>
                                  </p:stCondLst>
                                  <p:childTnLst>
                                    <p:set>
                                      <p:cBhvr>
                                        <p:cTn id="15" dur="1" fill="hold">
                                          <p:stCondLst>
                                            <p:cond delay="499"/>
                                          </p:stCondLst>
                                        </p:cTn>
                                        <p:tgtEl>
                                          <p:spTgt spid="43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09" grpId="0"/>
      <p:bldP spid="43010" grpId="0" autoUpdateAnimBg="0"/>
      <p:bldP spid="43011" grpId="0" autoUpdateAnimBg="0"/>
      <p:bldP spid="43012"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54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54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7523" name="Rectangle 3"/>
          <p:cNvSpPr>
            <a:spLocks/>
          </p:cNvSpPr>
          <p:nvPr/>
        </p:nvSpPr>
        <p:spPr bwMode="auto">
          <a:xfrm>
            <a:off x="1409700" y="3035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an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inversion</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implies an increase in temperature with an increase in altitude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like an isothermal condition, it can occur if the predominant weather pattern is very stable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inversions are in fact so stable that they can give poor VFR flight conditions</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547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inversion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75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75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075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64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64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8547" name="Rectangle 3"/>
          <p:cNvSpPr>
            <a:spLocks/>
          </p:cNvSpPr>
          <p:nvPr/>
        </p:nvSpPr>
        <p:spPr bwMode="auto">
          <a:xfrm>
            <a:off x="1612900" y="1574800"/>
            <a:ext cx="9779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inversions can commonly form in valleys at sunset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setting sun warms the air in the upper valley after it has set on the cooling lower air below</a:t>
            </a:r>
          </a:p>
        </p:txBody>
      </p:sp>
      <p:sp>
        <p:nvSpPr>
          <p:cNvPr id="108548" name="Freeform 4"/>
          <p:cNvSpPr>
            <a:spLocks/>
          </p:cNvSpPr>
          <p:nvPr/>
        </p:nvSpPr>
        <p:spPr bwMode="auto">
          <a:xfrm>
            <a:off x="2055813" y="5800725"/>
            <a:ext cx="8408987" cy="2476500"/>
          </a:xfrm>
          <a:custGeom>
            <a:avLst/>
            <a:gdLst>
              <a:gd name="T0" fmla="*/ 0 w 21600"/>
              <a:gd name="T1" fmla="*/ 0 h 21600"/>
              <a:gd name="T2" fmla="*/ 5400 w 21600"/>
              <a:gd name="T3" fmla="*/ 21600 h 21600"/>
              <a:gd name="T4" fmla="*/ 16200 w 21600"/>
              <a:gd name="T5" fmla="*/ 21600 h 21600"/>
              <a:gd name="T6" fmla="*/ 21600 w 21600"/>
              <a:gd name="T7" fmla="*/ 0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5400" y="21600"/>
                </a:lnTo>
                <a:lnTo>
                  <a:pt x="16200" y="21600"/>
                </a:lnTo>
                <a:lnTo>
                  <a:pt x="21600" y="0"/>
                </a:lnTo>
                <a:lnTo>
                  <a:pt x="0" y="0"/>
                </a:lnTo>
                <a:close/>
                <a:moveTo>
                  <a:pt x="0" y="0"/>
                </a:moveTo>
              </a:path>
            </a:pathLst>
          </a:custGeom>
          <a:gradFill rotWithShape="0">
            <a:gsLst>
              <a:gs pos="0">
                <a:srgbClr val="FF0000"/>
              </a:gs>
              <a:gs pos="100000">
                <a:srgbClr val="0000B6"/>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650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inversion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854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85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752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752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09571" name="Picture 3"/>
          <p:cNvPicPr>
            <a:picLocks noChangeArrowheads="1"/>
          </p:cNvPicPr>
          <p:nvPr/>
        </p:nvPicPr>
        <p:blipFill>
          <a:blip r:embed="rId2"/>
          <a:srcRect/>
          <a:stretch>
            <a:fillRect/>
          </a:stretch>
        </p:blipFill>
        <p:spPr bwMode="auto">
          <a:xfrm>
            <a:off x="3149600" y="3228975"/>
            <a:ext cx="6705600" cy="5016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752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inversion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85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85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10595" name="Rectangle 3"/>
          <p:cNvSpPr>
            <a:spLocks/>
          </p:cNvSpPr>
          <p:nvPr/>
        </p:nvSpPr>
        <p:spPr bwMode="auto">
          <a:xfrm>
            <a:off x="1409700" y="3035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inversions may also form on cold, calm nights when terrestrial radiation ceases, cooling only the lowest levels of the troposphere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may also occur with the passage of a cold front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inversions favour poor visibility in the cold air and are inherently stable so may persist for long periods of time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85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temperature</a:t>
            </a:r>
            <a:r>
              <a:rPr lang="en-US" sz="4800" b="1" smtClean="0">
                <a:latin typeface="Helvetica Neue Medium" charset="0"/>
                <a:ea typeface="Helvetica Neue Medium" charset="0"/>
                <a:cs typeface="Helvetica Neue Medium" charset="0"/>
                <a:sym typeface="Helvetica Neue Medium" charset="0"/>
              </a:rPr>
              <a:t>inversion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105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105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105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957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957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0957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9573"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wind</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264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wind</a:t>
            </a:r>
            <a:r>
              <a:rPr lang="en-US" smtClean="0">
                <a:latin typeface="Helvetica" panose="020B0604020202020204" pitchFamily="34" charset="0"/>
                <a:cs typeface="Helvetica" panose="020B0604020202020204" pitchFamily="34" charset="0"/>
                <a:sym typeface="Helvetica" panose="020B0604020202020204" pitchFamily="34" charset="0"/>
              </a:rPr>
              <a:t> is simply the horizontal movement of air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solely due to </a:t>
            </a:r>
            <a:r>
              <a:rPr lang="en-US" b="1" smtClean="0">
                <a:latin typeface="Helvetica" panose="020B0604020202020204" pitchFamily="34" charset="0"/>
                <a:cs typeface="Helvetica" panose="020B0604020202020204" pitchFamily="34" charset="0"/>
                <a:sym typeface="Helvetica" panose="020B0604020202020204" pitchFamily="34" charset="0"/>
              </a:rPr>
              <a:t>pressure gradients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pressure gradients are “slopes” created by relative areas of high and low pressure</a:t>
            </a:r>
            <a:endParaRPr lang="en-US" smtClean="0">
              <a:latin typeface="Helvetica" panose="020B0604020202020204" pitchFamily="34" charset="0"/>
              <a:sym typeface="Helvetica" panose="020B0604020202020204" pitchFamily="34" charset="0"/>
            </a:endParaRPr>
          </a:p>
        </p:txBody>
      </p:sp>
      <p:sp>
        <p:nvSpPr>
          <p:cNvPr id="1105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05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1059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pressure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264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1264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126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1" grpId="0" build="p" bldLvl="5"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3665" name="Rectangle 1"/>
          <p:cNvSpPr>
            <a:spLocks noGrp="1" noChangeArrowheads="1"/>
          </p:cNvSpPr>
          <p:nvPr>
            <p:ph type="body" idx="1"/>
          </p:nvPr>
        </p:nvSpPr>
        <p:spPr bwMode="auto">
          <a:xfrm>
            <a:off x="1054100" y="1765300"/>
            <a:ext cx="5232400" cy="728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isobars</a:t>
            </a:r>
            <a:r>
              <a:rPr lang="en-US" smtClean="0">
                <a:latin typeface="Helvetica" panose="020B0604020202020204" pitchFamily="34" charset="0"/>
                <a:cs typeface="Helvetica" panose="020B0604020202020204" pitchFamily="34" charset="0"/>
                <a:sym typeface="Helvetica" panose="020B0604020202020204" pitchFamily="34" charset="0"/>
              </a:rPr>
              <a:t> join points of equal sea level pressure to create a top down pressure “map”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isobars are without exception drawn at 4 mb intervals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knowing this you can determine the sea level pressure along each isobar</a:t>
            </a:r>
            <a:endParaRPr lang="en-US" smtClean="0">
              <a:latin typeface="Helvetica" panose="020B0604020202020204" pitchFamily="34" charset="0"/>
              <a:sym typeface="Helvetica" panose="020B0604020202020204" pitchFamily="34" charset="0"/>
            </a:endParaRPr>
          </a:p>
        </p:txBody>
      </p:sp>
      <p:sp>
        <p:nvSpPr>
          <p:cNvPr id="1116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16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3668" name="Picture 4"/>
          <p:cNvPicPr>
            <a:picLocks noChangeAspect="1" noChangeArrowheads="1"/>
          </p:cNvPicPr>
          <p:nvPr/>
        </p:nvPicPr>
        <p:blipFill>
          <a:blip r:embed="rId3"/>
          <a:srcRect/>
          <a:stretch>
            <a:fillRect/>
          </a:stretch>
        </p:blipFill>
        <p:spPr bwMode="auto">
          <a:xfrm>
            <a:off x="6502400" y="4508500"/>
            <a:ext cx="5778500" cy="2921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nvGrpSpPr>
          <p:cNvPr id="113671" name="Group 7"/>
          <p:cNvGrpSpPr>
            <a:grpSpLocks/>
          </p:cNvGrpSpPr>
          <p:nvPr/>
        </p:nvGrpSpPr>
        <p:grpSpPr bwMode="auto">
          <a:xfrm>
            <a:off x="9918700" y="5549900"/>
            <a:ext cx="792163" cy="393700"/>
            <a:chOff x="0" y="0"/>
            <a:chExt cx="499" cy="248"/>
          </a:xfrm>
        </p:grpSpPr>
        <p:sp>
          <p:nvSpPr>
            <p:cNvPr id="111631" name="Line 5"/>
            <p:cNvSpPr>
              <a:spLocks noChangeShapeType="1"/>
            </p:cNvSpPr>
            <p:nvPr/>
          </p:nvSpPr>
          <p:spPr bwMode="auto">
            <a:xfrm>
              <a:off x="0" y="248"/>
              <a:ext cx="488" cy="0"/>
            </a:xfrm>
            <a:prstGeom prst="line">
              <a:avLst/>
            </a:prstGeom>
            <a:noFill/>
            <a:ln w="25400">
              <a:solidFill>
                <a:srgbClr val="A40800"/>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111632" name="Rectangle 6"/>
            <p:cNvSpPr>
              <a:spLocks/>
            </p:cNvSpPr>
            <p:nvPr/>
          </p:nvSpPr>
          <p:spPr bwMode="auto">
            <a:xfrm>
              <a:off x="48" y="0"/>
              <a:ext cx="451"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rgbClr val="A40800"/>
                  </a:solidFill>
                  <a:ea typeface="Helvetica Neue" charset="0"/>
                  <a:cs typeface="Helvetica Neue" charset="0"/>
                </a:rPr>
                <a:t>4 mb</a:t>
              </a:r>
            </a:p>
          </p:txBody>
        </p:sp>
      </p:grpSp>
      <p:grpSp>
        <p:nvGrpSpPr>
          <p:cNvPr id="113674" name="Group 10"/>
          <p:cNvGrpSpPr>
            <a:grpSpLocks/>
          </p:cNvGrpSpPr>
          <p:nvPr/>
        </p:nvGrpSpPr>
        <p:grpSpPr bwMode="auto">
          <a:xfrm>
            <a:off x="10477500" y="6186488"/>
            <a:ext cx="1093788" cy="785812"/>
            <a:chOff x="0" y="0"/>
            <a:chExt cx="689" cy="494"/>
          </a:xfrm>
        </p:grpSpPr>
        <p:sp>
          <p:nvSpPr>
            <p:cNvPr id="111629" name="Line 8"/>
            <p:cNvSpPr>
              <a:spLocks noChangeShapeType="1"/>
            </p:cNvSpPr>
            <p:nvPr/>
          </p:nvSpPr>
          <p:spPr bwMode="auto">
            <a:xfrm>
              <a:off x="0" y="94"/>
              <a:ext cx="623" cy="400"/>
            </a:xfrm>
            <a:prstGeom prst="line">
              <a:avLst/>
            </a:prstGeom>
            <a:noFill/>
            <a:ln w="25400">
              <a:solidFill>
                <a:srgbClr val="A40800"/>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111630" name="Rectangle 9"/>
            <p:cNvSpPr>
              <a:spLocks/>
            </p:cNvSpPr>
            <p:nvPr/>
          </p:nvSpPr>
          <p:spPr bwMode="auto">
            <a:xfrm rot="1860000">
              <a:off x="212" y="100"/>
              <a:ext cx="451"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rgbClr val="A40800"/>
                  </a:solidFill>
                  <a:ea typeface="Helvetica Neue" charset="0"/>
                  <a:cs typeface="Helvetica Neue" charset="0"/>
                </a:rPr>
                <a:t>4 mb</a:t>
              </a:r>
            </a:p>
          </p:txBody>
        </p:sp>
      </p:grpSp>
      <p:grpSp>
        <p:nvGrpSpPr>
          <p:cNvPr id="113677" name="Group 13"/>
          <p:cNvGrpSpPr>
            <a:grpSpLocks/>
          </p:cNvGrpSpPr>
          <p:nvPr/>
        </p:nvGrpSpPr>
        <p:grpSpPr bwMode="auto">
          <a:xfrm>
            <a:off x="6946900" y="6096000"/>
            <a:ext cx="534988" cy="474663"/>
            <a:chOff x="0" y="0"/>
            <a:chExt cx="337" cy="299"/>
          </a:xfrm>
        </p:grpSpPr>
        <p:sp>
          <p:nvSpPr>
            <p:cNvPr id="111627" name="Line 11"/>
            <p:cNvSpPr>
              <a:spLocks noChangeShapeType="1"/>
            </p:cNvSpPr>
            <p:nvPr/>
          </p:nvSpPr>
          <p:spPr bwMode="auto">
            <a:xfrm rot="10800000" flipH="1">
              <a:off x="0" y="0"/>
              <a:ext cx="176" cy="143"/>
            </a:xfrm>
            <a:prstGeom prst="line">
              <a:avLst/>
            </a:prstGeom>
            <a:noFill/>
            <a:ln w="25400">
              <a:solidFill>
                <a:srgbClr val="A40800"/>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111628" name="Rectangle 12"/>
            <p:cNvSpPr>
              <a:spLocks/>
            </p:cNvSpPr>
            <p:nvPr/>
          </p:nvSpPr>
          <p:spPr bwMode="auto">
            <a:xfrm rot="-2340000">
              <a:off x="60" y="101"/>
              <a:ext cx="2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1400">
                  <a:solidFill>
                    <a:srgbClr val="A40800"/>
                  </a:solidFill>
                  <a:ea typeface="Helvetica Neue" charset="0"/>
                  <a:cs typeface="Helvetica Neue" charset="0"/>
                </a:rPr>
                <a:t>4 mb</a:t>
              </a:r>
            </a:p>
          </p:txBody>
        </p:sp>
      </p:grpSp>
      <p:pic>
        <p:nvPicPr>
          <p:cNvPr id="113678" name="Picture 14"/>
          <p:cNvPicPr>
            <a:picLocks noChangeArrowheads="1"/>
          </p:cNvPicPr>
          <p:nvPr/>
        </p:nvPicPr>
        <p:blipFill>
          <a:blip r:embed="rId4"/>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1626" name="Rectangle 1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pressuregradient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366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1366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1366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nodeType="clickEffect">
                                  <p:stCondLst>
                                    <p:cond delay="0"/>
                                  </p:stCondLst>
                                  <p:childTnLst>
                                    <p:set>
                                      <p:cBhvr>
                                        <p:cTn id="18" dur="1" fill="hold">
                                          <p:stCondLst>
                                            <p:cond delay="499"/>
                                          </p:stCondLst>
                                        </p:cTn>
                                        <p:tgtEl>
                                          <p:spTgt spid="11367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0" fill="hold" nodeType="clickEffect">
                                  <p:stCondLst>
                                    <p:cond delay="0"/>
                                  </p:stCondLst>
                                  <p:childTnLst>
                                    <p:set>
                                      <p:cBhvr>
                                        <p:cTn id="22" dur="1" fill="hold">
                                          <p:stCondLst>
                                            <p:cond delay="499"/>
                                          </p:stCondLst>
                                        </p:cTn>
                                        <p:tgtEl>
                                          <p:spTgt spid="11367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0" fill="hold" nodeType="clickEffect">
                                  <p:stCondLst>
                                    <p:cond delay="0"/>
                                  </p:stCondLst>
                                  <p:childTnLst>
                                    <p:set>
                                      <p:cBhvr>
                                        <p:cTn id="26" dur="1" fill="hold">
                                          <p:stCondLst>
                                            <p:cond delay="499"/>
                                          </p:stCondLst>
                                        </p:cTn>
                                        <p:tgtEl>
                                          <p:spTgt spid="113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5" grpId="0" build="p" bldLvl="5"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4689" name="Rectangle 1"/>
          <p:cNvSpPr>
            <a:spLocks noGrp="1" noChangeArrowheads="1"/>
          </p:cNvSpPr>
          <p:nvPr>
            <p:ph type="body" idx="1"/>
          </p:nvPr>
        </p:nvSpPr>
        <p:spPr bwMode="auto">
          <a:xfrm>
            <a:off x="1054100" y="1765300"/>
            <a:ext cx="5232400" cy="728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closer the isobars, the steeper the pressure gradient, and the faster the wind speed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further apart the isobars, the shallower the pressure gradient, and the slower the wind speed</a:t>
            </a:r>
            <a:endParaRPr lang="en-US" smtClean="0">
              <a:latin typeface="Helvetica" panose="020B0604020202020204" pitchFamily="34" charset="0"/>
              <a:sym typeface="Helvetica" panose="020B0604020202020204" pitchFamily="34" charset="0"/>
            </a:endParaRPr>
          </a:p>
        </p:txBody>
      </p:sp>
      <p:sp>
        <p:nvSpPr>
          <p:cNvPr id="1126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26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4692" name="Picture 4"/>
          <p:cNvPicPr>
            <a:picLocks noChangeAspect="1" noChangeArrowheads="1"/>
          </p:cNvPicPr>
          <p:nvPr/>
        </p:nvPicPr>
        <p:blipFill>
          <a:blip r:embed="rId3"/>
          <a:srcRect/>
          <a:stretch>
            <a:fillRect/>
          </a:stretch>
        </p:blipFill>
        <p:spPr bwMode="auto">
          <a:xfrm>
            <a:off x="6502400" y="4508500"/>
            <a:ext cx="5778500" cy="2921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264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speed</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468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146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9" grpId="0" build="p" bldLvl="5"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5713" name="Rectangle 1"/>
          <p:cNvSpPr>
            <a:spLocks noGrp="1" noChangeArrowheads="1"/>
          </p:cNvSpPr>
          <p:nvPr>
            <p:ph type="body" idx="1"/>
          </p:nvPr>
        </p:nvSpPr>
        <p:spPr bwMode="auto">
          <a:xfrm>
            <a:off x="2730500" y="2184400"/>
            <a:ext cx="7543800" cy="261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cross sectional view of isobars, steep and shallow gradients</a:t>
            </a:r>
            <a:endParaRPr lang="en-US" smtClean="0">
              <a:latin typeface="Helvetica" panose="020B0604020202020204" pitchFamily="34" charset="0"/>
              <a:sym typeface="Helvetica" panose="020B0604020202020204" pitchFamily="34" charset="0"/>
            </a:endParaRPr>
          </a:p>
        </p:txBody>
      </p:sp>
      <p:sp>
        <p:nvSpPr>
          <p:cNvPr id="1136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36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5716" name="Picture 4"/>
          <p:cNvPicPr>
            <a:picLocks noChangeAspect="1" noChangeArrowheads="1"/>
          </p:cNvPicPr>
          <p:nvPr/>
        </p:nvPicPr>
        <p:blipFill>
          <a:blip r:embed="rId3"/>
          <a:srcRect/>
          <a:stretch>
            <a:fillRect/>
          </a:stretch>
        </p:blipFill>
        <p:spPr bwMode="auto">
          <a:xfrm>
            <a:off x="1479550" y="3943350"/>
            <a:ext cx="8736013" cy="4203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nvGrpSpPr>
          <p:cNvPr id="115719" name="Group 7"/>
          <p:cNvGrpSpPr>
            <a:grpSpLocks/>
          </p:cNvGrpSpPr>
          <p:nvPr/>
        </p:nvGrpSpPr>
        <p:grpSpPr bwMode="auto">
          <a:xfrm>
            <a:off x="4762500" y="6108700"/>
            <a:ext cx="5461000" cy="381000"/>
            <a:chOff x="0" y="0"/>
            <a:chExt cx="3440" cy="239"/>
          </a:xfrm>
        </p:grpSpPr>
        <p:sp>
          <p:nvSpPr>
            <p:cNvPr id="113675" name="Line 5"/>
            <p:cNvSpPr>
              <a:spLocks noChangeShapeType="1"/>
            </p:cNvSpPr>
            <p:nvPr/>
          </p:nvSpPr>
          <p:spPr bwMode="auto">
            <a:xfrm rot="10800000" flipH="1">
              <a:off x="0" y="239"/>
              <a:ext cx="3440" cy="0"/>
            </a:xfrm>
            <a:prstGeom prst="line">
              <a:avLst/>
            </a:prstGeom>
            <a:noFill/>
            <a:ln w="25400">
              <a:solidFill>
                <a:srgbClr val="A40800"/>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113676" name="Rectangle 6"/>
            <p:cNvSpPr>
              <a:spLocks/>
            </p:cNvSpPr>
            <p:nvPr/>
          </p:nvSpPr>
          <p:spPr bwMode="auto">
            <a:xfrm>
              <a:off x="1512" y="0"/>
              <a:ext cx="451"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rgbClr val="A40800"/>
                  </a:solidFill>
                  <a:ea typeface="Helvetica Neue" charset="0"/>
                  <a:cs typeface="Helvetica Neue" charset="0"/>
                </a:rPr>
                <a:t>4 mb</a:t>
              </a:r>
            </a:p>
          </p:txBody>
        </p:sp>
      </p:grpSp>
      <p:grpSp>
        <p:nvGrpSpPr>
          <p:cNvPr id="115722" name="Group 10"/>
          <p:cNvGrpSpPr>
            <a:grpSpLocks/>
          </p:cNvGrpSpPr>
          <p:nvPr/>
        </p:nvGrpSpPr>
        <p:grpSpPr bwMode="auto">
          <a:xfrm>
            <a:off x="1562100" y="8331200"/>
            <a:ext cx="1490663" cy="368300"/>
            <a:chOff x="0" y="0"/>
            <a:chExt cx="939" cy="232"/>
          </a:xfrm>
        </p:grpSpPr>
        <p:sp>
          <p:nvSpPr>
            <p:cNvPr id="113673" name="Line 8"/>
            <p:cNvSpPr>
              <a:spLocks noChangeShapeType="1"/>
            </p:cNvSpPr>
            <p:nvPr/>
          </p:nvSpPr>
          <p:spPr bwMode="auto">
            <a:xfrm rot="10800000" flipH="1">
              <a:off x="0" y="232"/>
              <a:ext cx="939" cy="0"/>
            </a:xfrm>
            <a:prstGeom prst="line">
              <a:avLst/>
            </a:prstGeom>
            <a:noFill/>
            <a:ln w="25400">
              <a:solidFill>
                <a:srgbClr val="A40800"/>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113674" name="Rectangle 9"/>
            <p:cNvSpPr>
              <a:spLocks/>
            </p:cNvSpPr>
            <p:nvPr/>
          </p:nvSpPr>
          <p:spPr bwMode="auto">
            <a:xfrm>
              <a:off x="248" y="0"/>
              <a:ext cx="451"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rgbClr val="A40800"/>
                  </a:solidFill>
                  <a:ea typeface="Helvetica Neue" charset="0"/>
                  <a:cs typeface="Helvetica Neue" charset="0"/>
                </a:rPr>
                <a:t>4 mb</a:t>
              </a:r>
            </a:p>
          </p:txBody>
        </p:sp>
      </p:grpSp>
      <p:sp>
        <p:nvSpPr>
          <p:cNvPr id="113672" name="Rectangle 1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pressuregradients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57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nodeType="clickEffect">
                                  <p:stCondLst>
                                    <p:cond delay="0"/>
                                  </p:stCondLst>
                                  <p:childTnLst>
                                    <p:set>
                                      <p:cBhvr>
                                        <p:cTn id="10" dur="1" fill="hold">
                                          <p:stCondLst>
                                            <p:cond delay="499"/>
                                          </p:stCondLst>
                                        </p:cTn>
                                        <p:tgtEl>
                                          <p:spTgt spid="1157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nodeType="clickEffect">
                                  <p:stCondLst>
                                    <p:cond delay="0"/>
                                  </p:stCondLst>
                                  <p:childTnLst>
                                    <p:set>
                                      <p:cBhvr>
                                        <p:cTn id="14" dur="1" fill="hold">
                                          <p:stCondLst>
                                            <p:cond delay="499"/>
                                          </p:stCondLst>
                                        </p:cTn>
                                        <p:tgtEl>
                                          <p:spTgt spid="115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3" grpId="0" build="p" bldLvl="5"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46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46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6739" name="Picture 3"/>
          <p:cNvPicPr>
            <a:picLocks noChangeArrowheads="1"/>
          </p:cNvPicPr>
          <p:nvPr/>
        </p:nvPicPr>
        <p:blipFill>
          <a:blip r:embed="rId2"/>
          <a:srcRect/>
          <a:stretch>
            <a:fillRect/>
          </a:stretch>
        </p:blipFill>
        <p:spPr bwMode="auto">
          <a:xfrm>
            <a:off x="3646488" y="2959100"/>
            <a:ext cx="5715000" cy="5130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469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pressuremap</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033" name="Rectangle 1"/>
          <p:cNvSpPr>
            <a:spLocks noGrp="1" noChangeArrowheads="1"/>
          </p:cNvSpPr>
          <p:nvPr>
            <p:ph type="body" idx="1"/>
          </p:nvPr>
        </p:nvSpPr>
        <p:spPr bwMode="auto">
          <a:xfrm>
            <a:off x="1435100" y="3238500"/>
            <a:ext cx="101346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t>water vapour</a:t>
            </a:r>
            <a:r>
              <a:rPr lang="en-US" smtClean="0"/>
              <a:t> is water in its gaseous, invisible form </a:t>
            </a:r>
          </a:p>
          <a:p>
            <a:pPr eaLnBrk="1" hangingPunct="1">
              <a:buSzPct val="62000"/>
              <a:buFontTx/>
              <a:buBlip>
                <a:blip r:embed="rId2"/>
              </a:buBlip>
            </a:pPr>
            <a:r>
              <a:rPr lang="en-US" smtClean="0"/>
              <a:t>it is the key to visible weather formation</a:t>
            </a:r>
          </a:p>
          <a:p>
            <a:pPr eaLnBrk="1" hangingPunct="1">
              <a:buSzPct val="62000"/>
              <a:buFontTx/>
              <a:buBlip>
                <a:blip r:embed="rId2"/>
              </a:buBlip>
            </a:pPr>
            <a:r>
              <a:rPr lang="en-US" smtClean="0"/>
              <a:t>visible weather determines the possibility of visual (VFR) flight!</a:t>
            </a:r>
          </a:p>
        </p:txBody>
      </p:sp>
      <p:sp>
        <p:nvSpPr>
          <p:cNvPr id="419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9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989" name="Rectangle 4"/>
          <p:cNvSpPr>
            <a:spLocks noGrp="1" noChangeArrowheads="1"/>
          </p:cNvSpPr>
          <p:nvPr>
            <p:ph type="title"/>
          </p:nvPr>
        </p:nvSpPr>
        <p:spPr bwMode="auto">
          <a:xfrm>
            <a:off x="558800" y="1092200"/>
            <a:ext cx="10134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4800" smtClean="0"/>
              <a:t>atmosphere</a:t>
            </a:r>
            <a:r>
              <a:rPr lang="en-US" sz="4800" b="1" smtClean="0">
                <a:latin typeface="Helvetica Neue Medium" charset="0"/>
                <a:ea typeface="Helvetica Neue Medium" charset="0"/>
                <a:cs typeface="Helvetica Neue Medium" charset="0"/>
                <a:sym typeface="Helvetica Neue Medium" charset="0"/>
              </a:rPr>
              <a:t>thekey</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403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403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40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3" grpId="0" build="p" bldLvl="5"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7761" name="Rectangle 1"/>
          <p:cNvSpPr>
            <a:spLocks noGrp="1" noChangeArrowheads="1"/>
          </p:cNvSpPr>
          <p:nvPr>
            <p:ph type="body" idx="1"/>
          </p:nvPr>
        </p:nvSpPr>
        <p:spPr bwMode="auto">
          <a:xfrm>
            <a:off x="1054100" y="25654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area of high pressure is also known as an anti-cyclone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an area of relatively high sea level pressure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moves clockwise around a high in the Northern hemisphere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high is marked by descending and compressing air</a:t>
            </a:r>
            <a:endParaRPr lang="en-US" smtClean="0">
              <a:latin typeface="Helvetica" panose="020B0604020202020204" pitchFamily="34" charset="0"/>
              <a:sym typeface="Helvetica" panose="020B0604020202020204" pitchFamily="34" charset="0"/>
            </a:endParaRPr>
          </a:p>
        </p:txBody>
      </p:sp>
      <p:sp>
        <p:nvSpPr>
          <p:cNvPr id="1157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57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7764"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57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high</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776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1776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1776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1177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1" grpId="0" build="p" bldLvl="5"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8785"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area of low pressure is also known as a cyclone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an area of relatively low sea level pressure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moves counter-clockwise around a low in the Northern hemishphere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low is marked by ascending and expanding air</a:t>
            </a:r>
            <a:endParaRPr lang="en-US" smtClean="0">
              <a:latin typeface="Helvetica" panose="020B0604020202020204" pitchFamily="34" charset="0"/>
              <a:sym typeface="Helvetica" panose="020B0604020202020204" pitchFamily="34" charset="0"/>
            </a:endParaRPr>
          </a:p>
        </p:txBody>
      </p:sp>
      <p:sp>
        <p:nvSpPr>
          <p:cNvPr id="1167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67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878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67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low</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878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1878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1878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11878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5" grpId="0" build="p" bldLvl="5"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77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77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9811" name="Picture 3"/>
          <p:cNvPicPr>
            <a:picLocks noChangeArrowheads="1"/>
          </p:cNvPicPr>
          <p:nvPr/>
        </p:nvPicPr>
        <p:blipFill>
          <a:blip r:embed="rId2"/>
          <a:srcRect/>
          <a:stretch>
            <a:fillRect/>
          </a:stretch>
        </p:blipFill>
        <p:spPr bwMode="auto">
          <a:xfrm>
            <a:off x="2590800" y="3033713"/>
            <a:ext cx="7797800" cy="51435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776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low</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87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87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0835" name="Picture 3"/>
          <p:cNvPicPr>
            <a:picLocks noChangeAspect="1" noChangeArrowheads="1"/>
          </p:cNvPicPr>
          <p:nvPr/>
        </p:nvPicPr>
        <p:blipFill>
          <a:blip r:embed="rId2"/>
          <a:srcRect/>
          <a:stretch>
            <a:fillRect/>
          </a:stretch>
        </p:blipFill>
        <p:spPr bwMode="auto">
          <a:xfrm>
            <a:off x="1330325" y="4114800"/>
            <a:ext cx="10328275" cy="4165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0836" name="Line 4"/>
          <p:cNvSpPr>
            <a:spLocks noChangeShapeType="1"/>
          </p:cNvSpPr>
          <p:nvPr/>
        </p:nvSpPr>
        <p:spPr bwMode="auto">
          <a:xfrm rot="10800000">
            <a:off x="3098800" y="5397500"/>
            <a:ext cx="6616700" cy="1536700"/>
          </a:xfrm>
          <a:prstGeom prst="line">
            <a:avLst/>
          </a:prstGeom>
          <a:noFill/>
          <a:ln w="76200">
            <a:solidFill>
              <a:srgbClr val="D90B00"/>
            </a:solidFill>
            <a:miter lim="800000"/>
            <a:headEnd type="triangle" w="med" len="me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120837" name="Rectangle 5"/>
          <p:cNvSpPr>
            <a:spLocks/>
          </p:cNvSpPr>
          <p:nvPr/>
        </p:nvSpPr>
        <p:spPr bwMode="auto">
          <a:xfrm>
            <a:off x="5118100" y="3378200"/>
            <a:ext cx="2549525" cy="5245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5000">
                <a:solidFill>
                  <a:srgbClr val="D90B00"/>
                </a:solidFill>
                <a:latin typeface="Helvetica Neue Light" charset="0"/>
                <a:ea typeface="Zapf Dingbats" charset="0"/>
                <a:cs typeface="Zapf Dingbats" charset="0"/>
                <a:sym typeface="Helvetica Neue Light" charset="0"/>
              </a:rPr>
              <a:t>✗</a:t>
            </a:r>
          </a:p>
        </p:txBody>
      </p:sp>
      <p:sp>
        <p:nvSpPr>
          <p:cNvPr id="118791"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pressuresystems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208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0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animBg="1"/>
      <p:bldP spid="120837"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981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981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1859" name="Picture 3"/>
          <p:cNvPicPr>
            <a:picLocks noChangeAspect="1" noChangeArrowheads="1"/>
          </p:cNvPicPr>
          <p:nvPr/>
        </p:nvPicPr>
        <p:blipFill>
          <a:blip r:embed="rId2"/>
          <a:srcRect/>
          <a:stretch>
            <a:fillRect/>
          </a:stretch>
        </p:blipFill>
        <p:spPr bwMode="auto">
          <a:xfrm>
            <a:off x="1330325" y="4114800"/>
            <a:ext cx="10328275" cy="4165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1860" name="Freeform 4"/>
          <p:cNvSpPr>
            <a:spLocks/>
          </p:cNvSpPr>
          <p:nvPr/>
        </p:nvSpPr>
        <p:spPr bwMode="auto">
          <a:xfrm>
            <a:off x="1916113" y="4149725"/>
            <a:ext cx="9167812" cy="3929063"/>
          </a:xfrm>
          <a:custGeom>
            <a:avLst/>
            <a:gdLst>
              <a:gd name="T0" fmla="*/ 2147483646 w 21509"/>
              <a:gd name="T1" fmla="*/ 2147483646 h 21533"/>
              <a:gd name="T2" fmla="*/ 2147483646 w 21509"/>
              <a:gd name="T3" fmla="*/ 2147483646 h 21533"/>
              <a:gd name="T4" fmla="*/ 2147483646 w 21509"/>
              <a:gd name="T5" fmla="*/ 2147483646 h 21533"/>
              <a:gd name="T6" fmla="*/ 154785520 w 21509"/>
              <a:gd name="T7" fmla="*/ 2147483646 h 21533"/>
              <a:gd name="T8" fmla="*/ 2147483646 w 21509"/>
              <a:gd name="T9" fmla="*/ 2147483646 h 21533"/>
              <a:gd name="T10" fmla="*/ 2147483646 w 21509"/>
              <a:gd name="T11" fmla="*/ 2147483646 h 21533"/>
              <a:gd name="T12" fmla="*/ 2147483646 w 21509"/>
              <a:gd name="T13" fmla="*/ 2147483646 h 21533"/>
              <a:gd name="T14" fmla="*/ 2147483646 w 21509"/>
              <a:gd name="T15" fmla="*/ 2147483646 h 21533"/>
              <a:gd name="T16" fmla="*/ 2147483646 w 21509"/>
              <a:gd name="T17" fmla="*/ 358445573 h 21533"/>
              <a:gd name="T18" fmla="*/ 2147483646 w 21509"/>
              <a:gd name="T19" fmla="*/ 2147483646 h 21533"/>
              <a:gd name="T20" fmla="*/ 2147483646 w 21509"/>
              <a:gd name="T21" fmla="*/ 2147483646 h 21533"/>
              <a:gd name="T22" fmla="*/ 2147483646 w 21509"/>
              <a:gd name="T23" fmla="*/ 2147483646 h 21533"/>
              <a:gd name="T24" fmla="*/ 2147483646 w 21509"/>
              <a:gd name="T25" fmla="*/ 2147483646 h 21533"/>
              <a:gd name="T26" fmla="*/ 2147483646 w 21509"/>
              <a:gd name="T27" fmla="*/ 2147483646 h 21533"/>
              <a:gd name="T28" fmla="*/ 2147483646 w 21509"/>
              <a:gd name="T29" fmla="*/ 2147483646 h 21533"/>
              <a:gd name="T30" fmla="*/ 2147483646 w 21509"/>
              <a:gd name="T31" fmla="*/ 2147483646 h 21533"/>
              <a:gd name="T32" fmla="*/ 2147483646 w 21509"/>
              <a:gd name="T33" fmla="*/ 2147483646 h 21533"/>
              <a:gd name="T34" fmla="*/ 2147483646 w 21509"/>
              <a:gd name="T35" fmla="*/ 2147483646 h 21533"/>
              <a:gd name="T36" fmla="*/ 2147483646 w 21509"/>
              <a:gd name="T37" fmla="*/ 2147483646 h 21533"/>
              <a:gd name="T38" fmla="*/ 2147483646 w 21509"/>
              <a:gd name="T39" fmla="*/ 2147483646 h 21533"/>
              <a:gd name="T40" fmla="*/ 2147483646 w 21509"/>
              <a:gd name="T41" fmla="*/ 2147483646 h 21533"/>
              <a:gd name="T42" fmla="*/ 2147483646 w 21509"/>
              <a:gd name="T43" fmla="*/ 2147483646 h 21533"/>
              <a:gd name="T44" fmla="*/ 2147483646 w 21509"/>
              <a:gd name="T45" fmla="*/ 2147483646 h 21533"/>
              <a:gd name="T46" fmla="*/ 2147483646 w 21509"/>
              <a:gd name="T47" fmla="*/ 2147483646 h 21533"/>
              <a:gd name="T48" fmla="*/ 2147483646 w 21509"/>
              <a:gd name="T49" fmla="*/ 2147483646 h 21533"/>
              <a:gd name="T50" fmla="*/ 2147483646 w 21509"/>
              <a:gd name="T51" fmla="*/ 2147483646 h 21533"/>
              <a:gd name="T52" fmla="*/ 2147483646 w 21509"/>
              <a:gd name="T53" fmla="*/ 2147483646 h 21533"/>
              <a:gd name="T54" fmla="*/ 2147483646 w 21509"/>
              <a:gd name="T55" fmla="*/ 2147483646 h 21533"/>
              <a:gd name="T56" fmla="*/ 2147483646 w 21509"/>
              <a:gd name="T57" fmla="*/ 2147483646 h 21533"/>
              <a:gd name="T58" fmla="*/ 2147483646 w 21509"/>
              <a:gd name="T59" fmla="*/ 2147483646 h 21533"/>
              <a:gd name="T60" fmla="*/ 2147483646 w 21509"/>
              <a:gd name="T61" fmla="*/ 2147483646 h 215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509" h="21533">
                <a:moveTo>
                  <a:pt x="2415" y="9201"/>
                </a:moveTo>
                <a:cubicBezTo>
                  <a:pt x="1640" y="9410"/>
                  <a:pt x="1794" y="9626"/>
                  <a:pt x="1164" y="9270"/>
                </a:cubicBezTo>
                <a:cubicBezTo>
                  <a:pt x="806" y="9069"/>
                  <a:pt x="720" y="8927"/>
                  <a:pt x="419" y="8435"/>
                </a:cubicBezTo>
                <a:cubicBezTo>
                  <a:pt x="121" y="7948"/>
                  <a:pt x="-13" y="7421"/>
                  <a:pt x="2" y="6485"/>
                </a:cubicBezTo>
                <a:cubicBezTo>
                  <a:pt x="17" y="5507"/>
                  <a:pt x="140" y="4723"/>
                  <a:pt x="419" y="3979"/>
                </a:cubicBezTo>
                <a:cubicBezTo>
                  <a:pt x="696" y="3239"/>
                  <a:pt x="588" y="3526"/>
                  <a:pt x="925" y="2935"/>
                </a:cubicBezTo>
                <a:cubicBezTo>
                  <a:pt x="1283" y="2308"/>
                  <a:pt x="1429" y="2067"/>
                  <a:pt x="1789" y="1681"/>
                </a:cubicBezTo>
                <a:cubicBezTo>
                  <a:pt x="2294" y="1141"/>
                  <a:pt x="2882" y="726"/>
                  <a:pt x="3428" y="498"/>
                </a:cubicBezTo>
                <a:cubicBezTo>
                  <a:pt x="4263" y="150"/>
                  <a:pt x="4616" y="-49"/>
                  <a:pt x="5455" y="10"/>
                </a:cubicBezTo>
                <a:cubicBezTo>
                  <a:pt x="6438" y="80"/>
                  <a:pt x="6300" y="11"/>
                  <a:pt x="7243" y="428"/>
                </a:cubicBezTo>
                <a:cubicBezTo>
                  <a:pt x="8109" y="811"/>
                  <a:pt x="8104" y="858"/>
                  <a:pt x="8911" y="1681"/>
                </a:cubicBezTo>
                <a:cubicBezTo>
                  <a:pt x="9537" y="2319"/>
                  <a:pt x="10174" y="3168"/>
                  <a:pt x="10640" y="4327"/>
                </a:cubicBezTo>
                <a:cubicBezTo>
                  <a:pt x="11029" y="5296"/>
                  <a:pt x="11103" y="5766"/>
                  <a:pt x="11265" y="7042"/>
                </a:cubicBezTo>
                <a:cubicBezTo>
                  <a:pt x="11395" y="8064"/>
                  <a:pt x="11336" y="8969"/>
                  <a:pt x="11355" y="10036"/>
                </a:cubicBezTo>
                <a:cubicBezTo>
                  <a:pt x="11373" y="11038"/>
                  <a:pt x="11265" y="11122"/>
                  <a:pt x="11265" y="12125"/>
                </a:cubicBezTo>
                <a:cubicBezTo>
                  <a:pt x="11265" y="13311"/>
                  <a:pt x="11208" y="13432"/>
                  <a:pt x="11355" y="14562"/>
                </a:cubicBezTo>
                <a:cubicBezTo>
                  <a:pt x="11489" y="15596"/>
                  <a:pt x="11647" y="15830"/>
                  <a:pt x="11951" y="16651"/>
                </a:cubicBezTo>
                <a:cubicBezTo>
                  <a:pt x="12291" y="17570"/>
                  <a:pt x="12409" y="17869"/>
                  <a:pt x="12845" y="18530"/>
                </a:cubicBezTo>
                <a:cubicBezTo>
                  <a:pt x="13720" y="19858"/>
                  <a:pt x="14044" y="20175"/>
                  <a:pt x="15050" y="20828"/>
                </a:cubicBezTo>
                <a:cubicBezTo>
                  <a:pt x="16062" y="21486"/>
                  <a:pt x="16412" y="21485"/>
                  <a:pt x="17463" y="21524"/>
                </a:cubicBezTo>
                <a:cubicBezTo>
                  <a:pt x="18175" y="21551"/>
                  <a:pt x="18408" y="21541"/>
                  <a:pt x="19102" y="21176"/>
                </a:cubicBezTo>
                <a:cubicBezTo>
                  <a:pt x="19758" y="20831"/>
                  <a:pt x="20025" y="20857"/>
                  <a:pt x="20563" y="19923"/>
                </a:cubicBezTo>
                <a:cubicBezTo>
                  <a:pt x="20993" y="19175"/>
                  <a:pt x="21198" y="19092"/>
                  <a:pt x="21367" y="17904"/>
                </a:cubicBezTo>
                <a:cubicBezTo>
                  <a:pt x="21525" y="16797"/>
                  <a:pt x="21587" y="16089"/>
                  <a:pt x="21367" y="15049"/>
                </a:cubicBezTo>
                <a:cubicBezTo>
                  <a:pt x="21121" y="13888"/>
                  <a:pt x="20387" y="12736"/>
                  <a:pt x="19877" y="12195"/>
                </a:cubicBezTo>
                <a:cubicBezTo>
                  <a:pt x="19113" y="11383"/>
                  <a:pt x="18749" y="11286"/>
                  <a:pt x="17910" y="11359"/>
                </a:cubicBezTo>
                <a:cubicBezTo>
                  <a:pt x="17297" y="11413"/>
                  <a:pt x="17019" y="11885"/>
                  <a:pt x="16510" y="12682"/>
                </a:cubicBezTo>
                <a:cubicBezTo>
                  <a:pt x="16320" y="12979"/>
                  <a:pt x="16137" y="13989"/>
                  <a:pt x="16063" y="14492"/>
                </a:cubicBezTo>
                <a:cubicBezTo>
                  <a:pt x="15967" y="15143"/>
                  <a:pt x="15974" y="15885"/>
                  <a:pt x="16301" y="16581"/>
                </a:cubicBezTo>
                <a:cubicBezTo>
                  <a:pt x="16591" y="17197"/>
                  <a:pt x="16838" y="17208"/>
                  <a:pt x="17255" y="17347"/>
                </a:cubicBezTo>
                <a:cubicBezTo>
                  <a:pt x="17672" y="17486"/>
                  <a:pt x="18566" y="16859"/>
                  <a:pt x="18834" y="16581"/>
                </a:cubicBezTo>
              </a:path>
            </a:pathLst>
          </a:custGeom>
          <a:noFill/>
          <a:ln w="76200" cap="flat">
            <a:solidFill>
              <a:srgbClr val="FF00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sp>
        <p:nvSpPr>
          <p:cNvPr id="121861" name="Rectangle 5"/>
          <p:cNvSpPr>
            <a:spLocks/>
          </p:cNvSpPr>
          <p:nvPr/>
        </p:nvSpPr>
        <p:spPr bwMode="auto">
          <a:xfrm>
            <a:off x="4800600" y="3390900"/>
            <a:ext cx="3408363" cy="5245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5000">
                <a:solidFill>
                  <a:srgbClr val="66B132"/>
                </a:solidFill>
                <a:latin typeface="Helvetica Neue Light" charset="0"/>
                <a:ea typeface="Lucida Grande" charset="0"/>
                <a:cs typeface="Lucida Grande" charset="0"/>
                <a:sym typeface="Helvetica Neue Light" charset="0"/>
              </a:rPr>
              <a:t>✓</a:t>
            </a:r>
          </a:p>
        </p:txBody>
      </p:sp>
      <p:sp>
        <p:nvSpPr>
          <p:cNvPr id="119815"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pressuresystems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218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1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animBg="1"/>
      <p:bldP spid="121861"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288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does not move directly from areas of high to low pressure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moves in relation to the isobars, following their curvature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how closely the wind follows the isobars is dependent on altitude</a:t>
            </a:r>
            <a:endParaRPr lang="en-US" smtClean="0">
              <a:latin typeface="Helvetica" panose="020B0604020202020204" pitchFamily="34" charset="0"/>
              <a:sym typeface="Helvetica" panose="020B0604020202020204" pitchFamily="34" charset="0"/>
            </a:endParaRPr>
          </a:p>
        </p:txBody>
      </p:sp>
      <p:sp>
        <p:nvSpPr>
          <p:cNvPr id="1208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08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2083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movement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288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288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288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1" grpId="0" build="p" bldLvl="5"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3905"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moves off of and away from centers of high pressure, in a clockwise direction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moves down into and towards centers of low pressure, in a counter-clockwise direction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are two forces besides the pressure gradient that determine wind movement</a:t>
            </a:r>
            <a:endParaRPr lang="en-US" smtClean="0">
              <a:latin typeface="Helvetica" panose="020B0604020202020204" pitchFamily="34" charset="0"/>
              <a:sym typeface="Helvetica" panose="020B0604020202020204" pitchFamily="34" charset="0"/>
            </a:endParaRPr>
          </a:p>
        </p:txBody>
      </p:sp>
      <p:sp>
        <p:nvSpPr>
          <p:cNvPr id="1218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18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390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18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movement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390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390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390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5" grpId="0" build="p" bldLvl="5"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4929"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a:t>
            </a:r>
            <a:r>
              <a:rPr lang="en-US" b="1" smtClean="0">
                <a:latin typeface="Helvetica" panose="020B0604020202020204" pitchFamily="34" charset="0"/>
                <a:cs typeface="Helvetica" panose="020B0604020202020204" pitchFamily="34" charset="0"/>
                <a:sym typeface="Helvetica" panose="020B0604020202020204" pitchFamily="34" charset="0"/>
              </a:rPr>
              <a:t>coriolis force</a:t>
            </a:r>
            <a:r>
              <a:rPr lang="en-US" smtClean="0">
                <a:latin typeface="Helvetica" panose="020B0604020202020204" pitchFamily="34" charset="0"/>
                <a:cs typeface="Helvetica" panose="020B0604020202020204" pitchFamily="34" charset="0"/>
                <a:sym typeface="Helvetica" panose="020B0604020202020204" pitchFamily="34" charset="0"/>
              </a:rPr>
              <a:t> is an apparent deflection of a moving body as viewed from a rotating reference frame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a major factor in explaining why wind moves the way it does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coriolis causes an apparent deflection of a moving body to the right in the Northern hemisphere</a:t>
            </a:r>
            <a:endParaRPr lang="en-US" smtClean="0">
              <a:latin typeface="Helvetica" panose="020B0604020202020204" pitchFamily="34" charset="0"/>
              <a:sym typeface="Helvetica" panose="020B0604020202020204" pitchFamily="34" charset="0"/>
            </a:endParaRPr>
          </a:p>
        </p:txBody>
      </p:sp>
      <p:sp>
        <p:nvSpPr>
          <p:cNvPr id="1228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28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4932"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288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coriolis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492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492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49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29" grpId="0" build="p" bldLvl="5"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39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39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5955" name="Picture 3"/>
          <p:cNvPicPr>
            <a:picLocks noChangeArrowheads="1"/>
          </p:cNvPicPr>
          <p:nvPr/>
        </p:nvPicPr>
        <p:blipFill>
          <a:blip r:embed="rId2"/>
          <a:srcRect/>
          <a:stretch>
            <a:fillRect/>
          </a:stretch>
        </p:blipFill>
        <p:spPr bwMode="auto">
          <a:xfrm>
            <a:off x="3649663" y="3054350"/>
            <a:ext cx="5411787" cy="5410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39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coriolis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6977"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coriolis affects the apperent motion of all moving bodies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however it is only influential on objects moving on northerly or southerly tracks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has a negligible effect upon objects moving east and west, as well as objects moving closer to the poles</a:t>
            </a:r>
            <a:endParaRPr lang="en-US" smtClean="0">
              <a:latin typeface="Helvetica" panose="020B0604020202020204" pitchFamily="34" charset="0"/>
              <a:sym typeface="Helvetica" panose="020B0604020202020204" pitchFamily="34" charset="0"/>
            </a:endParaRPr>
          </a:p>
        </p:txBody>
      </p:sp>
      <p:sp>
        <p:nvSpPr>
          <p:cNvPr id="1249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49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249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coriolis</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697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697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69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7" grpId="0" build="p" bldLvl="5"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010" name="Oval 1"/>
          <p:cNvSpPr>
            <a:spLocks/>
          </p:cNvSpPr>
          <p:nvPr/>
        </p:nvSpPr>
        <p:spPr bwMode="auto">
          <a:xfrm>
            <a:off x="4686300" y="4241800"/>
            <a:ext cx="3670300" cy="3657600"/>
          </a:xfrm>
          <a:prstGeom prst="ellipse">
            <a:avLst/>
          </a:prstGeom>
          <a:blipFill dpi="0" rotWithShape="0">
            <a:blip r:embed="rId2"/>
            <a:srcRect/>
            <a:stretch>
              <a:fillRect/>
            </a:stretch>
          </a:blipFill>
          <a:ln w="25400">
            <a:solidFill>
              <a:schemeClr val="tx1"/>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058" name="Rectangle 2"/>
          <p:cNvSpPr>
            <a:spLocks/>
          </p:cNvSpPr>
          <p:nvPr/>
        </p:nvSpPr>
        <p:spPr bwMode="auto">
          <a:xfrm>
            <a:off x="5664200" y="5314950"/>
            <a:ext cx="179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latin typeface="Helvetica" panose="020B0604020202020204" pitchFamily="34" charset="0"/>
                <a:cs typeface="Helvetica" panose="020B0604020202020204" pitchFamily="34" charset="0"/>
                <a:sym typeface="Helvetica" panose="020B0604020202020204" pitchFamily="34" charset="0"/>
              </a:rPr>
              <a:t>troposphere</a:t>
            </a:r>
          </a:p>
        </p:txBody>
      </p:sp>
      <p:sp>
        <p:nvSpPr>
          <p:cNvPr id="45059" name="Rectangle 3"/>
          <p:cNvSpPr>
            <a:spLocks/>
          </p:cNvSpPr>
          <p:nvPr/>
        </p:nvSpPr>
        <p:spPr bwMode="auto">
          <a:xfrm>
            <a:off x="5600700" y="4629150"/>
            <a:ext cx="179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latin typeface="Helvetica" panose="020B0604020202020204" pitchFamily="34" charset="0"/>
                <a:cs typeface="Helvetica" panose="020B0604020202020204" pitchFamily="34" charset="0"/>
                <a:sym typeface="Helvetica" panose="020B0604020202020204" pitchFamily="34" charset="0"/>
              </a:rPr>
              <a:t>stratosphere</a:t>
            </a:r>
          </a:p>
        </p:txBody>
      </p:sp>
      <p:sp>
        <p:nvSpPr>
          <p:cNvPr id="45060" name="Rectangle 4"/>
          <p:cNvSpPr>
            <a:spLocks/>
          </p:cNvSpPr>
          <p:nvPr/>
        </p:nvSpPr>
        <p:spPr bwMode="auto">
          <a:xfrm>
            <a:off x="5600700" y="3765550"/>
            <a:ext cx="179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latin typeface="Helvetica" panose="020B0604020202020204" pitchFamily="34" charset="0"/>
                <a:cs typeface="Helvetica" panose="020B0604020202020204" pitchFamily="34" charset="0"/>
                <a:sym typeface="Helvetica" panose="020B0604020202020204" pitchFamily="34" charset="0"/>
              </a:rPr>
              <a:t>mesosphere</a:t>
            </a:r>
          </a:p>
        </p:txBody>
      </p:sp>
      <p:sp>
        <p:nvSpPr>
          <p:cNvPr id="45061" name="Rectangle 5"/>
          <p:cNvSpPr>
            <a:spLocks/>
          </p:cNvSpPr>
          <p:nvPr/>
        </p:nvSpPr>
        <p:spPr bwMode="auto">
          <a:xfrm>
            <a:off x="5511800" y="3079750"/>
            <a:ext cx="2476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latin typeface="Helvetica" panose="020B0604020202020204" pitchFamily="34" charset="0"/>
                <a:cs typeface="Helvetica" panose="020B0604020202020204" pitchFamily="34" charset="0"/>
                <a:sym typeface="Helvetica" panose="020B0604020202020204" pitchFamily="34" charset="0"/>
              </a:rPr>
              <a:t>thermosphere</a:t>
            </a:r>
          </a:p>
        </p:txBody>
      </p:sp>
      <p:sp>
        <p:nvSpPr>
          <p:cNvPr id="45062" name="Oval 6"/>
          <p:cNvSpPr>
            <a:spLocks/>
          </p:cNvSpPr>
          <p:nvPr/>
        </p:nvSpPr>
        <p:spPr bwMode="auto">
          <a:xfrm>
            <a:off x="5143500" y="5092700"/>
            <a:ext cx="2717800" cy="191770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063" name="Oval 7"/>
          <p:cNvSpPr>
            <a:spLocks/>
          </p:cNvSpPr>
          <p:nvPr/>
        </p:nvSpPr>
        <p:spPr bwMode="auto">
          <a:xfrm>
            <a:off x="4699000" y="4229100"/>
            <a:ext cx="3670300" cy="365760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064" name="Oval 8"/>
          <p:cNvSpPr>
            <a:spLocks/>
          </p:cNvSpPr>
          <p:nvPr/>
        </p:nvSpPr>
        <p:spPr bwMode="auto">
          <a:xfrm>
            <a:off x="4076700" y="3543300"/>
            <a:ext cx="4940300" cy="492760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065" name="Oval 9"/>
          <p:cNvSpPr>
            <a:spLocks/>
          </p:cNvSpPr>
          <p:nvPr/>
        </p:nvSpPr>
        <p:spPr bwMode="auto">
          <a:xfrm>
            <a:off x="3238500" y="2971800"/>
            <a:ext cx="6527800" cy="617220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019" name="Rectangle 10"/>
          <p:cNvSpPr>
            <a:spLocks/>
          </p:cNvSpPr>
          <p:nvPr/>
        </p:nvSpPr>
        <p:spPr bwMode="auto">
          <a:xfrm>
            <a:off x="12349163" y="9093200"/>
            <a:ext cx="266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r" eaLnBrk="1" hangingPunct="1"/>
            <a:r>
              <a:rPr lang="en-US" sz="1800">
                <a:solidFill>
                  <a:schemeClr val="tx1"/>
                </a:solidFill>
                <a:latin typeface="Helvetica Neue UltraLight" charset="0"/>
                <a:ea typeface="Helvetica Neue UltraLight" charset="0"/>
                <a:cs typeface="Helvetica Neue UltraLight" charset="0"/>
                <a:sym typeface="Helvetica Neue UltraLight" charset="0"/>
              </a:rPr>
              <a:t>16</a:t>
            </a:r>
          </a:p>
        </p:txBody>
      </p:sp>
      <p:sp>
        <p:nvSpPr>
          <p:cNvPr id="43020" name="Rectangle 11"/>
          <p:cNvSpPr>
            <a:spLocks/>
          </p:cNvSpPr>
          <p:nvPr/>
        </p:nvSpPr>
        <p:spPr bwMode="auto">
          <a:xfrm>
            <a:off x="520700" y="1130300"/>
            <a:ext cx="101346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4800">
                <a:solidFill>
                  <a:schemeClr val="tx1"/>
                </a:solidFill>
                <a:latin typeface="Helvetica Neue UltraLight" charset="0"/>
                <a:ea typeface="Helvetica Neue UltraLight" charset="0"/>
                <a:cs typeface="Helvetica Neue UltraLight" charset="0"/>
                <a:sym typeface="Helvetica Neue UltraLight" charset="0"/>
              </a:rPr>
              <a:t>atmosphere</a:t>
            </a:r>
            <a:r>
              <a:rPr lang="en-US" sz="4800" b="1">
                <a:solidFill>
                  <a:schemeClr val="tx1"/>
                </a:solidFill>
                <a:latin typeface="Helvetica Neue Medium" charset="0"/>
                <a:ea typeface="Helvetica Neue Medium" charset="0"/>
                <a:cs typeface="Helvetica Neue Medium" charset="0"/>
                <a:sym typeface="Helvetica Neue Medium" charset="0"/>
              </a:rPr>
              <a:t>divisions</a:t>
            </a:r>
          </a:p>
        </p:txBody>
      </p:sp>
      <p:sp>
        <p:nvSpPr>
          <p:cNvPr id="43021" name="AutoShape 1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022" name="AutoShape 1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5058"/>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4506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entr" presetSubtype="3123872" fill="hold" grpId="0" nodeType="clickEffect">
                                  <p:stCondLst>
                                    <p:cond delay="0"/>
                                  </p:stCondLst>
                                  <p:childTnLst>
                                    <p:set>
                                      <p:cBhvr>
                                        <p:cTn id="13" dur="1" fill="hold">
                                          <p:stCondLst>
                                            <p:cond delay="499"/>
                                          </p:stCondLst>
                                        </p:cTn>
                                        <p:tgtEl>
                                          <p:spTgt spid="45059"/>
                                        </p:tgtEl>
                                        <p:attrNameLst>
                                          <p:attrName>style.visibility</p:attrName>
                                        </p:attrNameLst>
                                      </p:cBhvr>
                                      <p:to>
                                        <p:strVal val="visible"/>
                                      </p:to>
                                    </p:set>
                                  </p:childTnLst>
                                </p:cTn>
                              </p:par>
                            </p:childTnLst>
                          </p:cTn>
                        </p:par>
                        <p:par>
                          <p:cTn id="14" fill="hold" nodeType="afterGroup">
                            <p:stCondLst>
                              <p:cond delay="500"/>
                            </p:stCondLst>
                            <p:childTnLst>
                              <p:par>
                                <p:cTn id="15" presetID="0" presetClass="entr" presetSubtype="3123872" fill="hold" grpId="0" nodeType="afterEffect">
                                  <p:stCondLst>
                                    <p:cond delay="0"/>
                                  </p:stCondLst>
                                  <p:childTnLst>
                                    <p:set>
                                      <p:cBhvr>
                                        <p:cTn id="16" dur="1" fill="hold">
                                          <p:stCondLst>
                                            <p:cond delay="499"/>
                                          </p:stCondLst>
                                        </p:cTn>
                                        <p:tgtEl>
                                          <p:spTgt spid="4506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0" presetClass="entr" presetSubtype="3123872" fill="hold" grpId="0" nodeType="clickEffect">
                                  <p:stCondLst>
                                    <p:cond delay="0"/>
                                  </p:stCondLst>
                                  <p:childTnLst>
                                    <p:set>
                                      <p:cBhvr>
                                        <p:cTn id="20" dur="1" fill="hold">
                                          <p:stCondLst>
                                            <p:cond delay="499"/>
                                          </p:stCondLst>
                                        </p:cTn>
                                        <p:tgtEl>
                                          <p:spTgt spid="45060"/>
                                        </p:tgtEl>
                                        <p:attrNameLst>
                                          <p:attrName>style.visibility</p:attrName>
                                        </p:attrNameLst>
                                      </p:cBhvr>
                                      <p:to>
                                        <p:strVal val="visible"/>
                                      </p:to>
                                    </p:set>
                                  </p:childTnLst>
                                </p:cTn>
                              </p:par>
                            </p:childTnLst>
                          </p:cTn>
                        </p:par>
                        <p:par>
                          <p:cTn id="21" fill="hold" nodeType="afterGroup">
                            <p:stCondLst>
                              <p:cond delay="500"/>
                            </p:stCondLst>
                            <p:childTnLst>
                              <p:par>
                                <p:cTn id="22" presetID="0" presetClass="entr" presetSubtype="3123872" fill="hold" grpId="0" nodeType="afterEffect">
                                  <p:stCondLst>
                                    <p:cond delay="0"/>
                                  </p:stCondLst>
                                  <p:childTnLst>
                                    <p:set>
                                      <p:cBhvr>
                                        <p:cTn id="23" dur="1" fill="hold">
                                          <p:stCondLst>
                                            <p:cond delay="499"/>
                                          </p:stCondLst>
                                        </p:cTn>
                                        <p:tgtEl>
                                          <p:spTgt spid="4506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45061"/>
                                        </p:tgtEl>
                                        <p:attrNameLst>
                                          <p:attrName>style.visibility</p:attrName>
                                        </p:attrNameLst>
                                      </p:cBhvr>
                                      <p:to>
                                        <p:strVal val="visible"/>
                                      </p:to>
                                    </p:set>
                                  </p:childTnLst>
                                </p:cTn>
                              </p:par>
                            </p:childTnLst>
                          </p:cTn>
                        </p:par>
                        <p:par>
                          <p:cTn id="28" fill="hold" nodeType="afterGroup">
                            <p:stCondLst>
                              <p:cond delay="500"/>
                            </p:stCondLst>
                            <p:childTnLst>
                              <p:par>
                                <p:cTn id="29" presetID="0" presetClass="entr" presetSubtype="3123872" fill="hold" grpId="0" nodeType="afterEffect">
                                  <p:stCondLst>
                                    <p:cond delay="0"/>
                                  </p:stCondLst>
                                  <p:childTnLst>
                                    <p:set>
                                      <p:cBhvr>
                                        <p:cTn id="30" dur="1" fill="hold">
                                          <p:stCondLst>
                                            <p:cond delay="499"/>
                                          </p:stCondLst>
                                        </p:cTn>
                                        <p:tgtEl>
                                          <p:spTgt spid="45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utoUpdateAnimBg="0"/>
      <p:bldP spid="45059" grpId="0" autoUpdateAnimBg="0"/>
      <p:bldP spid="45060" grpId="0" autoUpdateAnimBg="0"/>
      <p:bldP spid="45061" grpId="0" autoUpdateAnimBg="0"/>
      <p:bldP spid="45062" grpId="0" animBg="1"/>
      <p:bldP spid="45063" grpId="0" animBg="1"/>
      <p:bldP spid="45064" grpId="0" animBg="1"/>
      <p:bldP spid="45065"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800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centrifugal force</a:t>
            </a:r>
            <a:r>
              <a:rPr lang="en-US" smtClean="0">
                <a:latin typeface="Helvetica" panose="020B0604020202020204" pitchFamily="34" charset="0"/>
                <a:cs typeface="Helvetica" panose="020B0604020202020204" pitchFamily="34" charset="0"/>
                <a:sym typeface="Helvetica" panose="020B0604020202020204" pitchFamily="34" charset="0"/>
              </a:rPr>
              <a:t> draws a rotating body away from its center of rotation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equal and opposite to centripetal force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remember wind moving in pressure systems is a rotating body</a:t>
            </a:r>
            <a:endParaRPr lang="en-US" smtClean="0">
              <a:latin typeface="Helvetica" panose="020B0604020202020204" pitchFamily="34" charset="0"/>
              <a:sym typeface="Helvetica" panose="020B0604020202020204" pitchFamily="34" charset="0"/>
            </a:endParaRPr>
          </a:p>
        </p:txBody>
      </p:sp>
      <p:sp>
        <p:nvSpPr>
          <p:cNvPr id="1259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59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259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centrifugal</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800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800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80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1" grpId="0" build="p" bldLvl="5"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9025"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centrifugal force works with the pressure gradient force when acting on wind blowing out from a high</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centrifugal force works against the pressure gradient force when acting on wind blowing into a low</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net result is an increased wind speed blowing out of a high and a decreased wind speed blowing into a low</a:t>
            </a:r>
            <a:endParaRPr lang="en-US" smtClean="0">
              <a:latin typeface="Helvetica" panose="020B0604020202020204" pitchFamily="34" charset="0"/>
              <a:sym typeface="Helvetica" panose="020B0604020202020204" pitchFamily="34" charset="0"/>
            </a:endParaRPr>
          </a:p>
        </p:txBody>
      </p:sp>
      <p:sp>
        <p:nvSpPr>
          <p:cNvPr id="1269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69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269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centrifugal</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902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90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90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5" grpId="0" build="p" bldLvl="5"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0049" name="Rectangle 1"/>
          <p:cNvSpPr>
            <a:spLocks noGrp="1" noChangeArrowheads="1"/>
          </p:cNvSpPr>
          <p:nvPr>
            <p:ph type="body" idx="1"/>
          </p:nvPr>
        </p:nvSpPr>
        <p:spPr bwMode="auto">
          <a:xfrm>
            <a:off x="1612900" y="2082800"/>
            <a:ext cx="9779000" cy="300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Buys Ballot’s law states that in the Northern hemisphere standing with your back to the wind, the area of low pressure will be to your left</a:t>
            </a:r>
            <a:endParaRPr lang="en-US" smtClean="0">
              <a:latin typeface="Helvetica" panose="020B0604020202020204" pitchFamily="34" charset="0"/>
              <a:sym typeface="Helvetica" panose="020B0604020202020204" pitchFamily="34" charset="0"/>
            </a:endParaRPr>
          </a:p>
        </p:txBody>
      </p:sp>
      <p:sp>
        <p:nvSpPr>
          <p:cNvPr id="1280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80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80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0" y="5384800"/>
            <a:ext cx="59436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0053" name="Freeform 5"/>
          <p:cNvSpPr>
            <a:spLocks/>
          </p:cNvSpPr>
          <p:nvPr/>
        </p:nvSpPr>
        <p:spPr bwMode="auto">
          <a:xfrm>
            <a:off x="3238500" y="5268913"/>
            <a:ext cx="6376988" cy="3367087"/>
          </a:xfrm>
          <a:custGeom>
            <a:avLst/>
            <a:gdLst>
              <a:gd name="T0" fmla="*/ 0 w 21526"/>
              <a:gd name="T1" fmla="*/ 2147483646 h 21569"/>
              <a:gd name="T2" fmla="*/ 2147483646 w 21526"/>
              <a:gd name="T3" fmla="*/ 2147483646 h 21569"/>
              <a:gd name="T4" fmla="*/ 2147483646 w 21526"/>
              <a:gd name="T5" fmla="*/ 2147483646 h 21569"/>
              <a:gd name="T6" fmla="*/ 2147483646 w 21526"/>
              <a:gd name="T7" fmla="*/ 2147483646 h 21569"/>
              <a:gd name="T8" fmla="*/ 2147483646 w 21526"/>
              <a:gd name="T9" fmla="*/ 2147483646 h 21569"/>
              <a:gd name="T10" fmla="*/ 2147483646 w 21526"/>
              <a:gd name="T11" fmla="*/ 2147483646 h 21569"/>
              <a:gd name="T12" fmla="*/ 2147483646 w 21526"/>
              <a:gd name="T13" fmla="*/ 2147483646 h 21569"/>
              <a:gd name="T14" fmla="*/ 2147483646 w 21526"/>
              <a:gd name="T15" fmla="*/ 2147483646 h 21569"/>
              <a:gd name="T16" fmla="*/ 2147483646 w 21526"/>
              <a:gd name="T17" fmla="*/ 2147483646 h 21569"/>
              <a:gd name="T18" fmla="*/ 2147483646 w 21526"/>
              <a:gd name="T19" fmla="*/ 2147483646 h 21569"/>
              <a:gd name="T20" fmla="*/ 2147483646 w 21526"/>
              <a:gd name="T21" fmla="*/ 2147483646 h 21569"/>
              <a:gd name="T22" fmla="*/ 2147483646 w 21526"/>
              <a:gd name="T23" fmla="*/ 2147483646 h 21569"/>
              <a:gd name="T24" fmla="*/ 2147483646 w 21526"/>
              <a:gd name="T25" fmla="*/ 2147483646 h 21569"/>
              <a:gd name="T26" fmla="*/ 2147483646 w 21526"/>
              <a:gd name="T27" fmla="*/ 2147483646 h 21569"/>
              <a:gd name="T28" fmla="*/ 2147483646 w 21526"/>
              <a:gd name="T29" fmla="*/ 2147483646 h 21569"/>
              <a:gd name="T30" fmla="*/ 2147483646 w 21526"/>
              <a:gd name="T31" fmla="*/ 0 h 21569"/>
              <a:gd name="T32" fmla="*/ 2147483646 w 21526"/>
              <a:gd name="T33" fmla="*/ 2147483646 h 21569"/>
              <a:gd name="T34" fmla="*/ 2147483646 w 21526"/>
              <a:gd name="T35" fmla="*/ 2147483646 h 21569"/>
              <a:gd name="T36" fmla="*/ 2147483646 w 21526"/>
              <a:gd name="T37" fmla="*/ 2147483646 h 2156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526" h="21569">
                <a:moveTo>
                  <a:pt x="0" y="17086"/>
                </a:moveTo>
                <a:cubicBezTo>
                  <a:pt x="467" y="17543"/>
                  <a:pt x="823" y="17992"/>
                  <a:pt x="1415" y="18470"/>
                </a:cubicBezTo>
                <a:cubicBezTo>
                  <a:pt x="2105" y="19027"/>
                  <a:pt x="2453" y="19202"/>
                  <a:pt x="3172" y="19609"/>
                </a:cubicBezTo>
                <a:cubicBezTo>
                  <a:pt x="3977" y="20064"/>
                  <a:pt x="4362" y="20289"/>
                  <a:pt x="5187" y="20585"/>
                </a:cubicBezTo>
                <a:cubicBezTo>
                  <a:pt x="6421" y="21029"/>
                  <a:pt x="7022" y="21110"/>
                  <a:pt x="8274" y="21317"/>
                </a:cubicBezTo>
                <a:cubicBezTo>
                  <a:pt x="9310" y="21489"/>
                  <a:pt x="9806" y="21600"/>
                  <a:pt x="10846" y="21561"/>
                </a:cubicBezTo>
                <a:cubicBezTo>
                  <a:pt x="11819" y="21525"/>
                  <a:pt x="12282" y="21401"/>
                  <a:pt x="13247" y="21155"/>
                </a:cubicBezTo>
                <a:cubicBezTo>
                  <a:pt x="14310" y="20883"/>
                  <a:pt x="14825" y="20780"/>
                  <a:pt x="15862" y="20260"/>
                </a:cubicBezTo>
                <a:cubicBezTo>
                  <a:pt x="16820" y="19779"/>
                  <a:pt x="17300" y="19583"/>
                  <a:pt x="18177" y="18714"/>
                </a:cubicBezTo>
                <a:cubicBezTo>
                  <a:pt x="19121" y="17778"/>
                  <a:pt x="19614" y="17291"/>
                  <a:pt x="20320" y="15785"/>
                </a:cubicBezTo>
                <a:cubicBezTo>
                  <a:pt x="20910" y="14526"/>
                  <a:pt x="21202" y="13763"/>
                  <a:pt x="21392" y="12123"/>
                </a:cubicBezTo>
                <a:cubicBezTo>
                  <a:pt x="21588" y="10430"/>
                  <a:pt x="21600" y="9380"/>
                  <a:pt x="21220" y="7811"/>
                </a:cubicBezTo>
                <a:cubicBezTo>
                  <a:pt x="20806" y="6099"/>
                  <a:pt x="20525" y="5444"/>
                  <a:pt x="19720" y="4312"/>
                </a:cubicBezTo>
                <a:cubicBezTo>
                  <a:pt x="18981" y="3274"/>
                  <a:pt x="19034" y="3255"/>
                  <a:pt x="18177" y="2522"/>
                </a:cubicBezTo>
                <a:cubicBezTo>
                  <a:pt x="16959" y="1482"/>
                  <a:pt x="16650" y="1290"/>
                  <a:pt x="15347" y="732"/>
                </a:cubicBezTo>
                <a:cubicBezTo>
                  <a:pt x="14018" y="163"/>
                  <a:pt x="13290" y="0"/>
                  <a:pt x="11918" y="0"/>
                </a:cubicBezTo>
                <a:cubicBezTo>
                  <a:pt x="11082" y="0"/>
                  <a:pt x="9603" y="163"/>
                  <a:pt x="9003" y="732"/>
                </a:cubicBezTo>
                <a:cubicBezTo>
                  <a:pt x="8360" y="1342"/>
                  <a:pt x="8159" y="1524"/>
                  <a:pt x="7674" y="2522"/>
                </a:cubicBezTo>
                <a:cubicBezTo>
                  <a:pt x="7159" y="3580"/>
                  <a:pt x="7228" y="4078"/>
                  <a:pt x="6988" y="5045"/>
                </a:cubicBezTo>
              </a:path>
            </a:pathLst>
          </a:custGeom>
          <a:noFill/>
          <a:ln w="50800" cap="flat">
            <a:solidFill>
              <a:srgbClr val="D90B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sp>
        <p:nvSpPr>
          <p:cNvPr id="130054" name="Rectangle 6"/>
          <p:cNvSpPr>
            <a:spLocks/>
          </p:cNvSpPr>
          <p:nvPr/>
        </p:nvSpPr>
        <p:spPr bwMode="auto">
          <a:xfrm>
            <a:off x="7658100" y="7848600"/>
            <a:ext cx="7350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7200">
                <a:solidFill>
                  <a:schemeClr val="tx1"/>
                </a:solidFill>
                <a:ea typeface="Zapf Dingbats" charset="0"/>
                <a:cs typeface="Zapf Dingbats" charset="0"/>
              </a:rPr>
              <a:t>✈</a:t>
            </a:r>
          </a:p>
        </p:txBody>
      </p:sp>
      <p:sp>
        <p:nvSpPr>
          <p:cNvPr id="130055" name="Rectangle 7"/>
          <p:cNvSpPr>
            <a:spLocks/>
          </p:cNvSpPr>
          <p:nvPr/>
        </p:nvSpPr>
        <p:spPr bwMode="auto">
          <a:xfrm rot="1079999" flipH="1">
            <a:off x="7658100" y="4889500"/>
            <a:ext cx="7350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7200">
                <a:solidFill>
                  <a:schemeClr val="tx1"/>
                </a:solidFill>
                <a:ea typeface="Zapf Dingbats" charset="0"/>
                <a:cs typeface="Zapf Dingbats" charset="0"/>
              </a:rPr>
              <a:t>✈</a:t>
            </a:r>
          </a:p>
        </p:txBody>
      </p:sp>
      <p:sp>
        <p:nvSpPr>
          <p:cNvPr id="130056" name="Rectangle 8"/>
          <p:cNvSpPr>
            <a:spLocks/>
          </p:cNvSpPr>
          <p:nvPr/>
        </p:nvSpPr>
        <p:spPr bwMode="auto">
          <a:xfrm rot="5390565" flipH="1">
            <a:off x="9257506" y="6425407"/>
            <a:ext cx="7350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7200">
                <a:solidFill>
                  <a:schemeClr val="tx1"/>
                </a:solidFill>
                <a:ea typeface="Zapf Dingbats" charset="0"/>
                <a:cs typeface="Zapf Dingbats" charset="0"/>
              </a:rPr>
              <a:t>✈</a:t>
            </a:r>
          </a:p>
        </p:txBody>
      </p:sp>
      <p:pic>
        <p:nvPicPr>
          <p:cNvPr id="130057" name="Picture 9"/>
          <p:cNvPicPr>
            <a:picLocks noChangeArrowheads="1"/>
          </p:cNvPicPr>
          <p:nvPr/>
        </p:nvPicPr>
        <p:blipFill>
          <a:blip r:embed="rId4"/>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8011" name="Rectangle 10"/>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buysballotslaw</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004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30053"/>
                                        </p:tgtEl>
                                        <p:attrNameLst>
                                          <p:attrName>style.visibility</p:attrName>
                                        </p:attrNameLst>
                                      </p:cBhvr>
                                      <p:to>
                                        <p:strVal val="visible"/>
                                      </p:to>
                                    </p:set>
                                    <p:animEffect transition="in" filter="wipe(down)">
                                      <p:cBhvr>
                                        <p:cTn id="11" dur="500"/>
                                        <p:tgtEl>
                                          <p:spTgt spid="13005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30054"/>
                                        </p:tgtEl>
                                        <p:attrNameLst>
                                          <p:attrName>style.visibility</p:attrName>
                                        </p:attrNameLst>
                                      </p:cBhvr>
                                      <p:to>
                                        <p:strVal val="visible"/>
                                      </p:to>
                                    </p:set>
                                    <p:animEffect transition="in" filter="wipe(down)">
                                      <p:cBhvr>
                                        <p:cTn id="16" dur="500"/>
                                        <p:tgtEl>
                                          <p:spTgt spid="13005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30056"/>
                                        </p:tgtEl>
                                        <p:attrNameLst>
                                          <p:attrName>style.visibility</p:attrName>
                                        </p:attrNameLst>
                                      </p:cBhvr>
                                      <p:to>
                                        <p:strVal val="visible"/>
                                      </p:to>
                                    </p:set>
                                    <p:animEffect transition="in" filter="wipe(down)">
                                      <p:cBhvr>
                                        <p:cTn id="21" dur="500"/>
                                        <p:tgtEl>
                                          <p:spTgt spid="13005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0055"/>
                                        </p:tgtEl>
                                        <p:attrNameLst>
                                          <p:attrName>style.visibility</p:attrName>
                                        </p:attrNameLst>
                                      </p:cBhvr>
                                      <p:to>
                                        <p:strVal val="visible"/>
                                      </p:to>
                                    </p:set>
                                    <p:animEffect transition="in" filter="wipe(down)">
                                      <p:cBhvr>
                                        <p:cTn id="26" dur="500"/>
                                        <p:tgtEl>
                                          <p:spTgt spid="130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49" grpId="0" build="p" bldLvl="5" autoUpdateAnimBg="0"/>
      <p:bldP spid="130053" grpId="0" animBg="1"/>
      <p:bldP spid="130054" grpId="0" autoUpdateAnimBg="0"/>
      <p:bldP spid="130055" grpId="0" autoUpdateAnimBg="0"/>
      <p:bldP spid="130056"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1073"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direction is indicated as a bearing, either in degrees true or magnetic depending on the type of information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is reported or forecast as coming from a specific bearing, rounded to the nearest ten degrees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speed is always observed or forecast in nautical miles per hour (KTS)</a:t>
            </a:r>
            <a:endParaRPr lang="en-US" smtClean="0">
              <a:latin typeface="Helvetica" panose="020B0604020202020204" pitchFamily="34" charset="0"/>
              <a:sym typeface="Helvetica" panose="020B0604020202020204" pitchFamily="34" charset="0"/>
            </a:endParaRPr>
          </a:p>
        </p:txBody>
      </p:sp>
      <p:sp>
        <p:nvSpPr>
          <p:cNvPr id="1290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90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290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notation</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107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107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310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3" grpId="0" build="p" bldLvl="5"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2097"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wind that changes direction clockwise is termed a veering wind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ie. a wind of 180° changes to a wind of 230°</a:t>
            </a:r>
            <a:endParaRPr lang="en-US" smtClean="0">
              <a:latin typeface="Helvetica" panose="020B0604020202020204" pitchFamily="34" charset="0"/>
              <a:sym typeface="Helvetica" panose="020B0604020202020204" pitchFamily="34" charset="0"/>
            </a:endParaRPr>
          </a:p>
        </p:txBody>
      </p:sp>
      <p:sp>
        <p:nvSpPr>
          <p:cNvPr id="1300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00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210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005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veer</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209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20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7" grpId="0" build="p" bldLvl="5"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312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wind that changes direction counter-clockwise is termed a backing wind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ie. a wind of 230° changes to a wind of 180°</a:t>
            </a:r>
            <a:endParaRPr lang="en-US" smtClean="0">
              <a:latin typeface="Helvetica" panose="020B0604020202020204" pitchFamily="34" charset="0"/>
              <a:sym typeface="Helvetica" panose="020B0604020202020204" pitchFamily="34" charset="0"/>
            </a:endParaRPr>
          </a:p>
        </p:txBody>
      </p:sp>
      <p:sp>
        <p:nvSpPr>
          <p:cNvPr id="1310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10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3124"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107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back</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312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31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1" grpId="0" build="p" bldLvl="5"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4145" name="Rectangle 1"/>
          <p:cNvSpPr>
            <a:spLocks noGrp="1" noChangeArrowheads="1"/>
          </p:cNvSpPr>
          <p:nvPr>
            <p:ph type="body" idx="1"/>
          </p:nvPr>
        </p:nvSpPr>
        <p:spPr bwMode="auto">
          <a:xfrm>
            <a:off x="1346200" y="2679700"/>
            <a:ext cx="9779000" cy="567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surface wind is generally termed as winds below 3000’ AGL</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surface wind is influenced by surface friction, which slows its speed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reduce wind speed means a lesser apparent deflection due to the coriolis force, causing movement across isobars</a:t>
            </a:r>
            <a:endParaRPr lang="en-US" smtClean="0">
              <a:latin typeface="Helvetica" panose="020B0604020202020204" pitchFamily="34" charset="0"/>
              <a:sym typeface="Helvetica" panose="020B0604020202020204" pitchFamily="34" charset="0"/>
            </a:endParaRPr>
          </a:p>
        </p:txBody>
      </p:sp>
      <p:sp>
        <p:nvSpPr>
          <p:cNvPr id="1320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21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414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210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surface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414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414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341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5" grpId="0" build="p" bldLvl="5"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312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312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5171" name="Picture 3"/>
          <p:cNvPicPr>
            <a:picLocks noChangeAspect="1" noChangeArrowheads="1"/>
          </p:cNvPicPr>
          <p:nvPr/>
        </p:nvPicPr>
        <p:blipFill>
          <a:blip r:embed="rId2"/>
          <a:srcRect/>
          <a:stretch>
            <a:fillRect/>
          </a:stretch>
        </p:blipFill>
        <p:spPr bwMode="auto">
          <a:xfrm>
            <a:off x="1330325" y="4114800"/>
            <a:ext cx="10328275" cy="4165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5172" name="Freeform 4"/>
          <p:cNvSpPr>
            <a:spLocks/>
          </p:cNvSpPr>
          <p:nvPr/>
        </p:nvSpPr>
        <p:spPr bwMode="auto">
          <a:xfrm>
            <a:off x="1546225" y="3770313"/>
            <a:ext cx="7978775" cy="3074987"/>
          </a:xfrm>
          <a:custGeom>
            <a:avLst/>
            <a:gdLst>
              <a:gd name="T0" fmla="*/ 2147483646 w 21573"/>
              <a:gd name="T1" fmla="*/ 2147483646 h 21572"/>
              <a:gd name="T2" fmla="*/ 2147483646 w 21573"/>
              <a:gd name="T3" fmla="*/ 2147483646 h 21572"/>
              <a:gd name="T4" fmla="*/ 2147483646 w 21573"/>
              <a:gd name="T5" fmla="*/ 2147483646 h 21572"/>
              <a:gd name="T6" fmla="*/ 2147483646 w 21573"/>
              <a:gd name="T7" fmla="*/ 2147483646 h 21572"/>
              <a:gd name="T8" fmla="*/ 2124881335 w 21573"/>
              <a:gd name="T9" fmla="*/ 2147483646 h 21572"/>
              <a:gd name="T10" fmla="*/ 2147483646 w 21573"/>
              <a:gd name="T11" fmla="*/ 2147483646 h 21572"/>
              <a:gd name="T12" fmla="*/ 2147483646 w 21573"/>
              <a:gd name="T13" fmla="*/ 2147483646 h 21572"/>
              <a:gd name="T14" fmla="*/ 2147483646 w 21573"/>
              <a:gd name="T15" fmla="*/ 2147483646 h 21572"/>
              <a:gd name="T16" fmla="*/ 2147483646 w 21573"/>
              <a:gd name="T17" fmla="*/ 2147483646 h 21572"/>
              <a:gd name="T18" fmla="*/ 2147483646 w 21573"/>
              <a:gd name="T19" fmla="*/ 2147483646 h 21572"/>
              <a:gd name="T20" fmla="*/ 2147483646 w 21573"/>
              <a:gd name="T21" fmla="*/ 556115077 h 21572"/>
              <a:gd name="T22" fmla="*/ 2147483646 w 21573"/>
              <a:gd name="T23" fmla="*/ 37651343 h 21572"/>
              <a:gd name="T24" fmla="*/ 2147483646 w 21573"/>
              <a:gd name="T25" fmla="*/ 813884001 h 21572"/>
              <a:gd name="T26" fmla="*/ 2147483646 w 21573"/>
              <a:gd name="T27" fmla="*/ 2147483646 h 21572"/>
              <a:gd name="T28" fmla="*/ 2147483646 w 21573"/>
              <a:gd name="T29" fmla="*/ 2147483646 h 21572"/>
              <a:gd name="T30" fmla="*/ 2147483646 w 21573"/>
              <a:gd name="T31" fmla="*/ 2147483646 h 21572"/>
              <a:gd name="T32" fmla="*/ 2147483646 w 21573"/>
              <a:gd name="T33" fmla="*/ 2147483646 h 21572"/>
              <a:gd name="T34" fmla="*/ 2147483646 w 21573"/>
              <a:gd name="T35" fmla="*/ 2147483646 h 21572"/>
              <a:gd name="T36" fmla="*/ 2147483646 w 21573"/>
              <a:gd name="T37" fmla="*/ 2147483646 h 21572"/>
              <a:gd name="T38" fmla="*/ 2147483646 w 21573"/>
              <a:gd name="T39" fmla="*/ 2147483646 h 21572"/>
              <a:gd name="T40" fmla="*/ 2147483646 w 21573"/>
              <a:gd name="T41" fmla="*/ 2147483646 h 21572"/>
              <a:gd name="T42" fmla="*/ 2147483646 w 21573"/>
              <a:gd name="T43" fmla="*/ 2147483646 h 21572"/>
              <a:gd name="T44" fmla="*/ 2147483646 w 21573"/>
              <a:gd name="T45" fmla="*/ 2147483646 h 21572"/>
              <a:gd name="T46" fmla="*/ 2147483646 w 21573"/>
              <a:gd name="T47" fmla="*/ 2147483646 h 21572"/>
              <a:gd name="T48" fmla="*/ 2147483646 w 21573"/>
              <a:gd name="T49" fmla="*/ 2147483646 h 21572"/>
              <a:gd name="T50" fmla="*/ 2147483646 w 21573"/>
              <a:gd name="T51" fmla="*/ 2147483646 h 21572"/>
              <a:gd name="T52" fmla="*/ 2147483646 w 21573"/>
              <a:gd name="T53" fmla="*/ 2147483646 h 21572"/>
              <a:gd name="T54" fmla="*/ 2147483646 w 21573"/>
              <a:gd name="T55" fmla="*/ 2147483646 h 21572"/>
              <a:gd name="T56" fmla="*/ 2147483646 w 21573"/>
              <a:gd name="T57" fmla="*/ 2147483646 h 215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573" h="21572">
                <a:moveTo>
                  <a:pt x="1931" y="11053"/>
                </a:moveTo>
                <a:cubicBezTo>
                  <a:pt x="1761" y="10964"/>
                  <a:pt x="1598" y="10924"/>
                  <a:pt x="1415" y="10785"/>
                </a:cubicBezTo>
                <a:cubicBezTo>
                  <a:pt x="1185" y="10610"/>
                  <a:pt x="1011" y="10444"/>
                  <a:pt x="797" y="10161"/>
                </a:cubicBezTo>
                <a:cubicBezTo>
                  <a:pt x="613" y="9917"/>
                  <a:pt x="456" y="9751"/>
                  <a:pt x="317" y="9359"/>
                </a:cubicBezTo>
                <a:cubicBezTo>
                  <a:pt x="174" y="8959"/>
                  <a:pt x="89" y="8552"/>
                  <a:pt x="42" y="8022"/>
                </a:cubicBezTo>
                <a:cubicBezTo>
                  <a:pt x="-27" y="7242"/>
                  <a:pt x="-7" y="6567"/>
                  <a:pt x="76" y="5794"/>
                </a:cubicBezTo>
                <a:cubicBezTo>
                  <a:pt x="152" y="5088"/>
                  <a:pt x="284" y="4600"/>
                  <a:pt x="454" y="4011"/>
                </a:cubicBezTo>
                <a:cubicBezTo>
                  <a:pt x="602" y="3501"/>
                  <a:pt x="749" y="3186"/>
                  <a:pt x="935" y="2763"/>
                </a:cubicBezTo>
                <a:cubicBezTo>
                  <a:pt x="1088" y="2414"/>
                  <a:pt x="1206" y="2145"/>
                  <a:pt x="1381" y="1872"/>
                </a:cubicBezTo>
                <a:cubicBezTo>
                  <a:pt x="1639" y="1470"/>
                  <a:pt x="1965" y="1159"/>
                  <a:pt x="2549" y="892"/>
                </a:cubicBezTo>
                <a:cubicBezTo>
                  <a:pt x="3099" y="640"/>
                  <a:pt x="3991" y="179"/>
                  <a:pt x="4540" y="179"/>
                </a:cubicBezTo>
                <a:cubicBezTo>
                  <a:pt x="5176" y="179"/>
                  <a:pt x="5656" y="-13"/>
                  <a:pt x="6292" y="0"/>
                </a:cubicBezTo>
                <a:cubicBezTo>
                  <a:pt x="6965" y="15"/>
                  <a:pt x="7476" y="79"/>
                  <a:pt x="8146" y="268"/>
                </a:cubicBezTo>
                <a:cubicBezTo>
                  <a:pt x="8685" y="420"/>
                  <a:pt x="9095" y="571"/>
                  <a:pt x="9623" y="892"/>
                </a:cubicBezTo>
                <a:cubicBezTo>
                  <a:pt x="9952" y="1092"/>
                  <a:pt x="10199" y="1292"/>
                  <a:pt x="10516" y="1605"/>
                </a:cubicBezTo>
                <a:cubicBezTo>
                  <a:pt x="10823" y="1909"/>
                  <a:pt x="11049" y="2189"/>
                  <a:pt x="11340" y="2585"/>
                </a:cubicBezTo>
                <a:cubicBezTo>
                  <a:pt x="11814" y="3232"/>
                  <a:pt x="12157" y="3804"/>
                  <a:pt x="12610" y="4546"/>
                </a:cubicBezTo>
                <a:cubicBezTo>
                  <a:pt x="13028" y="5230"/>
                  <a:pt x="13351" y="5728"/>
                  <a:pt x="13743" y="6507"/>
                </a:cubicBezTo>
                <a:cubicBezTo>
                  <a:pt x="14164" y="7342"/>
                  <a:pt x="14463" y="8045"/>
                  <a:pt x="14842" y="9003"/>
                </a:cubicBezTo>
                <a:cubicBezTo>
                  <a:pt x="15171" y="9832"/>
                  <a:pt x="15406" y="10499"/>
                  <a:pt x="15701" y="11409"/>
                </a:cubicBezTo>
                <a:cubicBezTo>
                  <a:pt x="16044" y="12467"/>
                  <a:pt x="15981" y="12143"/>
                  <a:pt x="16285" y="13281"/>
                </a:cubicBezTo>
                <a:cubicBezTo>
                  <a:pt x="16485" y="14033"/>
                  <a:pt x="16636" y="14663"/>
                  <a:pt x="16834" y="15420"/>
                </a:cubicBezTo>
                <a:cubicBezTo>
                  <a:pt x="16999" y="16051"/>
                  <a:pt x="17085" y="16387"/>
                  <a:pt x="17246" y="17024"/>
                </a:cubicBezTo>
                <a:cubicBezTo>
                  <a:pt x="17341" y="17400"/>
                  <a:pt x="17771" y="18780"/>
                  <a:pt x="17899" y="19074"/>
                </a:cubicBezTo>
                <a:cubicBezTo>
                  <a:pt x="18129" y="19605"/>
                  <a:pt x="18330" y="19931"/>
                  <a:pt x="18620" y="20233"/>
                </a:cubicBezTo>
                <a:cubicBezTo>
                  <a:pt x="18854" y="20477"/>
                  <a:pt x="19031" y="20664"/>
                  <a:pt x="19272" y="20857"/>
                </a:cubicBezTo>
                <a:cubicBezTo>
                  <a:pt x="19567" y="21093"/>
                  <a:pt x="19793" y="21248"/>
                  <a:pt x="20096" y="21392"/>
                </a:cubicBezTo>
                <a:cubicBezTo>
                  <a:pt x="20306" y="21491"/>
                  <a:pt x="20467" y="21559"/>
                  <a:pt x="20680" y="21570"/>
                </a:cubicBezTo>
                <a:cubicBezTo>
                  <a:pt x="21005" y="21587"/>
                  <a:pt x="21278" y="21451"/>
                  <a:pt x="21573" y="21392"/>
                </a:cubicBezTo>
              </a:path>
            </a:pathLst>
          </a:custGeom>
          <a:noFill/>
          <a:ln w="50800" cap="flat">
            <a:solidFill>
              <a:srgbClr val="D90B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sp>
        <p:nvSpPr>
          <p:cNvPr id="13312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surface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3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6193" name="Rectangle 1"/>
          <p:cNvSpPr>
            <a:spLocks noGrp="1" noChangeArrowheads="1"/>
          </p:cNvSpPr>
          <p:nvPr>
            <p:ph type="body" idx="1"/>
          </p:nvPr>
        </p:nvSpPr>
        <p:spPr bwMode="auto">
          <a:xfrm>
            <a:off x="1346200" y="2679700"/>
            <a:ext cx="9779000" cy="567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reduction in coriolis leads to greater influence on the wind by the pressure gradient force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result is less of an apparent deflection to the right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is a backing wind</a:t>
            </a:r>
            <a:endParaRPr lang="en-US" smtClean="0">
              <a:latin typeface="Helvetica" panose="020B0604020202020204" pitchFamily="34" charset="0"/>
              <a:sym typeface="Helvetica" panose="020B0604020202020204" pitchFamily="34" charset="0"/>
            </a:endParaRPr>
          </a:p>
        </p:txBody>
      </p:sp>
      <p:sp>
        <p:nvSpPr>
          <p:cNvPr id="1341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41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6196"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415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surface</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619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619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361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3" grpId="0" build="p" bldLvl="5"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7217" name="Rectangle 1"/>
          <p:cNvSpPr>
            <a:spLocks noGrp="1" noChangeArrowheads="1"/>
          </p:cNvSpPr>
          <p:nvPr>
            <p:ph type="body" idx="1"/>
          </p:nvPr>
        </p:nvSpPr>
        <p:spPr bwMode="auto">
          <a:xfrm>
            <a:off x="1346200" y="2679700"/>
            <a:ext cx="9779000" cy="567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aloft wind is generally termed as winds above 3000’ AGL</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aloft wind is not influenced by surface friction, which increases its speed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increased wind speed means a greater apparent deflection due to the coriolis force, causing movement parallel to the isobars</a:t>
            </a:r>
            <a:endParaRPr lang="en-US" smtClean="0">
              <a:latin typeface="Helvetica" panose="020B0604020202020204" pitchFamily="34" charset="0"/>
              <a:sym typeface="Helvetica" panose="020B0604020202020204" pitchFamily="34" charset="0"/>
            </a:endParaRPr>
          </a:p>
        </p:txBody>
      </p:sp>
      <p:sp>
        <p:nvSpPr>
          <p:cNvPr id="1351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51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722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517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smtClean="0"/>
              <a:t>wind</a:t>
            </a:r>
            <a:r>
              <a:rPr lang="en-US" sz="4800" b="1" smtClean="0">
                <a:latin typeface="Helvetica Neue Medium" charset="0"/>
                <a:ea typeface="Helvetica Neue Medium" charset="0"/>
                <a:cs typeface="Helvetica Neue Medium" charset="0"/>
                <a:sym typeface="Helvetica Neue Medium" charset="0"/>
              </a:rPr>
              <a:t>aloft</a:t>
            </a:r>
            <a:endParaRPr lang="en-US" sz="4800" b="1"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721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721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372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7" grpId="0" build="p" bldLvl="5" autoUpdateAnimBg="0"/>
    </p:bldLst>
  </p:timing>
</p:sld>
</file>

<file path=ppt/theme/theme1.xml><?xml version="1.0" encoding="utf-8"?>
<a:theme xmlns:a="http://schemas.openxmlformats.org/drawingml/2006/main" name="cpl title master">
  <a:themeElements>
    <a:clrScheme name="">
      <a:dk1>
        <a:srgbClr val="05092D"/>
      </a:dk1>
      <a:lt1>
        <a:srgbClr val="FFFFFF"/>
      </a:lt1>
      <a:dk2>
        <a:srgbClr val="000000"/>
      </a:dk2>
      <a:lt2>
        <a:srgbClr val="000000"/>
      </a:lt2>
      <a:accent1>
        <a:srgbClr val="FF7600"/>
      </a:accent1>
      <a:accent2>
        <a:srgbClr val="333399"/>
      </a:accent2>
      <a:accent3>
        <a:srgbClr val="AAAAAA"/>
      </a:accent3>
      <a:accent4>
        <a:srgbClr val="DADADA"/>
      </a:accent4>
      <a:accent5>
        <a:srgbClr val="FFBDAA"/>
      </a:accent5>
      <a:accent6>
        <a:srgbClr val="2D2D8A"/>
      </a:accent6>
      <a:hlink>
        <a:srgbClr val="009999"/>
      </a:hlink>
      <a:folHlink>
        <a:srgbClr val="99CC00"/>
      </a:folHlink>
    </a:clrScheme>
    <a:fontScheme name="cpl title master">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cpl title 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itle, Bullets &amp; Photo - Righ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 Righ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itle, Bullets &amp; Photo - Righ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 Righ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 Righ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Title, Bullets &amp; Photo in Frame - Righ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in Frame - Righ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in Frame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itle, Bullets &amp; Photo in Frame - Lef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in Frame - Lef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in Frame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Title &amp; Bullets, Photo Background - Lef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Photo Background - Lef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Photo Background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Bullets, Photo Background - Lef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Photo Background - Lef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Photo Background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Bullets, Photo Background - Righ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Photo Background - Righ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Photo Background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Title &amp; Bullets, Photo Background - Righ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Photo Background - Righ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Photo Background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Title &amp; Photo - Righ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Photo - Righ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Photo - Righ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Title &amp; Photo - Lef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Photo - Lef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Photo - Lef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pl main slides master">
  <a:themeElements>
    <a:clrScheme name="">
      <a:dk1>
        <a:srgbClr val="05092D"/>
      </a:dk1>
      <a:lt1>
        <a:srgbClr val="FFFFFF"/>
      </a:lt1>
      <a:dk2>
        <a:srgbClr val="000000"/>
      </a:dk2>
      <a:lt2>
        <a:srgbClr val="000000"/>
      </a:lt2>
      <a:accent1>
        <a:srgbClr val="FF7600"/>
      </a:accent1>
      <a:accent2>
        <a:srgbClr val="333399"/>
      </a:accent2>
      <a:accent3>
        <a:srgbClr val="AAAAAA"/>
      </a:accent3>
      <a:accent4>
        <a:srgbClr val="DADADA"/>
      </a:accent4>
      <a:accent5>
        <a:srgbClr val="FFBDAA"/>
      </a:accent5>
      <a:accent6>
        <a:srgbClr val="2D2D8A"/>
      </a:accent6>
      <a:hlink>
        <a:srgbClr val="009999"/>
      </a:hlink>
      <a:folHlink>
        <a:srgbClr val="99CC00"/>
      </a:folHlink>
    </a:clrScheme>
    <a:fontScheme name="cpl main slides master">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cpl main slides 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Title &amp; 2 Photos - Righ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2 Photos - Righ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2 Photos - Righ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Bullets &amp; Photo in Frame - Righ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p; Photo in Frame - Righ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amp; Photo in Frame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Title &amp; 2 Photos - Lef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2 Photos - Lef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2 Photos - Lef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Bullets &amp; Photo in Frame - Lef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p; Photo in Frame - Lef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amp; Photo in Frame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Title, Bullets &amp; Photo - Lef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 Lef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 Lef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Title, Photo &amp; Bullet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Photo &amp; Bullet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Photo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Title, 3 Photos &amp; Bullet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3 Photos &amp; Bullet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3 Photos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Title, 2 Photos &amp; Bullet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2 Photos &amp; Bullet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2 Photos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Title &amp; Bullets - Single Background">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Single Background">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 Single Backgrou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Large Photo">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Large Photo">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Large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mp; Bullet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Blank">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nk">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Title &amp; Bullets - 2 Column">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2 Column">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Bullet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Title &amp; Subtitle">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Subtitle">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Title &amp; Bullets - 50/50">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50/50">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 50/5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Bullets &amp; Photo - Lef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 Lef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amp; Photo">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Photo">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ullets &amp; 2 Photo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p; 2 Photo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amp; 2 Photo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itle &amp; 3 Photo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3 Photo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3 Photo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itle &amp; Photo - 50/50">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Photo - 50/50">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Photo - 50/5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Photo &amp; Bullets - 50/50">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amp; Bullets - 50/50">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Photo &amp; Bullets - 50/5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2402</TotalTime>
  <Pages>0</Pages>
  <Words>12367</Words>
  <Characters>0</Characters>
  <Application>Microsoft Office PowerPoint</Application>
  <PresentationFormat>Custom</PresentationFormat>
  <Lines>0</Lines>
  <Paragraphs>2273</Paragraphs>
  <Slides>426</Slides>
  <Notes>0</Notes>
  <HiddenSlides>0</HiddenSlides>
  <MMClips>0</MMClips>
  <ScaleCrop>false</ScaleCrop>
  <HeadingPairs>
    <vt:vector size="6" baseType="variant">
      <vt:variant>
        <vt:lpstr>Theme</vt:lpstr>
      </vt:variant>
      <vt:variant>
        <vt:i4>34</vt:i4>
      </vt:variant>
      <vt:variant>
        <vt:lpstr>Embedded OLE Servers</vt:lpstr>
      </vt:variant>
      <vt:variant>
        <vt:i4>1</vt:i4>
      </vt:variant>
      <vt:variant>
        <vt:lpstr>Slide Titles</vt:lpstr>
      </vt:variant>
      <vt:variant>
        <vt:i4>426</vt:i4>
      </vt:variant>
    </vt:vector>
  </HeadingPairs>
  <TitlesOfParts>
    <vt:vector size="461" baseType="lpstr">
      <vt:lpstr>cpl title master</vt:lpstr>
      <vt:lpstr>cpl main slides master</vt:lpstr>
      <vt:lpstr>Title &amp; Bullets</vt:lpstr>
      <vt:lpstr>Title, Bullets &amp; Photo - Left</vt:lpstr>
      <vt:lpstr>Title &amp; Photo</vt:lpstr>
      <vt:lpstr>Bullets &amp; 2 Photos</vt:lpstr>
      <vt:lpstr>Title &amp; 3 Photos</vt:lpstr>
      <vt:lpstr>Title &amp; Photo - 50/50</vt:lpstr>
      <vt:lpstr>Photo &amp; Bullets - 50/50</vt:lpstr>
      <vt:lpstr>Title, Bullets &amp; Photo - Right</vt:lpstr>
      <vt:lpstr>Title, Bullets &amp; Photo - Right Half</vt:lpstr>
      <vt:lpstr>Title, Bullets &amp; Photo in Frame - Right</vt:lpstr>
      <vt:lpstr>Title, Bullets &amp; Photo in Frame - Left</vt:lpstr>
      <vt:lpstr>Title &amp; Bullets, Photo Background - Left</vt:lpstr>
      <vt:lpstr>Bullets, Photo Background - Left</vt:lpstr>
      <vt:lpstr>Bullets, Photo Background - Right</vt:lpstr>
      <vt:lpstr>Title &amp; Bullets, Photo Background - Right</vt:lpstr>
      <vt:lpstr>Title &amp; Photo - Right Half</vt:lpstr>
      <vt:lpstr>Title &amp; Photo - Left Half</vt:lpstr>
      <vt:lpstr>Title &amp; 2 Photos - Right Half</vt:lpstr>
      <vt:lpstr>Bullets &amp; Photo in Frame - Right</vt:lpstr>
      <vt:lpstr>Title &amp; 2 Photos - Left Half</vt:lpstr>
      <vt:lpstr>Bullets &amp; Photo in Frame - Left</vt:lpstr>
      <vt:lpstr>Title, Bullets &amp; Photo - Left Half</vt:lpstr>
      <vt:lpstr>Title, Photo &amp; Bullets</vt:lpstr>
      <vt:lpstr>Title, 3 Photos &amp; Bullets</vt:lpstr>
      <vt:lpstr>Title, 2 Photos &amp; Bullets</vt:lpstr>
      <vt:lpstr>Title &amp; Bullets - Single Background</vt:lpstr>
      <vt:lpstr>Large Photo</vt:lpstr>
      <vt:lpstr>Blank</vt:lpstr>
      <vt:lpstr>Title &amp; Bullets - 2 Column</vt:lpstr>
      <vt:lpstr>Bullets</vt:lpstr>
      <vt:lpstr>Title &amp; Subtitle</vt:lpstr>
      <vt:lpstr>Title &amp; Bullets - 50/50</vt:lpstr>
      <vt:lpstr>Chart</vt:lpstr>
      <vt:lpstr>PowerPoint Presentation</vt:lpstr>
      <vt:lpstr> hellomynameis </vt:lpstr>
      <vt:lpstr>classoutline</vt:lpstr>
      <vt:lpstr>day1</vt:lpstr>
      <vt:lpstr>atmosphere</vt:lpstr>
      <vt:lpstr>atmosphereproperties</vt:lpstr>
      <vt:lpstr>atmospherecomposition</vt:lpstr>
      <vt:lpstr>atmospherethekey</vt:lpstr>
      <vt:lpstr>PowerPoint Presentation</vt:lpstr>
      <vt:lpstr>atmospheretroposphere</vt:lpstr>
      <vt:lpstr>atmospheretropopause</vt:lpstr>
      <vt:lpstr>atmospherestratosphere</vt:lpstr>
      <vt:lpstr>atmospheremesosphere</vt:lpstr>
      <vt:lpstr>atmospherethermosphere</vt:lpstr>
      <vt:lpstr>atmospherethermosphere</vt:lpstr>
      <vt:lpstr>atmosphereandbeyond</vt:lpstr>
      <vt:lpstr>atmospheretemperature</vt:lpstr>
      <vt:lpstr>atmospherestandard</vt:lpstr>
      <vt:lpstr>atmosphereISAstandards</vt:lpstr>
      <vt:lpstr>atmosphereISAstandards</vt:lpstr>
      <vt:lpstr>atmospherepressure</vt:lpstr>
      <vt:lpstr>atmospherebarometer</vt:lpstr>
      <vt:lpstr>atmospherestationpressure</vt:lpstr>
      <vt:lpstr>atmospherestationpressure</vt:lpstr>
      <vt:lpstr>atmospheredensity</vt:lpstr>
      <vt:lpstr>atmospheredensity</vt:lpstr>
      <vt:lpstr>atmosphererelationships</vt:lpstr>
      <vt:lpstr>    altimetry</vt:lpstr>
      <vt:lpstr>altimetryaltimeter</vt:lpstr>
      <vt:lpstr>altimetryIALT</vt:lpstr>
      <vt:lpstr>altimetryaltimetersetting</vt:lpstr>
      <vt:lpstr>altimetryaltimetersetting</vt:lpstr>
      <vt:lpstr>altimetryaltimetersetting</vt:lpstr>
      <vt:lpstr>altimetrychangingpressure</vt:lpstr>
      <vt:lpstr>altimetryhightolow</vt:lpstr>
      <vt:lpstr>altimetryhightolow</vt:lpstr>
      <vt:lpstr>altimetryhightolow</vt:lpstr>
      <vt:lpstr>altimetrylowtohigh</vt:lpstr>
      <vt:lpstr>altimetrylowtohigh</vt:lpstr>
      <vt:lpstr>altimetrylowtohigh</vt:lpstr>
      <vt:lpstr>altimetryPALT</vt:lpstr>
      <vt:lpstr>altimetrycoldair</vt:lpstr>
      <vt:lpstr>altimetryPALT</vt:lpstr>
      <vt:lpstr>altimetryPALT</vt:lpstr>
      <vt:lpstr>altimetryPALTformula</vt:lpstr>
      <vt:lpstr>altimetryDALT</vt:lpstr>
      <vt:lpstr>altimetryDALT</vt:lpstr>
      <vt:lpstr>altimetryDALT</vt:lpstr>
      <vt:lpstr>altimetryDALTformula</vt:lpstr>
      <vt:lpstr>altimetryformulae</vt:lpstr>
      <vt:lpstr>temperature</vt:lpstr>
      <vt:lpstr>temperatureimbalance</vt:lpstr>
      <vt:lpstr>temperatureradiation</vt:lpstr>
      <vt:lpstr>temperatureradiation</vt:lpstr>
      <vt:lpstr>temperaturevariation</vt:lpstr>
      <vt:lpstr>temperaturevariation</vt:lpstr>
      <vt:lpstr>temperaturevariation</vt:lpstr>
      <vt:lpstr>temperaturevariation</vt:lpstr>
      <vt:lpstr>temperatureheating</vt:lpstr>
      <vt:lpstr>temperatureconvectiveheating</vt:lpstr>
      <vt:lpstr>temperatureadvectiveheating</vt:lpstr>
      <vt:lpstr>temperatureturbulentheating</vt:lpstr>
      <vt:lpstr>temperaturecompression</vt:lpstr>
      <vt:lpstr>temperatureadiabaticheating</vt:lpstr>
      <vt:lpstr>temperaturecooling</vt:lpstr>
      <vt:lpstr>temperatureradiationcooling</vt:lpstr>
      <vt:lpstr>temperatureadvectivecooling</vt:lpstr>
      <vt:lpstr>temperatureadiabaticcooling</vt:lpstr>
      <vt:lpstr>temperatureisothermal</vt:lpstr>
      <vt:lpstr>temperatureinversion</vt:lpstr>
      <vt:lpstr>temperatureinversion</vt:lpstr>
      <vt:lpstr>temperatureinversion</vt:lpstr>
      <vt:lpstr>temperatureinversion</vt:lpstr>
      <vt:lpstr>wind</vt:lpstr>
      <vt:lpstr>windpressure</vt:lpstr>
      <vt:lpstr>windpressuregradient</vt:lpstr>
      <vt:lpstr>windspeed</vt:lpstr>
      <vt:lpstr>windpressuregradients</vt:lpstr>
      <vt:lpstr>windpressuremap</vt:lpstr>
      <vt:lpstr>windhigh</vt:lpstr>
      <vt:lpstr>windlow</vt:lpstr>
      <vt:lpstr>windlow</vt:lpstr>
      <vt:lpstr>windpressuresystems</vt:lpstr>
      <vt:lpstr>windpressuresystems</vt:lpstr>
      <vt:lpstr>windmovement</vt:lpstr>
      <vt:lpstr>windmovement</vt:lpstr>
      <vt:lpstr>windcoriolis</vt:lpstr>
      <vt:lpstr>windcoriolis</vt:lpstr>
      <vt:lpstr>windcoriolis</vt:lpstr>
      <vt:lpstr>windcentrifugal</vt:lpstr>
      <vt:lpstr>windcentrifugal</vt:lpstr>
      <vt:lpstr>windbuysballotslaw</vt:lpstr>
      <vt:lpstr>windnotation</vt:lpstr>
      <vt:lpstr>windveer</vt:lpstr>
      <vt:lpstr>windback</vt:lpstr>
      <vt:lpstr>windsurface</vt:lpstr>
      <vt:lpstr>windsurface</vt:lpstr>
      <vt:lpstr>windsurface</vt:lpstr>
      <vt:lpstr>windaloft</vt:lpstr>
      <vt:lpstr>windaloft</vt:lpstr>
      <vt:lpstr>windaloft</vt:lpstr>
      <vt:lpstr>windsurfaceandaloft</vt:lpstr>
      <vt:lpstr>windsurfaceandaloft</vt:lpstr>
      <vt:lpstr>windcirculation</vt:lpstr>
      <vt:lpstr>windcirculation</vt:lpstr>
      <vt:lpstr>windseabreeze</vt:lpstr>
      <vt:lpstr>windlandbreeze</vt:lpstr>
      <vt:lpstr>windkatabatic</vt:lpstr>
      <vt:lpstr>windanabatic</vt:lpstr>
      <vt:lpstr>windglacial</vt:lpstr>
      <vt:lpstr>windshift</vt:lpstr>
      <vt:lpstr>day2</vt:lpstr>
      <vt:lpstr>PowerPoint Presentation</vt:lpstr>
      <vt:lpstr>windshear</vt:lpstr>
      <vt:lpstr>windshear</vt:lpstr>
      <vt:lpstr>windshear</vt:lpstr>
      <vt:lpstr>windshear</vt:lpstr>
      <vt:lpstr>windshear</vt:lpstr>
      <vt:lpstr>stability</vt:lpstr>
      <vt:lpstr>stabilityveticaldisplacement</vt:lpstr>
      <vt:lpstr>stabilityverticaldisplacement</vt:lpstr>
      <vt:lpstr>stabilitytemperature</vt:lpstr>
      <vt:lpstr>stabilitylapserate</vt:lpstr>
      <vt:lpstr>stabilitylapserate</vt:lpstr>
      <vt:lpstr>stabilitytemperature</vt:lpstr>
      <vt:lpstr>stabilityflight</vt:lpstr>
      <vt:lpstr>stabilitystableflight</vt:lpstr>
      <vt:lpstr>stabilityunstableflight</vt:lpstr>
      <vt:lpstr>turbulence</vt:lpstr>
      <vt:lpstr>turbulencedefined</vt:lpstr>
      <vt:lpstr>turbulencefrequency</vt:lpstr>
      <vt:lpstr>turbulenceclassification</vt:lpstr>
      <vt:lpstr>turbulenceintensity</vt:lpstr>
      <vt:lpstr>turbulenceintensity</vt:lpstr>
      <vt:lpstr>lift</vt:lpstr>
      <vt:lpstr>liftliftingagents</vt:lpstr>
      <vt:lpstr>liftconvection</vt:lpstr>
      <vt:lpstr>liftorographic</vt:lpstr>
      <vt:lpstr>liftfrontal</vt:lpstr>
      <vt:lpstr>liftturbulence</vt:lpstr>
      <vt:lpstr>liftconvergence</vt:lpstr>
      <vt:lpstr>saturation</vt:lpstr>
      <vt:lpstr>saturationatmosphericmoisture</vt:lpstr>
      <vt:lpstr>saturationstateofchange</vt:lpstr>
      <vt:lpstr>saturationstateofchange</vt:lpstr>
      <vt:lpstr>saturationstateofchange</vt:lpstr>
      <vt:lpstr>saturationsaturated</vt:lpstr>
      <vt:lpstr>saturationrelativehumidity</vt:lpstr>
      <vt:lpstr>saturationtemperature</vt:lpstr>
      <vt:lpstr>saturationincreasingpressure</vt:lpstr>
      <vt:lpstr>saturationincreasingmoisture</vt:lpstr>
      <vt:lpstr>saturationdewpoint</vt:lpstr>
      <vt:lpstr>saturationcooling</vt:lpstr>
      <vt:lpstr>lapserate</vt:lpstr>
      <vt:lpstr>lapseratedefined</vt:lpstr>
      <vt:lpstr>lapseratevalues</vt:lpstr>
      <vt:lpstr>lapseratecalculations</vt:lpstr>
      <vt:lpstr>cloud</vt:lpstr>
      <vt:lpstr>cloudformation</vt:lpstr>
      <vt:lpstr>cloudclassification</vt:lpstr>
      <vt:lpstr>cloudbyformation</vt:lpstr>
      <vt:lpstr>cloudbyformation</vt:lpstr>
      <vt:lpstr>cloudbyheight</vt:lpstr>
      <vt:lpstr>cloudhighclouds</vt:lpstr>
      <vt:lpstr>PowerPoint Presentation</vt:lpstr>
      <vt:lpstr>PowerPoint Presentation</vt:lpstr>
      <vt:lpstr>PowerPoint Presentation</vt:lpstr>
      <vt:lpstr>cloudmiddleclouds</vt:lpstr>
      <vt:lpstr>PowerPoint Presentation</vt:lpstr>
      <vt:lpstr>PowerPoint Presentation</vt:lpstr>
      <vt:lpstr>PowerPoint Presentation</vt:lpstr>
      <vt:lpstr>cloudlowclouds</vt:lpstr>
      <vt:lpstr>PowerPoint Presentation</vt:lpstr>
      <vt:lpstr>PowerPoint Presentation</vt:lpstr>
      <vt:lpstr>PowerPoint Presentation</vt:lpstr>
      <vt:lpstr>PowerPoint Presentation</vt:lpstr>
      <vt:lpstr>cloudverticallydevelopedclouds</vt:lpstr>
      <vt:lpstr>PowerPoint Presentation</vt:lpstr>
      <vt:lpstr>PowerPoint Presentation</vt:lpstr>
      <vt:lpstr>PowerPoint Presentation</vt:lpstr>
      <vt:lpstr>PowerPoint Presentation</vt:lpstr>
      <vt:lpstr>PowerPoint Presentation</vt:lpstr>
      <vt:lpstr>precipitation</vt:lpstr>
      <vt:lpstr>precipitationformation</vt:lpstr>
      <vt:lpstr>precipitationcoalescence</vt:lpstr>
      <vt:lpstr>precipitationtypes</vt:lpstr>
      <vt:lpstr>precipitationrain</vt:lpstr>
      <vt:lpstr>precipitationsupercooling</vt:lpstr>
      <vt:lpstr>precipitationdrizzle</vt:lpstr>
      <vt:lpstr>precipitationhail</vt:lpstr>
      <vt:lpstr>precipitationhail</vt:lpstr>
      <vt:lpstr>precipitationsnow</vt:lpstr>
      <vt:lpstr>precipitationsnowpellets</vt:lpstr>
      <vt:lpstr>precipitationicepellets</vt:lpstr>
      <vt:lpstr>fog</vt:lpstr>
      <vt:lpstr>fogformation</vt:lpstr>
      <vt:lpstr>fogformation</vt:lpstr>
      <vt:lpstr>fogradiation</vt:lpstr>
      <vt:lpstr>fogadvection</vt:lpstr>
      <vt:lpstr>fogupslope</vt:lpstr>
      <vt:lpstr>fogsteam</vt:lpstr>
      <vt:lpstr>fogprecipitation</vt:lpstr>
      <vt:lpstr>fogice</vt:lpstr>
      <vt:lpstr>fogice</vt:lpstr>
      <vt:lpstr>fogice</vt:lpstr>
      <vt:lpstr>icing</vt:lpstr>
      <vt:lpstr>icingsupercooled</vt:lpstr>
      <vt:lpstr>icingrime</vt:lpstr>
      <vt:lpstr>icingclear</vt:lpstr>
      <vt:lpstr>icingclear</vt:lpstr>
      <vt:lpstr>icingmixed</vt:lpstr>
      <vt:lpstr>icingtypes</vt:lpstr>
      <vt:lpstr>icingtemperature</vt:lpstr>
      <vt:lpstr>icingtemperature</vt:lpstr>
      <vt:lpstr>icingintensity</vt:lpstr>
      <vt:lpstr>icingintensity</vt:lpstr>
      <vt:lpstr>icingintensity</vt:lpstr>
      <vt:lpstr>icingintensity</vt:lpstr>
      <vt:lpstr>icingintensity</vt:lpstr>
      <vt:lpstr>icingfreezingprocess</vt:lpstr>
      <vt:lpstr>icingfreezingprocess</vt:lpstr>
      <vt:lpstr>icinginclearair</vt:lpstr>
      <vt:lpstr>icinghoarfrost</vt:lpstr>
      <vt:lpstr>icinghoarfrost</vt:lpstr>
      <vt:lpstr>icingcollectionefficiency</vt:lpstr>
      <vt:lpstr>icingcollectionefficiency</vt:lpstr>
      <vt:lpstr>icinglaw</vt:lpstr>
      <vt:lpstr>icingeffect</vt:lpstr>
      <vt:lpstr>icingeffect</vt:lpstr>
      <vt:lpstr>mountainwave</vt:lpstr>
      <vt:lpstr>mountainwavedisturbances</vt:lpstr>
      <vt:lpstr>mountainwavedisturbances</vt:lpstr>
      <vt:lpstr>mountainwavedimensions</vt:lpstr>
      <vt:lpstr>mountainwaveclouds</vt:lpstr>
      <vt:lpstr>mountainwavecapcloud</vt:lpstr>
      <vt:lpstr>mountainwavecapcloud</vt:lpstr>
      <vt:lpstr>mountainwaverollcloud</vt:lpstr>
      <vt:lpstr>mountainwavelenticularcloud</vt:lpstr>
      <vt:lpstr>mountainwavelenticularcloud</vt:lpstr>
      <vt:lpstr>mountainwavedangers</vt:lpstr>
      <vt:lpstr>mountainwavedangers</vt:lpstr>
      <vt:lpstr>thunderstorm</vt:lpstr>
      <vt:lpstr>thunderstormformation</vt:lpstr>
      <vt:lpstr>thunderstormstages</vt:lpstr>
      <vt:lpstr>thunderstormcumulus</vt:lpstr>
      <vt:lpstr>thunderstormcumulus</vt:lpstr>
      <vt:lpstr>thunderstormmature</vt:lpstr>
      <vt:lpstr>thunderstormanvil</vt:lpstr>
      <vt:lpstr>thunderstormmature</vt:lpstr>
      <vt:lpstr>thunderstormmature</vt:lpstr>
      <vt:lpstr>thunderstormmature</vt:lpstr>
      <vt:lpstr>thunderstormmature</vt:lpstr>
      <vt:lpstr>thunderstormmature</vt:lpstr>
      <vt:lpstr>thunderstormmature</vt:lpstr>
      <vt:lpstr>thunderstormmature</vt:lpstr>
      <vt:lpstr>thunderstormdissipating</vt:lpstr>
      <vt:lpstr>thunderstormmature</vt:lpstr>
      <vt:lpstr>thunderstormcells</vt:lpstr>
      <vt:lpstr>thunderstormclassification</vt:lpstr>
      <vt:lpstr>thunderstormwarmfront</vt:lpstr>
      <vt:lpstr>thunderstormcoldfront</vt:lpstr>
      <vt:lpstr>thunderstormconvective</vt:lpstr>
      <vt:lpstr>thunderstormorographic</vt:lpstr>
      <vt:lpstr>thunderstormhazards</vt:lpstr>
      <vt:lpstr>airmass</vt:lpstr>
      <vt:lpstr>airmassdefined</vt:lpstr>
      <vt:lpstr>airmasscharacteristics</vt:lpstr>
      <vt:lpstr>airmassclassification</vt:lpstr>
      <vt:lpstr>airmassclassification</vt:lpstr>
      <vt:lpstr>airmassclassification</vt:lpstr>
      <vt:lpstr>airmassstructure</vt:lpstr>
      <vt:lpstr>airmasssourceregions</vt:lpstr>
      <vt:lpstr>airmassmodification</vt:lpstr>
      <vt:lpstr>airmasswarmingfrombelow</vt:lpstr>
      <vt:lpstr>airmasscoolingfrombelow</vt:lpstr>
      <vt:lpstr>airmasssourceregions</vt:lpstr>
      <vt:lpstr>fronts</vt:lpstr>
      <vt:lpstr>frontsdefined</vt:lpstr>
      <vt:lpstr>frontsnomenclature</vt:lpstr>
      <vt:lpstr>frontsfrontalsystems</vt:lpstr>
      <vt:lpstr>frontscold</vt:lpstr>
      <vt:lpstr>frontswarm</vt:lpstr>
      <vt:lpstr>frontsquasistationary</vt:lpstr>
      <vt:lpstr>frontsupper</vt:lpstr>
      <vt:lpstr>frontsfrontogenesis</vt:lpstr>
      <vt:lpstr>frontsfrontolysis</vt:lpstr>
      <vt:lpstr>frontsstructure</vt:lpstr>
      <vt:lpstr>frontsstructure</vt:lpstr>
      <vt:lpstr>frontsinversion</vt:lpstr>
      <vt:lpstr>frontsnorthamerica</vt:lpstr>
      <vt:lpstr>frontsmotion</vt:lpstr>
      <vt:lpstr>frontsmotion</vt:lpstr>
      <vt:lpstr>frontsslope</vt:lpstr>
      <vt:lpstr>frontsslope</vt:lpstr>
      <vt:lpstr>frontsgoingup</vt:lpstr>
      <vt:lpstr>frontsfrontallift</vt:lpstr>
      <vt:lpstr>frontsoverrunning</vt:lpstr>
      <vt:lpstr>frontspassage</vt:lpstr>
      <vt:lpstr>frontscoldfrontpassage</vt:lpstr>
      <vt:lpstr>frontswarmfrontpassage</vt:lpstr>
      <vt:lpstr>frontswaves</vt:lpstr>
      <vt:lpstr>frontsstablewave</vt:lpstr>
      <vt:lpstr>frontsunstablewave</vt:lpstr>
      <vt:lpstr>frontstrowal</vt:lpstr>
      <vt:lpstr>frontsocclusion</vt:lpstr>
      <vt:lpstr>frontsocclusion</vt:lpstr>
      <vt:lpstr>frontscoldfrontocclusion</vt:lpstr>
      <vt:lpstr>frontswarmfrontocclusion</vt:lpstr>
      <vt:lpstr>frontsweather</vt:lpstr>
      <vt:lpstr>frontscoldfrontweather</vt:lpstr>
      <vt:lpstr>frontswarmfrontweather</vt:lpstr>
      <vt:lpstr>frontswinterwarmfront</vt:lpstr>
      <vt:lpstr>frontswinterwarmfront</vt:lpstr>
      <vt:lpstr>frontstrowalweather</vt:lpstr>
      <vt:lpstr>jetstream</vt:lpstr>
      <vt:lpstr>jetstreamdefined</vt:lpstr>
      <vt:lpstr>jetstreamfrontal</vt:lpstr>
      <vt:lpstr>jetstreamfrontal</vt:lpstr>
      <vt:lpstr>jetstreamfrontal</vt:lpstr>
      <vt:lpstr>jetstreamstructure</vt:lpstr>
      <vt:lpstr>jetstreamstructure</vt:lpstr>
      <vt:lpstr>jetstreamvariation</vt:lpstr>
      <vt:lpstr>jetstreamvariation</vt:lpstr>
      <vt:lpstr>navcanada</vt:lpstr>
      <vt:lpstr>navcanadaprovider</vt:lpstr>
      <vt:lpstr>navcanadaprovider</vt:lpstr>
      <vt:lpstr>navcanadaweatherbriefings</vt:lpstr>
      <vt:lpstr>navcanadafic</vt:lpstr>
      <vt:lpstr>navcanadaweatherbriefings</vt:lpstr>
      <vt:lpstr>navcanadainflightweather</vt:lpstr>
      <vt:lpstr>navcanadainflightweather</vt:lpstr>
      <vt:lpstr>information</vt:lpstr>
      <vt:lpstr>informationsourcesandreferences</vt:lpstr>
      <vt:lpstr>informationclassification</vt:lpstr>
      <vt:lpstr>informationMETAR</vt:lpstr>
      <vt:lpstr>informationMETAR</vt:lpstr>
      <vt:lpstr>metarreporttype</vt:lpstr>
      <vt:lpstr>metarstation</vt:lpstr>
      <vt:lpstr>metardateandtime</vt:lpstr>
      <vt:lpstr>metarcorrection</vt:lpstr>
      <vt:lpstr>metarwind</vt:lpstr>
      <vt:lpstr>metarvisibility</vt:lpstr>
      <vt:lpstr>metarrunwayvisualrange</vt:lpstr>
      <vt:lpstr>metarpresentweather</vt:lpstr>
      <vt:lpstr>metarpresentweather</vt:lpstr>
      <vt:lpstr>metarskycondition</vt:lpstr>
      <vt:lpstr>metarskycondition</vt:lpstr>
      <vt:lpstr>PowerPoint Presentation</vt:lpstr>
      <vt:lpstr>metarskycondition</vt:lpstr>
      <vt:lpstr>PowerPoint Presentation</vt:lpstr>
      <vt:lpstr>metartemperatureanddewpoint</vt:lpstr>
      <vt:lpstr>metaraltimetersetting</vt:lpstr>
      <vt:lpstr>metarrecentweather</vt:lpstr>
      <vt:lpstr>metarwindshear</vt:lpstr>
      <vt:lpstr>metarremarks</vt:lpstr>
      <vt:lpstr>metarremarks</vt:lpstr>
      <vt:lpstr>metarremarks</vt:lpstr>
      <vt:lpstr>metarremarks</vt:lpstr>
      <vt:lpstr>metarremarks</vt:lpstr>
      <vt:lpstr>specioffhour</vt:lpstr>
      <vt:lpstr>specioffhour</vt:lpstr>
      <vt:lpstr>specioffhour</vt:lpstr>
      <vt:lpstr>awosautomated</vt:lpstr>
      <vt:lpstr>awosautomated</vt:lpstr>
      <vt:lpstr>awosautomated</vt:lpstr>
      <vt:lpstr>metar/speciaccessing</vt:lpstr>
      <vt:lpstr>tafterminalareadromeforecast</vt:lpstr>
      <vt:lpstr>tafterminalareadromeforecast</vt:lpstr>
      <vt:lpstr>tafstations</vt:lpstr>
      <vt:lpstr>tafexample</vt:lpstr>
      <vt:lpstr>tafexample</vt:lpstr>
      <vt:lpstr>tafstationidentifier</vt:lpstr>
      <vt:lpstr>tafissuance</vt:lpstr>
      <vt:lpstr>tafvalidity</vt:lpstr>
      <vt:lpstr>tafwind</vt:lpstr>
      <vt:lpstr>tafwindshear</vt:lpstr>
      <vt:lpstr>tafvisibilityandsigweather</vt:lpstr>
      <vt:lpstr>tafskycondition</vt:lpstr>
      <vt:lpstr>taftempo</vt:lpstr>
      <vt:lpstr>taftempo</vt:lpstr>
      <vt:lpstr>tafprob</vt:lpstr>
      <vt:lpstr>taffm</vt:lpstr>
      <vt:lpstr>tafbecmg</vt:lpstr>
      <vt:lpstr>tafbecmg</vt:lpstr>
      <vt:lpstr>tafaccessing</vt:lpstr>
      <vt:lpstr>fdupperwindandtemp</vt:lpstr>
      <vt:lpstr>fdupperwindandtemp</vt:lpstr>
      <vt:lpstr>fdupperwindandtemp</vt:lpstr>
      <vt:lpstr>fdaccessing</vt:lpstr>
      <vt:lpstr>pireppilotreport</vt:lpstr>
      <vt:lpstr>pirepexample</vt:lpstr>
      <vt:lpstr>pirepaccessing</vt:lpstr>
      <vt:lpstr>informationclassification</vt:lpstr>
      <vt:lpstr>graphicalweathervisual</vt:lpstr>
      <vt:lpstr>gfabackground</vt:lpstr>
      <vt:lpstr>gfacoverage</vt:lpstr>
      <vt:lpstr>gfadefined</vt:lpstr>
      <vt:lpstr>gfa24hourcoverage</vt:lpstr>
      <vt:lpstr>gfaissuanceandvalidity</vt:lpstr>
      <vt:lpstr>gfaissuanceandvalidity</vt:lpstr>
      <vt:lpstr>gfaissuance</vt:lpstr>
      <vt:lpstr>gfaIFRoutlook</vt:lpstr>
      <vt:lpstr>PowerPoint Presentation</vt:lpstr>
      <vt:lpstr>gfaset1</vt:lpstr>
      <vt:lpstr>gfaset2</vt:lpstr>
      <vt:lpstr>gfaset3</vt:lpstr>
      <vt:lpstr>gfaaccessing</vt:lpstr>
      <vt:lpstr>gfaamendments</vt:lpstr>
      <vt:lpstr>gfaamendments</vt:lpstr>
      <vt:lpstr>sigmetexample</vt:lpstr>
      <vt:lpstr>airmet/sigmetaccessing</vt:lpstr>
      <vt:lpstr>sigwxmidlevel</vt:lpstr>
      <vt:lpstr>sigwxhighlevel</vt:lpstr>
      <vt:lpstr>sigweather</vt:lpstr>
      <vt:lpstr>sigweatheraccessing</vt:lpstr>
      <vt:lpstr>analyzedchartsanal</vt:lpstr>
      <vt:lpstr>analyzedchartsanal</vt:lpstr>
      <vt:lpstr>analyzedchartsanal</vt:lpstr>
      <vt:lpstr>analyzed</vt:lpstr>
      <vt:lpstr>analyzedaccessing</vt:lpstr>
      <vt:lpstr>notamnoticetoairmen</vt:lpstr>
      <vt:lpstr>notamexample</vt:lpstr>
      <vt:lpstr>notamaccessing</vt:lpstr>
      <vt:lpstr>livervrcurrentwind</vt:lpstr>
      <vt:lpstr>livervraccessing</vt:lpstr>
      <vt:lpstr>awwsexploring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Tyler</cp:lastModifiedBy>
  <cp:revision>31</cp:revision>
  <dcterms:modified xsi:type="dcterms:W3CDTF">2014-01-18T00:35:07Z</dcterms:modified>
</cp:coreProperties>
</file>